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handoutMasterIdLst>
    <p:handoutMasterId r:id="rId76"/>
  </p:handoutMasterIdLst>
  <p:sldIdLst>
    <p:sldId id="285" r:id="rId2"/>
    <p:sldId id="802" r:id="rId3"/>
    <p:sldId id="757" r:id="rId4"/>
    <p:sldId id="758" r:id="rId5"/>
    <p:sldId id="759" r:id="rId6"/>
    <p:sldId id="760" r:id="rId7"/>
    <p:sldId id="761" r:id="rId8"/>
    <p:sldId id="762" r:id="rId9"/>
    <p:sldId id="772" r:id="rId10"/>
    <p:sldId id="773" r:id="rId11"/>
    <p:sldId id="256" r:id="rId12"/>
    <p:sldId id="463" r:id="rId13"/>
    <p:sldId id="462" r:id="rId14"/>
    <p:sldId id="257" r:id="rId15"/>
    <p:sldId id="460" r:id="rId16"/>
    <p:sldId id="821" r:id="rId17"/>
    <p:sldId id="820" r:id="rId18"/>
    <p:sldId id="258" r:id="rId19"/>
    <p:sldId id="259" r:id="rId20"/>
    <p:sldId id="822" r:id="rId21"/>
    <p:sldId id="461" r:id="rId22"/>
    <p:sldId id="260" r:id="rId23"/>
    <p:sldId id="763" r:id="rId24"/>
    <p:sldId id="306" r:id="rId25"/>
    <p:sldId id="764" r:id="rId26"/>
    <p:sldId id="778" r:id="rId27"/>
    <p:sldId id="803" r:id="rId28"/>
    <p:sldId id="804" r:id="rId29"/>
    <p:sldId id="808" r:id="rId30"/>
    <p:sldId id="810" r:id="rId31"/>
    <p:sldId id="468" r:id="rId32"/>
    <p:sldId id="469" r:id="rId33"/>
    <p:sldId id="809" r:id="rId34"/>
    <p:sldId id="261" r:id="rId35"/>
    <p:sldId id="262" r:id="rId36"/>
    <p:sldId id="813" r:id="rId37"/>
    <p:sldId id="263" r:id="rId38"/>
    <p:sldId id="264" r:id="rId39"/>
    <p:sldId id="390" r:id="rId40"/>
    <p:sldId id="814" r:id="rId41"/>
    <p:sldId id="350" r:id="rId42"/>
    <p:sldId id="815" r:id="rId43"/>
    <p:sldId id="458" r:id="rId44"/>
    <p:sldId id="767" r:id="rId45"/>
    <p:sldId id="811" r:id="rId46"/>
    <p:sldId id="464" r:id="rId47"/>
    <p:sldId id="768" r:id="rId48"/>
    <p:sldId id="781" r:id="rId49"/>
    <p:sldId id="395" r:id="rId50"/>
    <p:sldId id="816" r:id="rId51"/>
    <p:sldId id="265" r:id="rId52"/>
    <p:sldId id="266" r:id="rId53"/>
    <p:sldId id="267" r:id="rId54"/>
    <p:sldId id="465" r:id="rId55"/>
    <p:sldId id="783" r:id="rId56"/>
    <p:sldId id="817" r:id="rId57"/>
    <p:sldId id="277" r:id="rId58"/>
    <p:sldId id="818" r:id="rId59"/>
    <p:sldId id="278" r:id="rId60"/>
    <p:sldId id="279" r:id="rId61"/>
    <p:sldId id="785" r:id="rId62"/>
    <p:sldId id="819" r:id="rId63"/>
    <p:sldId id="470" r:id="rId64"/>
    <p:sldId id="400" r:id="rId65"/>
    <p:sldId id="268" r:id="rId66"/>
    <p:sldId id="269" r:id="rId67"/>
    <p:sldId id="270" r:id="rId68"/>
    <p:sldId id="271" r:id="rId69"/>
    <p:sldId id="272" r:id="rId70"/>
    <p:sldId id="273" r:id="rId71"/>
    <p:sldId id="274" r:id="rId72"/>
    <p:sldId id="275" r:id="rId73"/>
    <p:sldId id="276" r:id="rId74"/>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4694"/>
  </p:normalViewPr>
  <p:slideViewPr>
    <p:cSldViewPr>
      <p:cViewPr varScale="1">
        <p:scale>
          <a:sx n="240" d="100"/>
          <a:sy n="240" d="100"/>
        </p:scale>
        <p:origin x="1384"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112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48B22-0743-1F13-9AF0-C4EC81D58867}"/>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7BAF9561-B68F-EAB1-310E-1F54A3A64F63}"/>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BAD688AB-A7F3-864E-BC35-6C380F7314B6}" type="datetimeFigureOut">
              <a:rPr lang="en-JO" smtClean="0"/>
              <a:t>06/05/2024</a:t>
            </a:fld>
            <a:endParaRPr lang="en-JO"/>
          </a:p>
        </p:txBody>
      </p:sp>
      <p:sp>
        <p:nvSpPr>
          <p:cNvPr id="4" name="Footer Placeholder 3">
            <a:extLst>
              <a:ext uri="{FF2B5EF4-FFF2-40B4-BE49-F238E27FC236}">
                <a16:creationId xmlns:a16="http://schemas.microsoft.com/office/drawing/2014/main" id="{2D5D8E26-306A-1A17-E27E-C22A44D46D36}"/>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429646FE-7276-EE72-8B40-448C3C68AE3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75C548D2-CB5D-6241-83D9-E3A430115294}" type="slidenum">
              <a:rPr lang="en-JO" smtClean="0"/>
              <a:t>‹#›</a:t>
            </a:fld>
            <a:endParaRPr lang="en-JO"/>
          </a:p>
        </p:txBody>
      </p:sp>
    </p:spTree>
    <p:extLst>
      <p:ext uri="{BB962C8B-B14F-4D97-AF65-F5344CB8AC3E}">
        <p14:creationId xmlns:p14="http://schemas.microsoft.com/office/powerpoint/2010/main" val="154234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8461BC93-83F7-484E-8E70-E41AAACC7B68}" type="datetimeFigureOut">
              <a:rPr lang="en-JO" smtClean="0"/>
              <a:t>06/05/2024</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4A5165B-2D49-5B4C-B012-16E88A8639F7}" type="slidenum">
              <a:rPr lang="en-JO" smtClean="0"/>
              <a:t>‹#›</a:t>
            </a:fld>
            <a:endParaRPr lang="en-JO"/>
          </a:p>
        </p:txBody>
      </p:sp>
    </p:spTree>
    <p:extLst>
      <p:ext uri="{BB962C8B-B14F-4D97-AF65-F5344CB8AC3E}">
        <p14:creationId xmlns:p14="http://schemas.microsoft.com/office/powerpoint/2010/main" val="234929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61</a:t>
            </a:fld>
            <a:endParaRPr lang="en-US" dirty="0"/>
          </a:p>
        </p:txBody>
      </p:sp>
    </p:spTree>
    <p:extLst>
      <p:ext uri="{BB962C8B-B14F-4D97-AF65-F5344CB8AC3E}">
        <p14:creationId xmlns:p14="http://schemas.microsoft.com/office/powerpoint/2010/main" val="153155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215444"/>
          </a:xfrm>
          <a:prstGeom prst="rect">
            <a:avLst/>
          </a:prstGeom>
        </p:spPr>
        <p:txBody>
          <a:bodyPr wrap="square" lIns="0" tIns="0" rIns="0" bIns="0">
            <a:spAutoFit/>
          </a:bodyPr>
          <a:lstStyle>
            <a:lvl1pPr>
              <a:defRPr sz="1400" b="0" i="0">
                <a:solidFill>
                  <a:srgbClr val="00B050"/>
                </a:solidFill>
                <a:latin typeface="Calibri"/>
                <a:cs typeface="Calibri"/>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5/6/24</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5/6/24</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5/6/24</a:t>
            </a:fld>
            <a:endParaRPr lang="en-US"/>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5/6/24</a:t>
            </a:fld>
            <a:endParaRPr lang="en-US"/>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5/6/24</a:t>
            </a:fld>
            <a:endParaRPr lang="en-US"/>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F975-AE50-5F43-A24F-270AEB51A374}"/>
              </a:ext>
            </a:extLst>
          </p:cNvPr>
          <p:cNvSpPr>
            <a:spLocks noGrp="1"/>
          </p:cNvSpPr>
          <p:nvPr>
            <p:ph type="title"/>
          </p:nvPr>
        </p:nvSpPr>
        <p:spPr>
          <a:xfrm>
            <a:off x="230505" y="140194"/>
            <a:ext cx="4149090" cy="215444"/>
          </a:xfrm>
          <a:prstGeom prst="rect">
            <a:avLst/>
          </a:prstGeom>
        </p:spPr>
        <p:txBody>
          <a:bodyPr/>
          <a:lstStyle>
            <a:lvl1pPr>
              <a:defRPr>
                <a:solidFill>
                  <a:srgbClr val="00B050"/>
                </a:solidFill>
              </a:defRPr>
            </a:lvl1pPr>
          </a:lstStyle>
          <a:p>
            <a:r>
              <a:rPr lang="en-US"/>
              <a:t>Click to edit Master title style</a:t>
            </a:r>
          </a:p>
        </p:txBody>
      </p:sp>
      <p:sp>
        <p:nvSpPr>
          <p:cNvPr id="3" name="Text Placeholder 2">
            <a:extLst>
              <a:ext uri="{FF2B5EF4-FFF2-40B4-BE49-F238E27FC236}">
                <a16:creationId xmlns:a16="http://schemas.microsoft.com/office/drawing/2014/main" id="{5B80CA24-E017-5041-AF18-A7D8B04FAA52}"/>
              </a:ext>
            </a:extLst>
          </p:cNvPr>
          <p:cNvSpPr>
            <a:spLocks noGrp="1"/>
          </p:cNvSpPr>
          <p:nvPr>
            <p:ph type="body" sz="half" idx="1"/>
          </p:nvPr>
        </p:nvSpPr>
        <p:spPr>
          <a:xfrm>
            <a:off x="230505"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03F2A2-2B3A-214F-8CC0-BB32A968CCB8}"/>
              </a:ext>
            </a:extLst>
          </p:cNvPr>
          <p:cNvSpPr>
            <a:spLocks noGrp="1"/>
          </p:cNvSpPr>
          <p:nvPr>
            <p:ph sz="half" idx="2"/>
          </p:nvPr>
        </p:nvSpPr>
        <p:spPr>
          <a:xfrm>
            <a:off x="2343467"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DFCC44-7061-9944-AE51-1EA36163FF28}"/>
              </a:ext>
            </a:extLst>
          </p:cNvPr>
          <p:cNvSpPr>
            <a:spLocks noGrp="1"/>
          </p:cNvSpPr>
          <p:nvPr>
            <p:ph type="dt" sz="half" idx="10"/>
          </p:nvPr>
        </p:nvSpPr>
        <p:spPr>
          <a:xfrm>
            <a:off x="230505" y="3150725"/>
            <a:ext cx="1075690" cy="1107996"/>
          </a:xfrm>
        </p:spPr>
        <p:txBody>
          <a:bodyPr/>
          <a:lstStyle>
            <a:lvl1pPr>
              <a:defRPr/>
            </a:lvl1pPr>
          </a:lstStyle>
          <a:p>
            <a:r>
              <a:rPr lang="en-US" altLang="zh-CN"/>
              <a:t>First Semester 2021-2022</a:t>
            </a:r>
          </a:p>
        </p:txBody>
      </p:sp>
      <p:sp>
        <p:nvSpPr>
          <p:cNvPr id="6" name="Footer Placeholder 5">
            <a:extLst>
              <a:ext uri="{FF2B5EF4-FFF2-40B4-BE49-F238E27FC236}">
                <a16:creationId xmlns:a16="http://schemas.microsoft.com/office/drawing/2014/main" id="{3A2785CB-6EDD-D744-943B-6AFCA51058F8}"/>
              </a:ext>
            </a:extLst>
          </p:cNvPr>
          <p:cNvSpPr>
            <a:spLocks noGrp="1"/>
          </p:cNvSpPr>
          <p:nvPr>
            <p:ph type="ftr" sz="quarter" idx="11"/>
          </p:nvPr>
        </p:nvSpPr>
        <p:spPr>
          <a:xfrm>
            <a:off x="1575118" y="3153128"/>
            <a:ext cx="1459865" cy="553998"/>
          </a:xfrm>
        </p:spPr>
        <p:txBody>
          <a:bodyPr/>
          <a:lstStyle>
            <a:lvl1pPr>
              <a:defRPr/>
            </a:lvl1pPr>
          </a:lstStyle>
          <a:p>
            <a:r>
              <a:rPr lang="en-US" altLang="zh-CN"/>
              <a:t>Dr. Malak Abdullah</a:t>
            </a:r>
          </a:p>
        </p:txBody>
      </p:sp>
      <p:sp>
        <p:nvSpPr>
          <p:cNvPr id="7" name="Slide Number Placeholder 6">
            <a:extLst>
              <a:ext uri="{FF2B5EF4-FFF2-40B4-BE49-F238E27FC236}">
                <a16:creationId xmlns:a16="http://schemas.microsoft.com/office/drawing/2014/main" id="{53C62D73-BB9E-9248-8CE4-71306B200576}"/>
              </a:ext>
            </a:extLst>
          </p:cNvPr>
          <p:cNvSpPr>
            <a:spLocks noGrp="1"/>
          </p:cNvSpPr>
          <p:nvPr>
            <p:ph type="sldNum" sz="quarter" idx="12"/>
          </p:nvPr>
        </p:nvSpPr>
        <p:spPr>
          <a:xfrm>
            <a:off x="3303905" y="3150725"/>
            <a:ext cx="1075690" cy="92333"/>
          </a:xfrm>
        </p:spPr>
        <p:txBody>
          <a:bodyPr/>
          <a:lstStyle>
            <a:lvl1pPr>
              <a:defRPr/>
            </a:lvl1pPr>
          </a:lstStyle>
          <a:p>
            <a:fld id="{A330EDA8-A071-2D49-A815-3ABBCCF52F78}" type="slidenum">
              <a:rPr lang="en-US" altLang="zh-CN"/>
              <a:pPr/>
              <a:t>‹#›</a:t>
            </a:fld>
            <a:endParaRPr lang="en-US" altLang="zh-CN"/>
          </a:p>
        </p:txBody>
      </p:sp>
    </p:spTree>
    <p:extLst>
      <p:ext uri="{BB962C8B-B14F-4D97-AF65-F5344CB8AC3E}">
        <p14:creationId xmlns:p14="http://schemas.microsoft.com/office/powerpoint/2010/main" val="269124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4608004" cy="449999"/>
          </a:xfrm>
          <a:prstGeom prst="rect">
            <a:avLst/>
          </a:prstGeom>
        </p:spPr>
      </p:pic>
      <p:sp>
        <p:nvSpPr>
          <p:cNvPr id="2" name="Holder 2"/>
          <p:cNvSpPr>
            <a:spLocks noGrp="1"/>
          </p:cNvSpPr>
          <p:nvPr>
            <p:ph type="title"/>
          </p:nvPr>
        </p:nvSpPr>
        <p:spPr>
          <a:xfrm>
            <a:off x="606488" y="211465"/>
            <a:ext cx="3394075" cy="215444"/>
          </a:xfrm>
          <a:prstGeom prst="rect">
            <a:avLst/>
          </a:prstGeom>
        </p:spPr>
        <p:txBody>
          <a:bodyPr wrap="square" lIns="0" tIns="0" rIns="0" bIns="0">
            <a:spAutoFit/>
          </a:bodyPr>
          <a:lstStyle>
            <a:lvl1pPr>
              <a:defRPr sz="1400" b="0" i="0">
                <a:solidFill>
                  <a:srgbClr val="3333B2"/>
                </a:solidFill>
                <a:latin typeface="Calibri"/>
                <a:cs typeface="Calibri"/>
              </a:defRPr>
            </a:lvl1pPr>
          </a:lstStyle>
          <a:p>
            <a:pPr rtl="0"/>
            <a:endParaRPr dirty="0"/>
          </a:p>
        </p:txBody>
      </p:sp>
      <p:sp>
        <p:nvSpPr>
          <p:cNvPr id="3" name="Holder 3"/>
          <p:cNvSpPr>
            <a:spLocks noGrp="1"/>
          </p:cNvSpPr>
          <p:nvPr>
            <p:ph type="body" idx="1"/>
          </p:nvPr>
        </p:nvSpPr>
        <p:spPr>
          <a:xfrm>
            <a:off x="491858" y="1078076"/>
            <a:ext cx="3766820" cy="133858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567434" y="3218497"/>
            <a:ext cx="1475232" cy="138499"/>
          </a:xfrm>
          <a:prstGeom prst="rect">
            <a:avLst/>
          </a:prstGeom>
        </p:spPr>
        <p:txBody>
          <a:bodyPr wrap="square" lIns="0" tIns="0" rIns="0" bIns="0">
            <a:spAutoFit/>
          </a:bodyPr>
          <a:lstStyle>
            <a:lvl1pPr algn="ctr">
              <a:defRPr sz="900">
                <a:solidFill>
                  <a:schemeClr val="tx1">
                    <a:tint val="75000"/>
                  </a:schemeClr>
                </a:solidFill>
              </a:defRPr>
            </a:lvl1pPr>
          </a:lstStyle>
          <a:p>
            <a:pPr rtl="0"/>
            <a:endParaRPr lang="en-JO" dirty="0"/>
          </a:p>
        </p:txBody>
      </p:sp>
      <p:sp>
        <p:nvSpPr>
          <p:cNvPr id="5" name="Holder 5"/>
          <p:cNvSpPr>
            <a:spLocks noGrp="1"/>
          </p:cNvSpPr>
          <p:nvPr>
            <p:ph type="dt" sz="half" idx="6"/>
          </p:nvPr>
        </p:nvSpPr>
        <p:spPr>
          <a:xfrm>
            <a:off x="230505" y="3218497"/>
            <a:ext cx="1060323" cy="123111"/>
          </a:xfrm>
          <a:prstGeom prst="rect">
            <a:avLst/>
          </a:prstGeom>
        </p:spPr>
        <p:txBody>
          <a:bodyPr wrap="square" lIns="0" tIns="0" rIns="0" bIns="0">
            <a:spAutoFit/>
          </a:bodyPr>
          <a:lstStyle>
            <a:lvl1pPr algn="l">
              <a:defRPr sz="800">
                <a:solidFill>
                  <a:schemeClr val="tx1">
                    <a:tint val="75000"/>
                  </a:schemeClr>
                </a:solidFill>
              </a:defRPr>
            </a:lvl1pPr>
          </a:lstStyle>
          <a:p>
            <a:fld id="{1D8BD707-D9CF-40AE-B4C6-C98DA3205C09}" type="datetimeFigureOut">
              <a:rPr lang="en-US" smtClean="0"/>
              <a:pPr/>
              <a:t>5/6/24</a:t>
            </a:fld>
            <a:endParaRPr lang="en-US" dirty="0"/>
          </a:p>
        </p:txBody>
      </p:sp>
      <p:sp>
        <p:nvSpPr>
          <p:cNvPr id="6" name="Holder 6"/>
          <p:cNvSpPr>
            <a:spLocks noGrp="1"/>
          </p:cNvSpPr>
          <p:nvPr>
            <p:ph type="sldNum" sz="quarter" idx="7"/>
          </p:nvPr>
        </p:nvSpPr>
        <p:spPr>
          <a:xfrm>
            <a:off x="4214215" y="3342078"/>
            <a:ext cx="314362" cy="183063"/>
          </a:xfrm>
          <a:prstGeom prst="rect">
            <a:avLst/>
          </a:prstGeom>
        </p:spPr>
        <p:txBody>
          <a:bodyPr wrap="square" lIns="0" tIns="0" rIns="0" bIns="0">
            <a:spAutoFit/>
          </a:bodyPr>
          <a:lstStyle>
            <a:lvl1pPr>
              <a:defRPr sz="800" b="0" i="0">
                <a:solidFill>
                  <a:srgbClr val="7F7F7F"/>
                </a:solidFill>
                <a:latin typeface="Lucida Console"/>
                <a:cs typeface="Lucida Console"/>
              </a:defRPr>
            </a:lvl1pPr>
          </a:lstStyle>
          <a:p>
            <a:pPr marL="84455">
              <a:lnSpc>
                <a:spcPts val="670"/>
              </a:lnSpc>
            </a:pPr>
            <a:fld id="{81D60167-4931-47E6-BA6A-407CBD079E47}" type="slidenum">
              <a:rPr lang="en-JO" smtClean="0"/>
              <a:pPr marL="84455">
                <a:lnSpc>
                  <a:spcPts val="670"/>
                </a:lnSpc>
              </a:pPr>
              <a:t>‹#›</a:t>
            </a:fld>
            <a:r>
              <a:rPr lang="en-JO" spc="-240"/>
              <a:t> </a:t>
            </a:r>
            <a:r>
              <a:rPr lang="en-JO"/>
              <a:t>/</a:t>
            </a:r>
            <a:r>
              <a:rPr lang="en-JO" spc="-240"/>
              <a:t> </a:t>
            </a:r>
            <a:r>
              <a:rPr lang="en-JO" spc="-25"/>
              <a:t>21</a:t>
            </a:r>
            <a:endParaRPr lang="en-JO"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solidFill>
            <a:srgbClr val="00B050"/>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8.bin"/><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22.emf"/><Relationship Id="rId5" Type="http://schemas.openxmlformats.org/officeDocument/2006/relationships/image" Target="../media/image19.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4.bin"/><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8.bin"/><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53.wmf"/><Relationship Id="rId1" Type="http://schemas.openxmlformats.org/officeDocument/2006/relationships/slideLayout" Target="../slideLayouts/slideLayout5.xml"/><Relationship Id="rId4" Type="http://schemas.openxmlformats.org/officeDocument/2006/relationships/image" Target="../media/image5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cs.stanford.edu/people/karpathy/svmjs/demo/" TargetMode="External"/><Relationship Id="rId2" Type="http://schemas.openxmlformats.org/officeDocument/2006/relationships/hyperlink" Target="http://vision.stanford.edu/teaching/cs231n-demos/linear-classify/"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6.bin"/><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7.bin"/><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06- Support Vector Machine</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06488" y="211465"/>
            <a:ext cx="3394075" cy="215444"/>
          </a:xfrm>
        </p:spPr>
        <p:txBody>
          <a:bodyPr/>
          <a:lstStyle/>
          <a:p>
            <a:r>
              <a:rPr lang="en-US" dirty="0"/>
              <a:t>Noisy data</a:t>
            </a:r>
          </a:p>
        </p:txBody>
      </p:sp>
      <p:sp>
        <p:nvSpPr>
          <p:cNvPr id="26628" name="Rectangle 3"/>
          <p:cNvSpPr>
            <a:spLocks noGrp="1" noChangeArrowheads="1"/>
          </p:cNvSpPr>
          <p:nvPr>
            <p:ph type="body" sz="half" idx="4294967295"/>
          </p:nvPr>
        </p:nvSpPr>
        <p:spPr>
          <a:xfrm>
            <a:off x="867626" y="3141890"/>
            <a:ext cx="3342323" cy="230505"/>
          </a:xfrm>
        </p:spPr>
        <p:txBody>
          <a:bodyPr>
            <a:normAutofit fontScale="85000"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extLst>
              <p:ext uri="{D42A27DB-BD31-4B8C-83A1-F6EECF244321}">
                <p14:modId xmlns:p14="http://schemas.microsoft.com/office/powerpoint/2010/main" val="1164417216"/>
              </p:ext>
            </p:extLst>
          </p:nvPr>
        </p:nvGraphicFramePr>
        <p:xfrm>
          <a:off x="965800" y="840819"/>
          <a:ext cx="2384286" cy="1844040"/>
        </p:xfrm>
        <a:graphic>
          <a:graphicData uri="http://schemas.openxmlformats.org/presentationml/2006/ole">
            <mc:AlternateContent xmlns:mc="http://schemas.openxmlformats.org/markup-compatibility/2006">
              <mc:Choice xmlns:v="urn:schemas-microsoft-com:vml" Requires="v">
                <p:oleObj name="Visio" r:id="rId2" imgW="9963043" imgH="7704847" progId="Visio.Drawing.11">
                  <p:embed/>
                </p:oleObj>
              </mc:Choice>
              <mc:Fallback>
                <p:oleObj name="Visio" r:id="rId2" imgW="9963043" imgH="7704847" progId="Visio.Drawing.11">
                  <p:embed/>
                  <p:pic>
                    <p:nvPicPr>
                      <p:cNvPr id="266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800" y="840819"/>
                        <a:ext cx="2384286"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E9025F6-06F5-0541-AD2E-59BDD0A2756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791D6B2C-2861-3D48-86C0-716206CBC3B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10</a:t>
            </a:fld>
            <a:endParaRPr lang="en-US" dirty="0"/>
          </a:p>
        </p:txBody>
      </p:sp>
      <p:sp>
        <p:nvSpPr>
          <p:cNvPr id="5" name="Rectangle 4">
            <a:extLst>
              <a:ext uri="{FF2B5EF4-FFF2-40B4-BE49-F238E27FC236}">
                <a16:creationId xmlns:a16="http://schemas.microsoft.com/office/drawing/2014/main" id="{0DD638ED-3618-1F46-A812-AD7E5B38A790}"/>
              </a:ext>
            </a:extLst>
          </p:cNvPr>
          <p:cNvSpPr/>
          <p:nvPr/>
        </p:nvSpPr>
        <p:spPr>
          <a:xfrm>
            <a:off x="0" y="741261"/>
            <a:ext cx="1085850" cy="2062103"/>
          </a:xfrm>
          <a:prstGeom prst="rect">
            <a:avLst/>
          </a:prstGeom>
        </p:spPr>
        <p:txBody>
          <a:bodyPr wrap="square">
            <a:spAutoFit/>
          </a:bodyPr>
          <a:lstStyle/>
          <a:p>
            <a:pPr algn="just"/>
            <a:r>
              <a:rPr lang="en-US" sz="800" dirty="0">
                <a:solidFill>
                  <a:srgbClr val="292929"/>
                </a:solidFill>
                <a:latin typeface="charter" panose="02040503050506020203" pitchFamily="18" charset="0"/>
              </a:rPr>
              <a:t>This is the </a:t>
            </a:r>
            <a:r>
              <a:rPr lang="en-US" sz="800" dirty="0">
                <a:solidFill>
                  <a:srgbClr val="FF0000"/>
                </a:solidFill>
                <a:latin typeface="charter" panose="02040503050506020203" pitchFamily="18" charset="0"/>
              </a:rPr>
              <a:t>Maximum Margin Classifier</a:t>
            </a:r>
            <a:r>
              <a:rPr lang="en-US" sz="800" dirty="0">
                <a:solidFill>
                  <a:srgbClr val="292929"/>
                </a:solidFill>
                <a:latin typeface="charter" panose="02040503050506020203" pitchFamily="18" charset="0"/>
              </a:rPr>
              <a:t>. It maximizes the margin of the hyperplane. This is the best hyperplane because it reduces the generalization error the most. If we add new data, the Maximum Margin Classifier is the best hyperplane to correctly classify the new data. </a:t>
            </a:r>
            <a:endParaRPr lang="en-US" sz="800" dirty="0"/>
          </a:p>
        </p:txBody>
      </p:sp>
      <p:sp>
        <p:nvSpPr>
          <p:cNvPr id="6" name="Rectangle 5">
            <a:extLst>
              <a:ext uri="{FF2B5EF4-FFF2-40B4-BE49-F238E27FC236}">
                <a16:creationId xmlns:a16="http://schemas.microsoft.com/office/drawing/2014/main" id="{7C4A25C2-ED45-6C49-975C-946B40AE7A1D}"/>
              </a:ext>
            </a:extLst>
          </p:cNvPr>
          <p:cNvSpPr/>
          <p:nvPr/>
        </p:nvSpPr>
        <p:spPr>
          <a:xfrm>
            <a:off x="3300034" y="770135"/>
            <a:ext cx="1219017" cy="1615827"/>
          </a:xfrm>
          <a:prstGeom prst="rect">
            <a:avLst/>
          </a:prstGeom>
        </p:spPr>
        <p:txBody>
          <a:bodyPr wrap="square">
            <a:spAutoFit/>
          </a:bodyPr>
          <a:lstStyle/>
          <a:p>
            <a:r>
              <a:rPr lang="en-US" sz="900" dirty="0">
                <a:solidFill>
                  <a:srgbClr val="292929"/>
                </a:solidFill>
                <a:latin typeface="charter" panose="02040503050506020203" pitchFamily="18" charset="0"/>
              </a:rPr>
              <a:t>The Maximum Margin Classifier is our first SVM. But this SVM requires the two classes to be completely linearly separated. This isn’t always the case so in 1993 </a:t>
            </a:r>
            <a:r>
              <a:rPr lang="en-US" sz="900" dirty="0" err="1">
                <a:solidFill>
                  <a:srgbClr val="292929"/>
                </a:solidFill>
                <a:latin typeface="charter" panose="02040503050506020203" pitchFamily="18" charset="0"/>
              </a:rPr>
              <a:t>Vapnik</a:t>
            </a:r>
            <a:r>
              <a:rPr lang="en-US" sz="900" dirty="0">
                <a:solidFill>
                  <a:srgbClr val="292929"/>
                </a:solidFill>
                <a:latin typeface="charter" panose="02040503050506020203" pitchFamily="18" charset="0"/>
              </a:rPr>
              <a:t> developed another one of his machines.</a:t>
            </a:r>
            <a:endParaRPr lang="en-US" sz="900" dirty="0"/>
          </a:p>
        </p:txBody>
      </p:sp>
    </p:spTree>
    <p:extLst>
      <p:ext uri="{BB962C8B-B14F-4D97-AF65-F5344CB8AC3E}">
        <p14:creationId xmlns:p14="http://schemas.microsoft.com/office/powerpoint/2010/main" val="121588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08025">
              <a:lnSpc>
                <a:spcPct val="100000"/>
              </a:lnSpc>
              <a:spcBef>
                <a:spcPts val="135"/>
              </a:spcBef>
            </a:pPr>
            <a:r>
              <a:rPr spc="50" dirty="0"/>
              <a:t>Support</a:t>
            </a:r>
            <a:r>
              <a:rPr spc="240" dirty="0"/>
              <a:t> </a:t>
            </a:r>
            <a:r>
              <a:rPr dirty="0"/>
              <a:t>Vector</a:t>
            </a:r>
            <a:r>
              <a:rPr spc="245" dirty="0"/>
              <a:t> </a:t>
            </a:r>
            <a:r>
              <a:rPr spc="-10" dirty="0"/>
              <a:t>Machines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4455">
              <a:lnSpc>
                <a:spcPts val="670"/>
              </a:lnSpc>
            </a:pPr>
            <a:fld id="{81D60167-4931-47E6-BA6A-407CBD079E47}" type="slidenum">
              <a:rPr dirty="0"/>
              <a:t>11</a:t>
            </a:fld>
            <a:r>
              <a:rPr spc="-240" dirty="0"/>
              <a:t> </a:t>
            </a:r>
            <a:r>
              <a:rPr dirty="0"/>
              <a:t>/</a:t>
            </a:r>
            <a:r>
              <a:rPr spc="-240" dirty="0"/>
              <a:t> </a:t>
            </a:r>
            <a:r>
              <a:rPr spc="-25" dirty="0"/>
              <a:t>21</a:t>
            </a:r>
          </a:p>
        </p:txBody>
      </p:sp>
      <p:sp>
        <p:nvSpPr>
          <p:cNvPr id="3" name="object 3"/>
          <p:cNvSpPr txBox="1"/>
          <p:nvPr/>
        </p:nvSpPr>
        <p:spPr>
          <a:xfrm>
            <a:off x="323850" y="886445"/>
            <a:ext cx="3890365" cy="1731564"/>
          </a:xfrm>
          <a:prstGeom prst="rect">
            <a:avLst/>
          </a:prstGeom>
        </p:spPr>
        <p:txBody>
          <a:bodyPr vert="horz" wrap="square" lIns="0" tIns="6985" rIns="0" bIns="0" rtlCol="0">
            <a:spAutoFit/>
          </a:bodyPr>
          <a:lstStyle/>
          <a:p>
            <a:pPr marL="12700" marR="316230">
              <a:lnSpc>
                <a:spcPct val="102600"/>
              </a:lnSpc>
              <a:spcBef>
                <a:spcPts val="55"/>
              </a:spcBef>
            </a:pPr>
            <a:r>
              <a:rPr sz="1100" dirty="0">
                <a:latin typeface="Calibri"/>
                <a:cs typeface="Calibri"/>
              </a:rPr>
              <a:t>Here</a:t>
            </a:r>
            <a:r>
              <a:rPr sz="1100" spc="185" dirty="0">
                <a:latin typeface="Calibri"/>
                <a:cs typeface="Calibri"/>
              </a:rPr>
              <a:t> </a:t>
            </a:r>
            <a:r>
              <a:rPr sz="1100" dirty="0">
                <a:latin typeface="Calibri"/>
                <a:cs typeface="Calibri"/>
              </a:rPr>
              <a:t>we</a:t>
            </a:r>
            <a:r>
              <a:rPr sz="1100" spc="185" dirty="0">
                <a:latin typeface="Calibri"/>
                <a:cs typeface="Calibri"/>
              </a:rPr>
              <a:t> </a:t>
            </a:r>
            <a:r>
              <a:rPr sz="1100" dirty="0">
                <a:latin typeface="Calibri"/>
                <a:cs typeface="Calibri"/>
              </a:rPr>
              <a:t>approach</a:t>
            </a:r>
            <a:r>
              <a:rPr sz="1100" spc="185" dirty="0">
                <a:latin typeface="Calibri"/>
                <a:cs typeface="Calibri"/>
              </a:rPr>
              <a:t> </a:t>
            </a:r>
            <a:r>
              <a:rPr sz="1100" dirty="0">
                <a:latin typeface="Calibri"/>
                <a:cs typeface="Calibri"/>
              </a:rPr>
              <a:t>the</a:t>
            </a:r>
            <a:r>
              <a:rPr sz="1100" spc="185" dirty="0">
                <a:latin typeface="Calibri"/>
                <a:cs typeface="Calibri"/>
              </a:rPr>
              <a:t> </a:t>
            </a:r>
            <a:r>
              <a:rPr sz="1100" dirty="0">
                <a:latin typeface="Calibri"/>
                <a:cs typeface="Calibri"/>
              </a:rPr>
              <a:t>two-class</a:t>
            </a:r>
            <a:r>
              <a:rPr sz="1100" spc="190" dirty="0">
                <a:latin typeface="Calibri"/>
                <a:cs typeface="Calibri"/>
              </a:rPr>
              <a:t> </a:t>
            </a:r>
            <a:r>
              <a:rPr sz="1100" dirty="0">
                <a:latin typeface="Calibri"/>
                <a:cs typeface="Calibri"/>
              </a:rPr>
              <a:t>classification</a:t>
            </a:r>
            <a:r>
              <a:rPr sz="1100" spc="185" dirty="0">
                <a:latin typeface="Calibri"/>
                <a:cs typeface="Calibri"/>
              </a:rPr>
              <a:t> </a:t>
            </a:r>
            <a:r>
              <a:rPr sz="1100" dirty="0">
                <a:latin typeface="Calibri"/>
                <a:cs typeface="Calibri"/>
              </a:rPr>
              <a:t>problem</a:t>
            </a:r>
            <a:r>
              <a:rPr sz="1100" spc="180" dirty="0">
                <a:latin typeface="Calibri"/>
                <a:cs typeface="Calibri"/>
              </a:rPr>
              <a:t> </a:t>
            </a:r>
            <a:r>
              <a:rPr sz="1100" dirty="0">
                <a:latin typeface="Calibri"/>
                <a:cs typeface="Calibri"/>
              </a:rPr>
              <a:t>in</a:t>
            </a:r>
            <a:r>
              <a:rPr sz="1100" spc="185" dirty="0">
                <a:latin typeface="Calibri"/>
                <a:cs typeface="Calibri"/>
              </a:rPr>
              <a:t> </a:t>
            </a:r>
            <a:r>
              <a:rPr sz="1100" spc="-50" dirty="0">
                <a:latin typeface="Calibri"/>
                <a:cs typeface="Calibri"/>
              </a:rPr>
              <a:t>a</a:t>
            </a:r>
            <a:r>
              <a:rPr sz="1100" dirty="0">
                <a:latin typeface="Calibri"/>
                <a:cs typeface="Calibri"/>
              </a:rPr>
              <a:t> direct</a:t>
            </a:r>
            <a:r>
              <a:rPr sz="1100" spc="240" dirty="0">
                <a:latin typeface="Calibri"/>
                <a:cs typeface="Calibri"/>
              </a:rPr>
              <a:t> </a:t>
            </a:r>
            <a:r>
              <a:rPr sz="1100" spc="-20" dirty="0">
                <a:latin typeface="Calibri"/>
                <a:cs typeface="Calibri"/>
              </a:rPr>
              <a:t>way:</a:t>
            </a:r>
            <a:endParaRPr sz="1100" dirty="0">
              <a:latin typeface="Calibri"/>
              <a:cs typeface="Calibri"/>
            </a:endParaRPr>
          </a:p>
          <a:p>
            <a:pPr marL="289560" marR="385445">
              <a:lnSpc>
                <a:spcPct val="102600"/>
              </a:lnSpc>
              <a:spcBef>
                <a:spcPts val="1310"/>
              </a:spcBef>
            </a:pPr>
            <a:r>
              <a:rPr sz="1100" i="1" dirty="0">
                <a:solidFill>
                  <a:srgbClr val="009900"/>
                </a:solidFill>
                <a:latin typeface="Calibri"/>
                <a:cs typeface="Calibri"/>
              </a:rPr>
              <a:t>We</a:t>
            </a:r>
            <a:r>
              <a:rPr sz="1100" i="1" spc="170" dirty="0">
                <a:solidFill>
                  <a:srgbClr val="009900"/>
                </a:solidFill>
                <a:latin typeface="Calibri"/>
                <a:cs typeface="Calibri"/>
              </a:rPr>
              <a:t> </a:t>
            </a:r>
            <a:r>
              <a:rPr sz="1100" i="1" dirty="0">
                <a:solidFill>
                  <a:srgbClr val="009900"/>
                </a:solidFill>
                <a:latin typeface="Calibri"/>
                <a:cs typeface="Calibri"/>
              </a:rPr>
              <a:t>try</a:t>
            </a:r>
            <a:r>
              <a:rPr sz="1100" i="1" spc="170" dirty="0">
                <a:solidFill>
                  <a:srgbClr val="009900"/>
                </a:solidFill>
                <a:latin typeface="Calibri"/>
                <a:cs typeface="Calibri"/>
              </a:rPr>
              <a:t> </a:t>
            </a:r>
            <a:r>
              <a:rPr sz="1100" i="1" dirty="0">
                <a:solidFill>
                  <a:srgbClr val="009900"/>
                </a:solidFill>
                <a:latin typeface="Calibri"/>
                <a:cs typeface="Calibri"/>
              </a:rPr>
              <a:t>and</a:t>
            </a:r>
            <a:r>
              <a:rPr sz="1100" i="1" spc="170" dirty="0">
                <a:solidFill>
                  <a:srgbClr val="009900"/>
                </a:solidFill>
                <a:latin typeface="Calibri"/>
                <a:cs typeface="Calibri"/>
              </a:rPr>
              <a:t> </a:t>
            </a:r>
            <a:r>
              <a:rPr sz="1100" i="1" dirty="0">
                <a:solidFill>
                  <a:srgbClr val="009900"/>
                </a:solidFill>
                <a:latin typeface="Calibri"/>
                <a:cs typeface="Calibri"/>
              </a:rPr>
              <a:t>find</a:t>
            </a:r>
            <a:r>
              <a:rPr sz="1100" i="1" spc="170" dirty="0">
                <a:solidFill>
                  <a:srgbClr val="009900"/>
                </a:solidFill>
                <a:latin typeface="Calibri"/>
                <a:cs typeface="Calibri"/>
              </a:rPr>
              <a:t> </a:t>
            </a:r>
            <a:r>
              <a:rPr sz="1100" i="1" dirty="0">
                <a:solidFill>
                  <a:srgbClr val="009900"/>
                </a:solidFill>
                <a:latin typeface="Calibri"/>
                <a:cs typeface="Calibri"/>
              </a:rPr>
              <a:t>a</a:t>
            </a:r>
            <a:r>
              <a:rPr sz="1100" i="1" spc="170" dirty="0">
                <a:solidFill>
                  <a:srgbClr val="009900"/>
                </a:solidFill>
                <a:latin typeface="Calibri"/>
                <a:cs typeface="Calibri"/>
              </a:rPr>
              <a:t> </a:t>
            </a:r>
            <a:r>
              <a:rPr sz="1100" i="1" u="sng" dirty="0">
                <a:solidFill>
                  <a:srgbClr val="009900"/>
                </a:solidFill>
                <a:latin typeface="Calibri"/>
                <a:cs typeface="Calibri"/>
              </a:rPr>
              <a:t>plan</a:t>
            </a:r>
            <a:r>
              <a:rPr sz="1100" i="1" dirty="0">
                <a:solidFill>
                  <a:srgbClr val="009900"/>
                </a:solidFill>
                <a:latin typeface="Calibri"/>
                <a:cs typeface="Calibri"/>
              </a:rPr>
              <a:t>e</a:t>
            </a:r>
            <a:r>
              <a:rPr sz="1100" i="1" spc="170" dirty="0">
                <a:solidFill>
                  <a:srgbClr val="009900"/>
                </a:solidFill>
                <a:latin typeface="Calibri"/>
                <a:cs typeface="Calibri"/>
              </a:rPr>
              <a:t> </a:t>
            </a:r>
            <a:r>
              <a:rPr sz="1100" i="1" dirty="0">
                <a:solidFill>
                  <a:srgbClr val="009900"/>
                </a:solidFill>
                <a:latin typeface="Calibri"/>
                <a:cs typeface="Calibri"/>
              </a:rPr>
              <a:t>that</a:t>
            </a:r>
            <a:r>
              <a:rPr sz="1100" i="1" spc="170" dirty="0">
                <a:solidFill>
                  <a:srgbClr val="009900"/>
                </a:solidFill>
                <a:latin typeface="Calibri"/>
                <a:cs typeface="Calibri"/>
              </a:rPr>
              <a:t> </a:t>
            </a:r>
            <a:r>
              <a:rPr sz="1100" i="1" dirty="0">
                <a:solidFill>
                  <a:srgbClr val="009900"/>
                </a:solidFill>
                <a:latin typeface="Calibri"/>
                <a:cs typeface="Calibri"/>
              </a:rPr>
              <a:t>separates</a:t>
            </a:r>
            <a:r>
              <a:rPr sz="1100" i="1" spc="170" dirty="0">
                <a:solidFill>
                  <a:srgbClr val="009900"/>
                </a:solidFill>
                <a:latin typeface="Calibri"/>
                <a:cs typeface="Calibri"/>
              </a:rPr>
              <a:t> </a:t>
            </a:r>
            <a:r>
              <a:rPr sz="1100" i="1" dirty="0">
                <a:solidFill>
                  <a:srgbClr val="009900"/>
                </a:solidFill>
                <a:latin typeface="Calibri"/>
                <a:cs typeface="Calibri"/>
              </a:rPr>
              <a:t>the</a:t>
            </a:r>
            <a:r>
              <a:rPr sz="1100" i="1" spc="170" dirty="0">
                <a:solidFill>
                  <a:srgbClr val="009900"/>
                </a:solidFill>
                <a:latin typeface="Calibri"/>
                <a:cs typeface="Calibri"/>
              </a:rPr>
              <a:t> </a:t>
            </a:r>
            <a:r>
              <a:rPr sz="1100" i="1" dirty="0">
                <a:solidFill>
                  <a:srgbClr val="009900"/>
                </a:solidFill>
                <a:latin typeface="Calibri"/>
                <a:cs typeface="Calibri"/>
              </a:rPr>
              <a:t>classes</a:t>
            </a:r>
            <a:r>
              <a:rPr sz="1100" i="1" spc="170" dirty="0">
                <a:solidFill>
                  <a:srgbClr val="009900"/>
                </a:solidFill>
                <a:latin typeface="Calibri"/>
                <a:cs typeface="Calibri"/>
              </a:rPr>
              <a:t> </a:t>
            </a:r>
            <a:r>
              <a:rPr sz="1100" i="1" spc="40" dirty="0">
                <a:solidFill>
                  <a:srgbClr val="009900"/>
                </a:solidFill>
                <a:latin typeface="Calibri"/>
                <a:cs typeface="Calibri"/>
              </a:rPr>
              <a:t>in </a:t>
            </a:r>
            <a:r>
              <a:rPr sz="1100" i="1" dirty="0">
                <a:solidFill>
                  <a:srgbClr val="009900"/>
                </a:solidFill>
                <a:latin typeface="Calibri"/>
                <a:cs typeface="Calibri"/>
              </a:rPr>
              <a:t>feature</a:t>
            </a:r>
            <a:r>
              <a:rPr sz="1100" i="1" spc="55" dirty="0">
                <a:solidFill>
                  <a:srgbClr val="009900"/>
                </a:solidFill>
                <a:latin typeface="Calibri"/>
                <a:cs typeface="Calibri"/>
              </a:rPr>
              <a:t> </a:t>
            </a:r>
            <a:r>
              <a:rPr sz="1100" i="1" spc="-10" dirty="0">
                <a:solidFill>
                  <a:srgbClr val="009900"/>
                </a:solidFill>
                <a:latin typeface="Calibri"/>
                <a:cs typeface="Calibri"/>
              </a:rPr>
              <a:t>space.</a:t>
            </a:r>
            <a:endParaRPr sz="1100" dirty="0">
              <a:latin typeface="Calibri"/>
              <a:cs typeface="Calibri"/>
            </a:endParaRPr>
          </a:p>
          <a:p>
            <a:pPr marL="12700">
              <a:lnSpc>
                <a:spcPct val="100000"/>
              </a:lnSpc>
              <a:spcBef>
                <a:spcPts val="844"/>
              </a:spcBef>
            </a:pPr>
            <a:r>
              <a:rPr sz="1100" spc="55" dirty="0">
                <a:latin typeface="Calibri"/>
                <a:cs typeface="Calibri"/>
              </a:rPr>
              <a:t>If</a:t>
            </a:r>
            <a:r>
              <a:rPr sz="1100" spc="125" dirty="0">
                <a:latin typeface="Calibri"/>
                <a:cs typeface="Calibri"/>
              </a:rPr>
              <a:t> </a:t>
            </a:r>
            <a:r>
              <a:rPr sz="1100" dirty="0">
                <a:latin typeface="Calibri"/>
                <a:cs typeface="Calibri"/>
              </a:rPr>
              <a:t>we</a:t>
            </a:r>
            <a:r>
              <a:rPr sz="1100" spc="125" dirty="0">
                <a:latin typeface="Calibri"/>
                <a:cs typeface="Calibri"/>
              </a:rPr>
              <a:t> </a:t>
            </a:r>
            <a:r>
              <a:rPr sz="1100" dirty="0">
                <a:latin typeface="Calibri"/>
                <a:cs typeface="Calibri"/>
              </a:rPr>
              <a:t>cannot,</a:t>
            </a:r>
            <a:r>
              <a:rPr sz="1100" spc="125" dirty="0">
                <a:latin typeface="Calibri"/>
                <a:cs typeface="Calibri"/>
              </a:rPr>
              <a:t> </a:t>
            </a:r>
            <a:r>
              <a:rPr sz="1100" dirty="0">
                <a:latin typeface="Calibri"/>
                <a:cs typeface="Calibri"/>
              </a:rPr>
              <a:t>we</a:t>
            </a:r>
            <a:r>
              <a:rPr sz="1100" spc="125" dirty="0">
                <a:latin typeface="Calibri"/>
                <a:cs typeface="Calibri"/>
              </a:rPr>
              <a:t> </a:t>
            </a:r>
            <a:r>
              <a:rPr sz="1100" dirty="0">
                <a:latin typeface="Calibri"/>
                <a:cs typeface="Calibri"/>
              </a:rPr>
              <a:t>get</a:t>
            </a:r>
            <a:r>
              <a:rPr sz="1100" spc="125" dirty="0">
                <a:latin typeface="Calibri"/>
                <a:cs typeface="Calibri"/>
              </a:rPr>
              <a:t> </a:t>
            </a:r>
            <a:r>
              <a:rPr sz="1100" dirty="0">
                <a:latin typeface="Calibri"/>
                <a:cs typeface="Calibri"/>
              </a:rPr>
              <a:t>creative</a:t>
            </a:r>
            <a:r>
              <a:rPr sz="1100" spc="125" dirty="0">
                <a:latin typeface="Calibri"/>
                <a:cs typeface="Calibri"/>
              </a:rPr>
              <a:t> </a:t>
            </a:r>
            <a:r>
              <a:rPr sz="1100" dirty="0">
                <a:latin typeface="Calibri"/>
                <a:cs typeface="Calibri"/>
              </a:rPr>
              <a:t>in</a:t>
            </a:r>
            <a:r>
              <a:rPr sz="1100" spc="125" dirty="0">
                <a:latin typeface="Calibri"/>
                <a:cs typeface="Calibri"/>
              </a:rPr>
              <a:t> </a:t>
            </a:r>
            <a:r>
              <a:rPr sz="1100" dirty="0">
                <a:latin typeface="Calibri"/>
                <a:cs typeface="Calibri"/>
              </a:rPr>
              <a:t>two</a:t>
            </a:r>
            <a:r>
              <a:rPr sz="1100" spc="120" dirty="0">
                <a:latin typeface="Calibri"/>
                <a:cs typeface="Calibri"/>
              </a:rPr>
              <a:t> </a:t>
            </a:r>
            <a:r>
              <a:rPr sz="1100" spc="-10" dirty="0">
                <a:latin typeface="Calibri"/>
                <a:cs typeface="Calibri"/>
              </a:rPr>
              <a:t>ways:</a:t>
            </a:r>
            <a:endParaRPr sz="1100" dirty="0">
              <a:latin typeface="Calibri"/>
              <a:cs typeface="Calibri"/>
            </a:endParaRPr>
          </a:p>
          <a:p>
            <a:pPr marL="290195" indent="-133350">
              <a:lnSpc>
                <a:spcPct val="100000"/>
              </a:lnSpc>
              <a:spcBef>
                <a:spcPts val="334"/>
              </a:spcBef>
              <a:buClr>
                <a:srgbClr val="3333B2"/>
              </a:buClr>
              <a:buSzPct val="90909"/>
              <a:buFont typeface="Cambria"/>
              <a:buChar char="•"/>
              <a:tabLst>
                <a:tab pos="290195" algn="l"/>
              </a:tabLst>
            </a:pPr>
            <a:r>
              <a:rPr sz="1100" dirty="0">
                <a:latin typeface="Calibri"/>
                <a:cs typeface="Calibri"/>
              </a:rPr>
              <a:t>We</a:t>
            </a:r>
            <a:r>
              <a:rPr sz="1100" spc="145" dirty="0">
                <a:latin typeface="Calibri"/>
                <a:cs typeface="Calibri"/>
              </a:rPr>
              <a:t> </a:t>
            </a:r>
            <a:r>
              <a:rPr sz="1100" u="sng" dirty="0">
                <a:latin typeface="Calibri"/>
                <a:cs typeface="Calibri"/>
              </a:rPr>
              <a:t>soften</a:t>
            </a:r>
            <a:r>
              <a:rPr sz="1100" spc="150" dirty="0">
                <a:latin typeface="Calibri"/>
                <a:cs typeface="Calibri"/>
              </a:rPr>
              <a:t> </a:t>
            </a:r>
            <a:r>
              <a:rPr sz="1100" dirty="0">
                <a:latin typeface="Calibri"/>
                <a:cs typeface="Calibri"/>
              </a:rPr>
              <a:t>what</a:t>
            </a:r>
            <a:r>
              <a:rPr sz="1100" spc="145" dirty="0">
                <a:latin typeface="Calibri"/>
                <a:cs typeface="Calibri"/>
              </a:rPr>
              <a:t> </a:t>
            </a:r>
            <a:r>
              <a:rPr sz="1100" dirty="0">
                <a:latin typeface="Calibri"/>
                <a:cs typeface="Calibri"/>
              </a:rPr>
              <a:t>we</a:t>
            </a:r>
            <a:r>
              <a:rPr sz="1100" spc="150" dirty="0">
                <a:latin typeface="Calibri"/>
                <a:cs typeface="Calibri"/>
              </a:rPr>
              <a:t> </a:t>
            </a:r>
            <a:r>
              <a:rPr sz="1100" dirty="0">
                <a:latin typeface="Calibri"/>
                <a:cs typeface="Calibri"/>
              </a:rPr>
              <a:t>mean</a:t>
            </a:r>
            <a:r>
              <a:rPr sz="1100" spc="150" dirty="0">
                <a:latin typeface="Calibri"/>
                <a:cs typeface="Calibri"/>
              </a:rPr>
              <a:t> </a:t>
            </a:r>
            <a:r>
              <a:rPr sz="1100" dirty="0">
                <a:latin typeface="Calibri"/>
                <a:cs typeface="Calibri"/>
              </a:rPr>
              <a:t>by</a:t>
            </a:r>
            <a:r>
              <a:rPr sz="1100" spc="145" dirty="0">
                <a:latin typeface="Calibri"/>
                <a:cs typeface="Calibri"/>
              </a:rPr>
              <a:t> </a:t>
            </a:r>
            <a:r>
              <a:rPr sz="1100" dirty="0">
                <a:latin typeface="Calibri"/>
                <a:cs typeface="Calibri"/>
              </a:rPr>
              <a:t>“separates”,</a:t>
            </a:r>
            <a:r>
              <a:rPr sz="1100" spc="150" dirty="0">
                <a:latin typeface="Calibri"/>
                <a:cs typeface="Calibri"/>
              </a:rPr>
              <a:t> </a:t>
            </a:r>
            <a:r>
              <a:rPr sz="1100" spc="-25" dirty="0">
                <a:latin typeface="Calibri"/>
                <a:cs typeface="Calibri"/>
              </a:rPr>
              <a:t>and</a:t>
            </a:r>
            <a:endParaRPr sz="1100" dirty="0">
              <a:latin typeface="Calibri"/>
              <a:cs typeface="Calibri"/>
            </a:endParaRPr>
          </a:p>
          <a:p>
            <a:pPr marL="289560" marR="5080" indent="-132715">
              <a:lnSpc>
                <a:spcPct val="102600"/>
              </a:lnSpc>
              <a:spcBef>
                <a:spcPts val="295"/>
              </a:spcBef>
              <a:buClr>
                <a:srgbClr val="3333B2"/>
              </a:buClr>
              <a:buSzPct val="90909"/>
              <a:buFont typeface="Cambria"/>
              <a:buChar char="•"/>
              <a:tabLst>
                <a:tab pos="289560" algn="l"/>
              </a:tabLst>
            </a:pPr>
            <a:r>
              <a:rPr sz="1100" dirty="0">
                <a:latin typeface="Calibri"/>
                <a:cs typeface="Calibri"/>
              </a:rPr>
              <a:t>We</a:t>
            </a:r>
            <a:r>
              <a:rPr sz="1100" spc="145" dirty="0">
                <a:latin typeface="Calibri"/>
                <a:cs typeface="Calibri"/>
              </a:rPr>
              <a:t> </a:t>
            </a:r>
            <a:r>
              <a:rPr sz="1100" u="sng" dirty="0">
                <a:latin typeface="Calibri"/>
                <a:cs typeface="Calibri"/>
              </a:rPr>
              <a:t>enrich</a:t>
            </a:r>
            <a:r>
              <a:rPr sz="1100" u="sng" spc="145" dirty="0">
                <a:latin typeface="Calibri"/>
                <a:cs typeface="Calibri"/>
              </a:rPr>
              <a:t> </a:t>
            </a:r>
            <a:r>
              <a:rPr sz="1100" u="sng" dirty="0">
                <a:latin typeface="Calibri"/>
                <a:cs typeface="Calibri"/>
              </a:rPr>
              <a:t>and</a:t>
            </a:r>
            <a:r>
              <a:rPr sz="1100" u="sng" spc="150" dirty="0">
                <a:latin typeface="Calibri"/>
                <a:cs typeface="Calibri"/>
              </a:rPr>
              <a:t> </a:t>
            </a:r>
            <a:r>
              <a:rPr sz="1100" u="sng" dirty="0">
                <a:latin typeface="Calibri"/>
                <a:cs typeface="Calibri"/>
              </a:rPr>
              <a:t>enlarge</a:t>
            </a:r>
            <a:r>
              <a:rPr sz="1100" u="sng" spc="145" dirty="0">
                <a:latin typeface="Calibri"/>
                <a:cs typeface="Calibri"/>
              </a:rPr>
              <a:t> </a:t>
            </a:r>
            <a:r>
              <a:rPr sz="1100" dirty="0">
                <a:latin typeface="Calibri"/>
                <a:cs typeface="Calibri"/>
              </a:rPr>
              <a:t>the</a:t>
            </a:r>
            <a:r>
              <a:rPr sz="1100" spc="150" dirty="0">
                <a:latin typeface="Calibri"/>
                <a:cs typeface="Calibri"/>
              </a:rPr>
              <a:t> </a:t>
            </a:r>
            <a:r>
              <a:rPr sz="1100" dirty="0">
                <a:latin typeface="Calibri"/>
                <a:cs typeface="Calibri"/>
              </a:rPr>
              <a:t>feature</a:t>
            </a:r>
            <a:r>
              <a:rPr sz="1100" spc="145" dirty="0">
                <a:latin typeface="Calibri"/>
                <a:cs typeface="Calibri"/>
              </a:rPr>
              <a:t> </a:t>
            </a:r>
            <a:r>
              <a:rPr sz="1100" dirty="0">
                <a:latin typeface="Calibri"/>
                <a:cs typeface="Calibri"/>
              </a:rPr>
              <a:t>space</a:t>
            </a:r>
            <a:r>
              <a:rPr sz="1100" spc="150" dirty="0">
                <a:latin typeface="Calibri"/>
                <a:cs typeface="Calibri"/>
              </a:rPr>
              <a:t> </a:t>
            </a:r>
            <a:r>
              <a:rPr sz="1100" dirty="0">
                <a:latin typeface="Calibri"/>
                <a:cs typeface="Calibri"/>
              </a:rPr>
              <a:t>so</a:t>
            </a:r>
            <a:r>
              <a:rPr sz="1100" spc="140" dirty="0">
                <a:latin typeface="Calibri"/>
                <a:cs typeface="Calibri"/>
              </a:rPr>
              <a:t> </a:t>
            </a:r>
            <a:r>
              <a:rPr sz="1100" dirty="0">
                <a:latin typeface="Calibri"/>
                <a:cs typeface="Calibri"/>
              </a:rPr>
              <a:t>that</a:t>
            </a:r>
            <a:r>
              <a:rPr sz="1100" spc="150" dirty="0">
                <a:latin typeface="Calibri"/>
                <a:cs typeface="Calibri"/>
              </a:rPr>
              <a:t> </a:t>
            </a:r>
            <a:r>
              <a:rPr sz="1100" spc="-10" dirty="0">
                <a:latin typeface="Calibri"/>
                <a:cs typeface="Calibri"/>
              </a:rPr>
              <a:t>separation </a:t>
            </a:r>
            <a:r>
              <a:rPr sz="1100" dirty="0">
                <a:latin typeface="Calibri"/>
                <a:cs typeface="Calibri"/>
              </a:rPr>
              <a:t>is</a:t>
            </a:r>
            <a:r>
              <a:rPr sz="1100" spc="165" dirty="0">
                <a:latin typeface="Calibri"/>
                <a:cs typeface="Calibri"/>
              </a:rPr>
              <a:t> </a:t>
            </a:r>
            <a:r>
              <a:rPr sz="1100" spc="-10" dirty="0">
                <a:latin typeface="Calibri"/>
                <a:cs typeface="Calibri"/>
              </a:rPr>
              <a:t>possible.</a:t>
            </a:r>
            <a:endParaRPr sz="1100" dirty="0">
              <a:latin typeface="Calibri"/>
              <a:cs typeface="Calibri"/>
            </a:endParaRPr>
          </a:p>
        </p:txBody>
      </p:sp>
    </p:spTree>
    <p:extLst>
      <p:ext uri="{BB962C8B-B14F-4D97-AF65-F5344CB8AC3E}">
        <p14:creationId xmlns:p14="http://schemas.microsoft.com/office/powerpoint/2010/main" val="507877732"/>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C408-9165-6748-9EF2-47A74C756D01}"/>
              </a:ext>
            </a:extLst>
          </p:cNvPr>
          <p:cNvSpPr>
            <a:spLocks noGrp="1"/>
          </p:cNvSpPr>
          <p:nvPr>
            <p:ph type="title"/>
          </p:nvPr>
        </p:nvSpPr>
        <p:spPr>
          <a:xfrm>
            <a:off x="606488" y="211465"/>
            <a:ext cx="3394075" cy="215444"/>
          </a:xfrm>
        </p:spPr>
        <p:txBody>
          <a:bodyPr/>
          <a:lstStyle/>
          <a:p>
            <a:r>
              <a:rPr lang="en-US" dirty="0"/>
              <a:t>How does SVM work?</a:t>
            </a:r>
          </a:p>
        </p:txBody>
      </p:sp>
      <p:sp>
        <p:nvSpPr>
          <p:cNvPr id="3" name="Content Placeholder 2">
            <a:extLst>
              <a:ext uri="{FF2B5EF4-FFF2-40B4-BE49-F238E27FC236}">
                <a16:creationId xmlns:a16="http://schemas.microsoft.com/office/drawing/2014/main" id="{6AEF7F6F-2362-D642-84C8-B954981F032C}"/>
              </a:ext>
            </a:extLst>
          </p:cNvPr>
          <p:cNvSpPr>
            <a:spLocks noGrp="1"/>
          </p:cNvSpPr>
          <p:nvPr>
            <p:ph idx="1"/>
          </p:nvPr>
        </p:nvSpPr>
        <p:spPr>
          <a:xfrm>
            <a:off x="95250" y="683016"/>
            <a:ext cx="4305761" cy="507831"/>
          </a:xfrm>
        </p:spPr>
        <p:txBody>
          <a:bodyPr/>
          <a:lstStyle/>
          <a:p>
            <a:r>
              <a:rPr lang="en-US" dirty="0"/>
              <a:t>The objective is to select a hyperplane with the maximum possible margin between support vectors in the given dataset. Follow these steps:</a:t>
            </a:r>
          </a:p>
          <a:p>
            <a:endParaRPr lang="en-US" dirty="0"/>
          </a:p>
        </p:txBody>
      </p:sp>
      <p:sp>
        <p:nvSpPr>
          <p:cNvPr id="4" name="Date Placeholder 3">
            <a:extLst>
              <a:ext uri="{FF2B5EF4-FFF2-40B4-BE49-F238E27FC236}">
                <a16:creationId xmlns:a16="http://schemas.microsoft.com/office/drawing/2014/main" id="{00C75A59-EE5A-7F4D-8231-D62764EF510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21513EC-F78B-8545-8622-CB7DAAC4046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12</a:t>
            </a:fld>
            <a:endParaRPr lang="en-US" dirty="0"/>
          </a:p>
        </p:txBody>
      </p:sp>
      <p:pic>
        <p:nvPicPr>
          <p:cNvPr id="6" name="Picture 5">
            <a:extLst>
              <a:ext uri="{FF2B5EF4-FFF2-40B4-BE49-F238E27FC236}">
                <a16:creationId xmlns:a16="http://schemas.microsoft.com/office/drawing/2014/main" id="{E57874DC-66A6-454A-84C9-16AF68AFCA55}"/>
              </a:ext>
            </a:extLst>
          </p:cNvPr>
          <p:cNvPicPr>
            <a:picLocks noChangeAspect="1"/>
          </p:cNvPicPr>
          <p:nvPr/>
        </p:nvPicPr>
        <p:blipFill>
          <a:blip r:embed="rId2"/>
          <a:stretch>
            <a:fillRect/>
          </a:stretch>
        </p:blipFill>
        <p:spPr>
          <a:xfrm>
            <a:off x="198013" y="1132662"/>
            <a:ext cx="4100837" cy="2092626"/>
          </a:xfrm>
          <a:prstGeom prst="rect">
            <a:avLst/>
          </a:prstGeom>
        </p:spPr>
      </p:pic>
    </p:spTree>
    <p:extLst>
      <p:ext uri="{BB962C8B-B14F-4D97-AF65-F5344CB8AC3E}">
        <p14:creationId xmlns:p14="http://schemas.microsoft.com/office/powerpoint/2010/main" val="4263471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613A-4A9D-304D-B38D-5BD88C740E44}"/>
              </a:ext>
            </a:extLst>
          </p:cNvPr>
          <p:cNvSpPr>
            <a:spLocks noGrp="1"/>
          </p:cNvSpPr>
          <p:nvPr>
            <p:ph type="title"/>
          </p:nvPr>
        </p:nvSpPr>
        <p:spPr>
          <a:xfrm>
            <a:off x="210350" y="366273"/>
            <a:ext cx="3394075" cy="215444"/>
          </a:xfrm>
        </p:spPr>
        <p:txBody>
          <a:bodyPr/>
          <a:lstStyle/>
          <a:p>
            <a:r>
              <a:rPr lang="en-US" dirty="0"/>
              <a:t>Terminologies</a:t>
            </a:r>
          </a:p>
        </p:txBody>
      </p:sp>
      <p:sp>
        <p:nvSpPr>
          <p:cNvPr id="3" name="Content Placeholder 2">
            <a:extLst>
              <a:ext uri="{FF2B5EF4-FFF2-40B4-BE49-F238E27FC236}">
                <a16:creationId xmlns:a16="http://schemas.microsoft.com/office/drawing/2014/main" id="{531754E6-6A2D-8C45-813B-375B71BA503D}"/>
              </a:ext>
            </a:extLst>
          </p:cNvPr>
          <p:cNvSpPr>
            <a:spLocks noGrp="1"/>
          </p:cNvSpPr>
          <p:nvPr>
            <p:ph idx="1"/>
          </p:nvPr>
        </p:nvSpPr>
        <p:spPr>
          <a:xfrm>
            <a:off x="185984" y="841432"/>
            <a:ext cx="4328866" cy="2031325"/>
          </a:xfrm>
        </p:spPr>
        <p:txBody>
          <a:bodyPr/>
          <a:lstStyle/>
          <a:p>
            <a:r>
              <a:rPr lang="en-US" b="1" dirty="0"/>
              <a:t>Support vectors</a:t>
            </a:r>
            <a:r>
              <a:rPr lang="en-US" dirty="0"/>
              <a:t> are the data points, which are closest to the hyperplane. These points will define the separating line better by calculating margins.</a:t>
            </a:r>
          </a:p>
          <a:p>
            <a:r>
              <a:rPr lang="en-US" dirty="0"/>
              <a:t>A </a:t>
            </a:r>
            <a:r>
              <a:rPr lang="en-US" b="1" dirty="0"/>
              <a:t>hyperplane</a:t>
            </a:r>
            <a:r>
              <a:rPr lang="en-US" dirty="0"/>
              <a:t> is a decision plane which separates between a set of objects having different class memberships.</a:t>
            </a:r>
          </a:p>
          <a:p>
            <a:r>
              <a:rPr lang="en-US" dirty="0"/>
              <a:t>A </a:t>
            </a:r>
            <a:r>
              <a:rPr lang="en-US" b="1" dirty="0"/>
              <a:t>margin</a:t>
            </a:r>
            <a:r>
              <a:rPr lang="en-US" dirty="0"/>
              <a:t> is a gap between the two lines on the closest class points. If the margin is larger in between the classes, then it is considered a good margin, a smaller margin is a bad margin.</a:t>
            </a:r>
          </a:p>
          <a:p>
            <a:endParaRPr lang="en-US" dirty="0"/>
          </a:p>
          <a:p>
            <a:r>
              <a:rPr lang="en-US" altLang="en-US" dirty="0">
                <a:solidFill>
                  <a:srgbClr val="FF0000"/>
                </a:solidFill>
                <a:ea typeface="ＭＳ Ｐゴシック" panose="020B0600070205080204" pitchFamily="34" charset="-128"/>
              </a:rPr>
              <a:t>large margin classifiers,        </a:t>
            </a:r>
            <a:r>
              <a:rPr lang="ar-SA" altLang="en-US" dirty="0">
                <a:solidFill>
                  <a:srgbClr val="FF0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maximum margin classifiers </a:t>
            </a:r>
          </a:p>
          <a:p>
            <a:r>
              <a:rPr lang="en-US" altLang="en-US" dirty="0">
                <a:solidFill>
                  <a:srgbClr val="FF0000"/>
                </a:solidFill>
                <a:ea typeface="ＭＳ Ｐゴシック" panose="020B0600070205080204" pitchFamily="34" charset="-128"/>
              </a:rPr>
              <a:t>Support Vector Classifier, </a:t>
            </a:r>
            <a:r>
              <a:rPr lang="ar-SA" altLang="en-US" dirty="0">
                <a:solidFill>
                  <a:srgbClr val="FF0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    </a:t>
            </a:r>
            <a:r>
              <a:rPr lang="ar-SA" altLang="en-US" dirty="0">
                <a:solidFill>
                  <a:srgbClr val="FF0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soft marginal classifier</a:t>
            </a:r>
          </a:p>
          <a:p>
            <a:r>
              <a:rPr lang="en-US" altLang="en-US" dirty="0">
                <a:solidFill>
                  <a:srgbClr val="FF0000"/>
                </a:solidFill>
                <a:ea typeface="ＭＳ Ｐゴシック" panose="020B0600070205080204" pitchFamily="34" charset="-128"/>
              </a:rPr>
              <a:t>Support Vector Machines</a:t>
            </a:r>
          </a:p>
          <a:p>
            <a:endParaRPr lang="en-US" dirty="0"/>
          </a:p>
        </p:txBody>
      </p:sp>
      <p:sp>
        <p:nvSpPr>
          <p:cNvPr id="4" name="Date Placeholder 3">
            <a:extLst>
              <a:ext uri="{FF2B5EF4-FFF2-40B4-BE49-F238E27FC236}">
                <a16:creationId xmlns:a16="http://schemas.microsoft.com/office/drawing/2014/main" id="{DD51A8AC-5019-3043-BA5D-58310F51173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B0E0A60-2B3F-E245-8D78-E509A08198F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13</a:t>
            </a:fld>
            <a:endParaRPr lang="en-US" dirty="0"/>
          </a:p>
        </p:txBody>
      </p:sp>
    </p:spTree>
    <p:extLst>
      <p:ext uri="{BB962C8B-B14F-4D97-AF65-F5344CB8AC3E}">
        <p14:creationId xmlns:p14="http://schemas.microsoft.com/office/powerpoint/2010/main" val="2071569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92480">
              <a:lnSpc>
                <a:spcPct val="100000"/>
              </a:lnSpc>
              <a:spcBef>
                <a:spcPts val="135"/>
              </a:spcBef>
            </a:pPr>
            <a:r>
              <a:rPr spc="75" dirty="0"/>
              <a:t>What</a:t>
            </a:r>
            <a:r>
              <a:rPr spc="180" dirty="0"/>
              <a:t> </a:t>
            </a:r>
            <a:r>
              <a:rPr dirty="0"/>
              <a:t>is</a:t>
            </a:r>
            <a:r>
              <a:rPr spc="180" dirty="0"/>
              <a:t> </a:t>
            </a:r>
            <a:r>
              <a:rPr dirty="0"/>
              <a:t>a</a:t>
            </a:r>
            <a:r>
              <a:rPr spc="185" dirty="0"/>
              <a:t> </a:t>
            </a:r>
            <a:r>
              <a:rPr spc="-10" dirty="0"/>
              <a:t>Hyperplane?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4455">
              <a:lnSpc>
                <a:spcPts val="670"/>
              </a:lnSpc>
            </a:pPr>
            <a:fld id="{81D60167-4931-47E6-BA6A-407CBD079E47}" type="slidenum">
              <a:rPr dirty="0"/>
              <a:t>14</a:t>
            </a:fld>
            <a:r>
              <a:rPr spc="-240" dirty="0"/>
              <a:t> </a:t>
            </a:r>
            <a:r>
              <a:rPr dirty="0"/>
              <a:t>/</a:t>
            </a:r>
            <a:r>
              <a:rPr spc="-240" dirty="0"/>
              <a:t> </a:t>
            </a:r>
            <a:r>
              <a:rPr spc="-25" dirty="0"/>
              <a:t>21</a:t>
            </a:r>
          </a:p>
        </p:txBody>
      </p:sp>
      <p:sp>
        <p:nvSpPr>
          <p:cNvPr id="3" name="object 3"/>
          <p:cNvSpPr txBox="1"/>
          <p:nvPr/>
        </p:nvSpPr>
        <p:spPr>
          <a:xfrm>
            <a:off x="171450" y="663575"/>
            <a:ext cx="4267200" cy="2098331"/>
          </a:xfrm>
          <a:prstGeom prst="rect">
            <a:avLst/>
          </a:prstGeom>
        </p:spPr>
        <p:txBody>
          <a:bodyPr vert="horz" wrap="square" lIns="0" tIns="6985" rIns="0" bIns="0" rtlCol="0">
            <a:spAutoFit/>
          </a:bodyPr>
          <a:lstStyle/>
          <a:p>
            <a:pPr marL="182880" marR="176530" indent="-132715">
              <a:lnSpc>
                <a:spcPct val="102600"/>
              </a:lnSpc>
              <a:spcBef>
                <a:spcPts val="55"/>
              </a:spcBef>
              <a:buClr>
                <a:srgbClr val="3333B2"/>
              </a:buClr>
              <a:buSzPct val="90909"/>
              <a:buFont typeface="Cambria"/>
              <a:buChar char="•"/>
              <a:tabLst>
                <a:tab pos="182880" algn="l"/>
              </a:tabLst>
            </a:pPr>
            <a:r>
              <a:rPr sz="1100" spc="175" dirty="0">
                <a:latin typeface="Calibri"/>
                <a:cs typeface="Calibri"/>
              </a:rPr>
              <a:t>A</a:t>
            </a:r>
            <a:r>
              <a:rPr sz="1100" spc="155" dirty="0">
                <a:latin typeface="Calibri"/>
                <a:cs typeface="Calibri"/>
              </a:rPr>
              <a:t> </a:t>
            </a:r>
            <a:r>
              <a:rPr sz="1100" dirty="0">
                <a:latin typeface="Calibri"/>
                <a:cs typeface="Calibri"/>
              </a:rPr>
              <a:t>hyperplane</a:t>
            </a:r>
            <a:r>
              <a:rPr sz="1100" spc="165" dirty="0">
                <a:latin typeface="Calibri"/>
                <a:cs typeface="Calibri"/>
              </a:rPr>
              <a:t> </a:t>
            </a:r>
            <a:r>
              <a:rPr sz="1100" dirty="0">
                <a:latin typeface="Calibri"/>
                <a:cs typeface="Calibri"/>
              </a:rPr>
              <a:t>in</a:t>
            </a:r>
            <a:r>
              <a:rPr sz="1100" spc="160" dirty="0">
                <a:latin typeface="Calibri"/>
                <a:cs typeface="Calibri"/>
              </a:rPr>
              <a:t> </a:t>
            </a:r>
            <a:r>
              <a:rPr sz="1100" i="1" dirty="0">
                <a:latin typeface="Calibri"/>
                <a:cs typeface="Calibri"/>
              </a:rPr>
              <a:t>p</a:t>
            </a:r>
            <a:r>
              <a:rPr sz="1100" i="1" spc="165" dirty="0">
                <a:latin typeface="Calibri"/>
                <a:cs typeface="Calibri"/>
              </a:rPr>
              <a:t> </a:t>
            </a:r>
            <a:r>
              <a:rPr sz="1100" dirty="0">
                <a:latin typeface="Calibri"/>
                <a:cs typeface="Calibri"/>
              </a:rPr>
              <a:t>dimensions</a:t>
            </a:r>
            <a:r>
              <a:rPr sz="1100" spc="160" dirty="0">
                <a:latin typeface="Calibri"/>
                <a:cs typeface="Calibri"/>
              </a:rPr>
              <a:t> </a:t>
            </a:r>
            <a:r>
              <a:rPr sz="1100" dirty="0">
                <a:latin typeface="Calibri"/>
                <a:cs typeface="Calibri"/>
              </a:rPr>
              <a:t>is</a:t>
            </a:r>
            <a:r>
              <a:rPr sz="1100" spc="165" dirty="0">
                <a:latin typeface="Calibri"/>
                <a:cs typeface="Calibri"/>
              </a:rPr>
              <a:t> </a:t>
            </a:r>
            <a:r>
              <a:rPr sz="1100" dirty="0">
                <a:latin typeface="Calibri"/>
                <a:cs typeface="Calibri"/>
              </a:rPr>
              <a:t>a</a:t>
            </a:r>
            <a:r>
              <a:rPr sz="1100" spc="155" dirty="0">
                <a:latin typeface="Calibri"/>
                <a:cs typeface="Calibri"/>
              </a:rPr>
              <a:t> </a:t>
            </a:r>
            <a:r>
              <a:rPr sz="1100" dirty="0">
                <a:latin typeface="Calibri"/>
                <a:cs typeface="Calibri"/>
              </a:rPr>
              <a:t>flat</a:t>
            </a:r>
            <a:r>
              <a:rPr sz="1100" spc="165" dirty="0">
                <a:latin typeface="Calibri"/>
                <a:cs typeface="Calibri"/>
              </a:rPr>
              <a:t> </a:t>
            </a:r>
            <a:r>
              <a:rPr sz="1100" dirty="0">
                <a:latin typeface="Calibri"/>
                <a:cs typeface="Calibri"/>
              </a:rPr>
              <a:t>affine</a:t>
            </a:r>
            <a:r>
              <a:rPr sz="1100" spc="165" dirty="0">
                <a:latin typeface="Calibri"/>
                <a:cs typeface="Calibri"/>
              </a:rPr>
              <a:t> </a:t>
            </a:r>
            <a:r>
              <a:rPr sz="1100" dirty="0">
                <a:latin typeface="Calibri"/>
                <a:cs typeface="Calibri"/>
              </a:rPr>
              <a:t>subspace</a:t>
            </a:r>
            <a:r>
              <a:rPr sz="1100" spc="160" dirty="0">
                <a:latin typeface="Calibri"/>
                <a:cs typeface="Calibri"/>
              </a:rPr>
              <a:t> </a:t>
            </a:r>
            <a:r>
              <a:rPr sz="1100" spc="-25" dirty="0">
                <a:latin typeface="Calibri"/>
                <a:cs typeface="Calibri"/>
              </a:rPr>
              <a:t>of </a:t>
            </a:r>
            <a:r>
              <a:rPr sz="1100" dirty="0">
                <a:latin typeface="Calibri"/>
                <a:cs typeface="Calibri"/>
              </a:rPr>
              <a:t>dimension</a:t>
            </a:r>
            <a:r>
              <a:rPr sz="1100" spc="140" dirty="0">
                <a:latin typeface="Calibri"/>
                <a:cs typeface="Calibri"/>
              </a:rPr>
              <a:t> </a:t>
            </a:r>
            <a:r>
              <a:rPr sz="1100" i="1" dirty="0">
                <a:latin typeface="Calibri"/>
                <a:cs typeface="Calibri"/>
              </a:rPr>
              <a:t>p</a:t>
            </a:r>
            <a:r>
              <a:rPr sz="1100" i="1" spc="15" dirty="0">
                <a:latin typeface="Calibri"/>
                <a:cs typeface="Calibri"/>
              </a:rPr>
              <a:t> </a:t>
            </a:r>
            <a:r>
              <a:rPr sz="1100" spc="229" dirty="0">
                <a:latin typeface="Cambria"/>
                <a:cs typeface="Cambria"/>
              </a:rPr>
              <a:t>−</a:t>
            </a:r>
            <a:r>
              <a:rPr sz="1100" spc="20" dirty="0">
                <a:latin typeface="Cambria"/>
                <a:cs typeface="Cambria"/>
              </a:rPr>
              <a:t> </a:t>
            </a:r>
            <a:r>
              <a:rPr sz="1100" spc="-25" dirty="0">
                <a:latin typeface="Calibri"/>
                <a:cs typeface="Calibri"/>
              </a:rPr>
              <a:t>1.</a:t>
            </a:r>
            <a:endParaRPr sz="1100" dirty="0">
              <a:latin typeface="Calibri"/>
              <a:cs typeface="Calibri"/>
            </a:endParaRPr>
          </a:p>
          <a:p>
            <a:pPr marL="184150" indent="-133350">
              <a:lnSpc>
                <a:spcPct val="100000"/>
              </a:lnSpc>
              <a:spcBef>
                <a:spcPts val="335"/>
              </a:spcBef>
              <a:buClr>
                <a:srgbClr val="3333B2"/>
              </a:buClr>
              <a:buSzPct val="90909"/>
              <a:buFont typeface="Cambria"/>
              <a:buChar char="•"/>
              <a:tabLst>
                <a:tab pos="184150" algn="l"/>
              </a:tabLst>
            </a:pPr>
            <a:r>
              <a:rPr sz="1100" spc="70" dirty="0">
                <a:latin typeface="Calibri"/>
                <a:cs typeface="Calibri"/>
              </a:rPr>
              <a:t>In</a:t>
            </a:r>
            <a:r>
              <a:rPr sz="1100" spc="155" dirty="0">
                <a:latin typeface="Calibri"/>
                <a:cs typeface="Calibri"/>
              </a:rPr>
              <a:t> </a:t>
            </a:r>
            <a:r>
              <a:rPr sz="1100" dirty="0">
                <a:latin typeface="Calibri"/>
                <a:cs typeface="Calibri"/>
              </a:rPr>
              <a:t>general</a:t>
            </a:r>
            <a:r>
              <a:rPr lang="en-JO" sz="1100" dirty="0">
                <a:latin typeface="Calibri"/>
                <a:cs typeface="Calibri"/>
              </a:rPr>
              <a:t>,</a:t>
            </a:r>
            <a:r>
              <a:rPr sz="1100" spc="155" dirty="0">
                <a:latin typeface="Calibri"/>
                <a:cs typeface="Calibri"/>
              </a:rPr>
              <a:t> </a:t>
            </a:r>
            <a:r>
              <a:rPr sz="1100" dirty="0">
                <a:latin typeface="Calibri"/>
                <a:cs typeface="Calibri"/>
              </a:rPr>
              <a:t>the</a:t>
            </a:r>
            <a:r>
              <a:rPr sz="1100" spc="155" dirty="0">
                <a:latin typeface="Calibri"/>
                <a:cs typeface="Calibri"/>
              </a:rPr>
              <a:t> </a:t>
            </a:r>
            <a:r>
              <a:rPr sz="1100" dirty="0">
                <a:latin typeface="Calibri"/>
                <a:cs typeface="Calibri"/>
              </a:rPr>
              <a:t>equation</a:t>
            </a:r>
            <a:r>
              <a:rPr sz="1100" spc="155" dirty="0">
                <a:latin typeface="Calibri"/>
                <a:cs typeface="Calibri"/>
              </a:rPr>
              <a:t> </a:t>
            </a:r>
            <a:r>
              <a:rPr sz="1100" dirty="0">
                <a:latin typeface="Calibri"/>
                <a:cs typeface="Calibri"/>
              </a:rPr>
              <a:t>for</a:t>
            </a:r>
            <a:r>
              <a:rPr sz="1100" spc="155" dirty="0">
                <a:latin typeface="Calibri"/>
                <a:cs typeface="Calibri"/>
              </a:rPr>
              <a:t> </a:t>
            </a:r>
            <a:r>
              <a:rPr sz="1100" dirty="0">
                <a:latin typeface="Calibri"/>
                <a:cs typeface="Calibri"/>
              </a:rPr>
              <a:t>a</a:t>
            </a:r>
            <a:r>
              <a:rPr sz="1100" spc="160" dirty="0">
                <a:latin typeface="Calibri"/>
                <a:cs typeface="Calibri"/>
              </a:rPr>
              <a:t> </a:t>
            </a:r>
            <a:r>
              <a:rPr sz="1100" dirty="0">
                <a:latin typeface="Calibri"/>
                <a:cs typeface="Calibri"/>
              </a:rPr>
              <a:t>hyperplane</a:t>
            </a:r>
            <a:r>
              <a:rPr sz="1100" spc="155" dirty="0">
                <a:latin typeface="Calibri"/>
                <a:cs typeface="Calibri"/>
              </a:rPr>
              <a:t> </a:t>
            </a:r>
            <a:r>
              <a:rPr sz="1100" dirty="0">
                <a:latin typeface="Calibri"/>
                <a:cs typeface="Calibri"/>
              </a:rPr>
              <a:t>has</a:t>
            </a:r>
            <a:r>
              <a:rPr sz="1100" spc="155" dirty="0">
                <a:latin typeface="Calibri"/>
                <a:cs typeface="Calibri"/>
              </a:rPr>
              <a:t> </a:t>
            </a:r>
            <a:r>
              <a:rPr sz="1100" dirty="0">
                <a:latin typeface="Calibri"/>
                <a:cs typeface="Calibri"/>
              </a:rPr>
              <a:t>the</a:t>
            </a:r>
            <a:r>
              <a:rPr sz="1100" spc="155" dirty="0">
                <a:latin typeface="Calibri"/>
                <a:cs typeface="Calibri"/>
              </a:rPr>
              <a:t> </a:t>
            </a:r>
            <a:r>
              <a:rPr sz="1100" spc="-20" dirty="0">
                <a:latin typeface="Calibri"/>
                <a:cs typeface="Calibri"/>
              </a:rPr>
              <a:t>form</a:t>
            </a:r>
            <a:endParaRPr sz="1100" dirty="0">
              <a:latin typeface="Calibri"/>
              <a:cs typeface="Calibri"/>
            </a:endParaRPr>
          </a:p>
          <a:p>
            <a:pPr>
              <a:lnSpc>
                <a:spcPct val="100000"/>
              </a:lnSpc>
              <a:spcBef>
                <a:spcPts val="45"/>
              </a:spcBef>
              <a:buClr>
                <a:srgbClr val="3333B2"/>
              </a:buClr>
              <a:buFont typeface="Cambria"/>
              <a:buChar char="•"/>
            </a:pPr>
            <a:endParaRPr sz="1100" dirty="0">
              <a:latin typeface="Calibri"/>
              <a:cs typeface="Calibri"/>
            </a:endParaRPr>
          </a:p>
          <a:p>
            <a:pPr marL="902335">
              <a:lnSpc>
                <a:spcPct val="100000"/>
              </a:lnSpc>
            </a:pPr>
            <a:r>
              <a:rPr sz="1100" i="1" dirty="0">
                <a:latin typeface="Calibri"/>
                <a:cs typeface="Calibri"/>
              </a:rPr>
              <a:t>β</a:t>
            </a:r>
            <a:r>
              <a:rPr sz="1200" baseline="-10416" dirty="0">
                <a:latin typeface="Calibri"/>
                <a:cs typeface="Calibri"/>
              </a:rPr>
              <a:t>0</a:t>
            </a:r>
            <a:r>
              <a:rPr sz="1200" spc="179" baseline="-10416" dirty="0">
                <a:latin typeface="Calibri"/>
                <a:cs typeface="Calibri"/>
              </a:rPr>
              <a:t> </a:t>
            </a:r>
            <a:r>
              <a:rPr sz="1100" spc="295" dirty="0">
                <a:latin typeface="Calibri"/>
                <a:cs typeface="Calibri"/>
              </a:rPr>
              <a:t>+</a:t>
            </a:r>
            <a:r>
              <a:rPr sz="1100" spc="5" dirty="0">
                <a:latin typeface="Calibri"/>
                <a:cs typeface="Calibri"/>
              </a:rPr>
              <a:t> </a:t>
            </a:r>
            <a:r>
              <a:rPr sz="1100" i="1" spc="110" dirty="0">
                <a:latin typeface="Calibri"/>
                <a:cs typeface="Calibri"/>
              </a:rPr>
              <a:t>β</a:t>
            </a:r>
            <a:r>
              <a:rPr sz="1200" spc="165" baseline="-10416" dirty="0">
                <a:latin typeface="Calibri"/>
                <a:cs typeface="Calibri"/>
              </a:rPr>
              <a:t>1</a:t>
            </a:r>
            <a:r>
              <a:rPr sz="1100" i="1" spc="110" dirty="0">
                <a:latin typeface="Calibri"/>
                <a:cs typeface="Calibri"/>
              </a:rPr>
              <a:t>X</a:t>
            </a:r>
            <a:r>
              <a:rPr sz="1200" spc="165" baseline="-10416" dirty="0">
                <a:latin typeface="Calibri"/>
                <a:cs typeface="Calibri"/>
              </a:rPr>
              <a:t>1</a:t>
            </a:r>
            <a:r>
              <a:rPr sz="1200" spc="179" baseline="-10416" dirty="0">
                <a:latin typeface="Calibri"/>
                <a:cs typeface="Calibri"/>
              </a:rPr>
              <a:t> </a:t>
            </a:r>
            <a:r>
              <a:rPr sz="1100" spc="295" dirty="0">
                <a:latin typeface="Calibri"/>
                <a:cs typeface="Calibri"/>
              </a:rPr>
              <a:t>+</a:t>
            </a:r>
            <a:r>
              <a:rPr sz="1100" spc="5" dirty="0">
                <a:latin typeface="Calibri"/>
                <a:cs typeface="Calibri"/>
              </a:rPr>
              <a:t> </a:t>
            </a:r>
            <a:r>
              <a:rPr sz="1100" i="1" spc="110" dirty="0">
                <a:latin typeface="Calibri"/>
                <a:cs typeface="Calibri"/>
              </a:rPr>
              <a:t>β</a:t>
            </a:r>
            <a:r>
              <a:rPr sz="1200" spc="165" baseline="-10416" dirty="0">
                <a:latin typeface="Calibri"/>
                <a:cs typeface="Calibri"/>
              </a:rPr>
              <a:t>2</a:t>
            </a:r>
            <a:r>
              <a:rPr sz="1100" i="1" spc="110" dirty="0">
                <a:latin typeface="Calibri"/>
                <a:cs typeface="Calibri"/>
              </a:rPr>
              <a:t>X</a:t>
            </a:r>
            <a:r>
              <a:rPr sz="1200" spc="165" baseline="-10416" dirty="0">
                <a:latin typeface="Calibri"/>
                <a:cs typeface="Calibri"/>
              </a:rPr>
              <a:t>2</a:t>
            </a:r>
            <a:r>
              <a:rPr sz="1200" spc="179" baseline="-10416" dirty="0">
                <a:latin typeface="Calibri"/>
                <a:cs typeface="Calibri"/>
              </a:rPr>
              <a:t> </a:t>
            </a:r>
            <a:r>
              <a:rPr sz="1100" spc="295" dirty="0">
                <a:latin typeface="Calibri"/>
                <a:cs typeface="Calibri"/>
              </a:rPr>
              <a:t>+</a:t>
            </a:r>
            <a:r>
              <a:rPr sz="1100" spc="5" dirty="0">
                <a:latin typeface="Calibri"/>
                <a:cs typeface="Calibri"/>
              </a:rPr>
              <a:t> </a:t>
            </a:r>
            <a:r>
              <a:rPr sz="1100" i="1" dirty="0">
                <a:latin typeface="Calibri"/>
                <a:cs typeface="Calibri"/>
              </a:rPr>
              <a:t>.</a:t>
            </a:r>
            <a:r>
              <a:rPr sz="1100" i="1" spc="-60" dirty="0">
                <a:latin typeface="Calibri"/>
                <a:cs typeface="Calibri"/>
              </a:rPr>
              <a:t> </a:t>
            </a:r>
            <a:r>
              <a:rPr sz="1100" i="1" dirty="0">
                <a:latin typeface="Calibri"/>
                <a:cs typeface="Calibri"/>
              </a:rPr>
              <a:t>.</a:t>
            </a:r>
            <a:r>
              <a:rPr sz="1100" i="1" spc="-55" dirty="0">
                <a:latin typeface="Calibri"/>
                <a:cs typeface="Calibri"/>
              </a:rPr>
              <a:t> </a:t>
            </a:r>
            <a:r>
              <a:rPr sz="1100" i="1" dirty="0">
                <a:latin typeface="Calibri"/>
                <a:cs typeface="Calibri"/>
              </a:rPr>
              <a:t>.</a:t>
            </a:r>
            <a:r>
              <a:rPr sz="1100" i="1" spc="10" dirty="0">
                <a:latin typeface="Calibri"/>
                <a:cs typeface="Calibri"/>
              </a:rPr>
              <a:t> </a:t>
            </a:r>
            <a:r>
              <a:rPr sz="1100" spc="295" dirty="0">
                <a:latin typeface="Calibri"/>
                <a:cs typeface="Calibri"/>
              </a:rPr>
              <a:t>+</a:t>
            </a:r>
            <a:r>
              <a:rPr sz="1100" dirty="0">
                <a:latin typeface="Calibri"/>
                <a:cs typeface="Calibri"/>
              </a:rPr>
              <a:t> </a:t>
            </a:r>
            <a:r>
              <a:rPr sz="1100" i="1" spc="110" dirty="0">
                <a:latin typeface="Calibri"/>
                <a:cs typeface="Calibri"/>
              </a:rPr>
              <a:t>β</a:t>
            </a:r>
            <a:r>
              <a:rPr sz="1200" i="1" spc="165" baseline="-10416" dirty="0">
                <a:latin typeface="Calibri"/>
                <a:cs typeface="Calibri"/>
              </a:rPr>
              <a:t>p</a:t>
            </a:r>
            <a:r>
              <a:rPr sz="1100" i="1" spc="110" dirty="0">
                <a:latin typeface="Calibri"/>
                <a:cs typeface="Calibri"/>
              </a:rPr>
              <a:t>X</a:t>
            </a:r>
            <a:r>
              <a:rPr sz="1200" i="1" spc="165" baseline="-10416" dirty="0">
                <a:latin typeface="Calibri"/>
                <a:cs typeface="Calibri"/>
              </a:rPr>
              <a:t>p</a:t>
            </a:r>
            <a:r>
              <a:rPr sz="1200" i="1" spc="277" baseline="-10416" dirty="0">
                <a:latin typeface="Calibri"/>
                <a:cs typeface="Calibri"/>
              </a:rPr>
              <a:t> </a:t>
            </a:r>
            <a:r>
              <a:rPr sz="1100" spc="295" dirty="0">
                <a:latin typeface="Calibri"/>
                <a:cs typeface="Calibri"/>
              </a:rPr>
              <a:t>=</a:t>
            </a:r>
            <a:r>
              <a:rPr sz="1100" spc="75" dirty="0">
                <a:latin typeface="Calibri"/>
                <a:cs typeface="Calibri"/>
              </a:rPr>
              <a:t> </a:t>
            </a:r>
            <a:r>
              <a:rPr sz="1100" spc="-50" dirty="0">
                <a:latin typeface="Calibri"/>
                <a:cs typeface="Calibri"/>
              </a:rPr>
              <a:t>0</a:t>
            </a:r>
            <a:endParaRPr sz="1100" dirty="0">
              <a:latin typeface="Calibri"/>
              <a:cs typeface="Calibri"/>
            </a:endParaRPr>
          </a:p>
          <a:p>
            <a:pPr marL="184150" indent="-133350">
              <a:lnSpc>
                <a:spcPct val="100000"/>
              </a:lnSpc>
              <a:spcBef>
                <a:spcPts val="685"/>
              </a:spcBef>
              <a:buClr>
                <a:srgbClr val="3333B2"/>
              </a:buClr>
              <a:buSzPct val="90909"/>
              <a:buFont typeface="Cambria"/>
              <a:buChar char="•"/>
              <a:tabLst>
                <a:tab pos="184150" algn="l"/>
              </a:tabLst>
            </a:pPr>
            <a:r>
              <a:rPr sz="1100" spc="70" dirty="0">
                <a:latin typeface="Calibri"/>
                <a:cs typeface="Calibri"/>
              </a:rPr>
              <a:t>In</a:t>
            </a:r>
            <a:r>
              <a:rPr sz="1100" spc="150" dirty="0">
                <a:latin typeface="Calibri"/>
                <a:cs typeface="Calibri"/>
              </a:rPr>
              <a:t> </a:t>
            </a:r>
            <a:r>
              <a:rPr sz="1100" i="1" dirty="0">
                <a:latin typeface="Calibri"/>
                <a:cs typeface="Calibri"/>
              </a:rPr>
              <a:t>p</a:t>
            </a:r>
            <a:r>
              <a:rPr sz="1100" i="1" spc="80" dirty="0">
                <a:latin typeface="Calibri"/>
                <a:cs typeface="Calibri"/>
              </a:rPr>
              <a:t> </a:t>
            </a:r>
            <a:r>
              <a:rPr sz="1100" spc="295" dirty="0">
                <a:latin typeface="Calibri"/>
                <a:cs typeface="Calibri"/>
              </a:rPr>
              <a:t>=</a:t>
            </a:r>
            <a:r>
              <a:rPr sz="1100" spc="85" dirty="0">
                <a:latin typeface="Calibri"/>
                <a:cs typeface="Calibri"/>
              </a:rPr>
              <a:t> </a:t>
            </a:r>
            <a:r>
              <a:rPr sz="1100" dirty="0">
                <a:latin typeface="Calibri"/>
                <a:cs typeface="Calibri"/>
              </a:rPr>
              <a:t>2</a:t>
            </a:r>
            <a:r>
              <a:rPr sz="1100" spc="145" dirty="0">
                <a:latin typeface="Calibri"/>
                <a:cs typeface="Calibri"/>
              </a:rPr>
              <a:t> </a:t>
            </a:r>
            <a:r>
              <a:rPr sz="1100" dirty="0">
                <a:latin typeface="Calibri"/>
                <a:cs typeface="Calibri"/>
              </a:rPr>
              <a:t>dimensions</a:t>
            </a:r>
            <a:r>
              <a:rPr lang="en-JO" sz="1100" dirty="0">
                <a:latin typeface="Calibri"/>
                <a:cs typeface="Calibri"/>
              </a:rPr>
              <a:t>,</a:t>
            </a:r>
            <a:r>
              <a:rPr sz="1100" spc="150" dirty="0">
                <a:latin typeface="Calibri"/>
                <a:cs typeface="Calibri"/>
              </a:rPr>
              <a:t> </a:t>
            </a:r>
            <a:r>
              <a:rPr sz="1100" dirty="0">
                <a:latin typeface="Calibri"/>
                <a:cs typeface="Calibri"/>
              </a:rPr>
              <a:t>a</a:t>
            </a:r>
            <a:r>
              <a:rPr sz="1100" spc="150" dirty="0">
                <a:latin typeface="Calibri"/>
                <a:cs typeface="Calibri"/>
              </a:rPr>
              <a:t> </a:t>
            </a:r>
            <a:r>
              <a:rPr sz="1100" dirty="0">
                <a:latin typeface="Calibri"/>
                <a:cs typeface="Calibri"/>
              </a:rPr>
              <a:t>hyperplane</a:t>
            </a:r>
            <a:r>
              <a:rPr sz="1100" spc="155" dirty="0">
                <a:latin typeface="Calibri"/>
                <a:cs typeface="Calibri"/>
              </a:rPr>
              <a:t> </a:t>
            </a:r>
            <a:r>
              <a:rPr sz="1100" dirty="0">
                <a:latin typeface="Calibri"/>
                <a:cs typeface="Calibri"/>
              </a:rPr>
              <a:t>is</a:t>
            </a:r>
            <a:r>
              <a:rPr sz="1100" spc="150" dirty="0">
                <a:latin typeface="Calibri"/>
                <a:cs typeface="Calibri"/>
              </a:rPr>
              <a:t> </a:t>
            </a:r>
            <a:r>
              <a:rPr sz="1100" dirty="0">
                <a:latin typeface="Calibri"/>
                <a:cs typeface="Calibri"/>
              </a:rPr>
              <a:t>a</a:t>
            </a:r>
            <a:r>
              <a:rPr sz="1100" spc="150" dirty="0">
                <a:latin typeface="Calibri"/>
                <a:cs typeface="Calibri"/>
              </a:rPr>
              <a:t> </a:t>
            </a:r>
            <a:r>
              <a:rPr sz="1100" spc="-10" dirty="0">
                <a:latin typeface="Calibri"/>
                <a:cs typeface="Calibri"/>
              </a:rPr>
              <a:t>line.</a:t>
            </a:r>
            <a:endParaRPr sz="1100" dirty="0">
              <a:latin typeface="Calibri"/>
              <a:cs typeface="Calibri"/>
            </a:endParaRPr>
          </a:p>
          <a:p>
            <a:pPr marL="182880" marR="567690" indent="-132715">
              <a:lnSpc>
                <a:spcPct val="102600"/>
              </a:lnSpc>
              <a:spcBef>
                <a:spcPts val="300"/>
              </a:spcBef>
              <a:buClr>
                <a:srgbClr val="3333B2"/>
              </a:buClr>
              <a:buSzPct val="90909"/>
              <a:buFont typeface="Cambria"/>
              <a:buChar char="•"/>
              <a:tabLst>
                <a:tab pos="182880" algn="l"/>
              </a:tabLst>
            </a:pPr>
            <a:r>
              <a:rPr sz="1100" spc="55" dirty="0">
                <a:latin typeface="Calibri"/>
                <a:cs typeface="Calibri"/>
              </a:rPr>
              <a:t>If</a:t>
            </a:r>
            <a:r>
              <a:rPr sz="1100" spc="160" dirty="0">
                <a:latin typeface="Calibri"/>
                <a:cs typeface="Calibri"/>
              </a:rPr>
              <a:t> </a:t>
            </a:r>
            <a:r>
              <a:rPr sz="1100" i="1" dirty="0">
                <a:latin typeface="Calibri"/>
                <a:cs typeface="Calibri"/>
              </a:rPr>
              <a:t>β</a:t>
            </a:r>
            <a:r>
              <a:rPr sz="1200" baseline="-10416" dirty="0">
                <a:latin typeface="Calibri"/>
                <a:cs typeface="Calibri"/>
              </a:rPr>
              <a:t>0</a:t>
            </a:r>
            <a:r>
              <a:rPr sz="1200" spc="307" baseline="-10416" dirty="0">
                <a:latin typeface="Calibri"/>
                <a:cs typeface="Calibri"/>
              </a:rPr>
              <a:t> </a:t>
            </a:r>
            <a:r>
              <a:rPr sz="1100" spc="295" dirty="0">
                <a:latin typeface="Calibri"/>
                <a:cs typeface="Calibri"/>
              </a:rPr>
              <a:t>=</a:t>
            </a:r>
            <a:r>
              <a:rPr sz="1100" spc="90" dirty="0">
                <a:latin typeface="Calibri"/>
                <a:cs typeface="Calibri"/>
              </a:rPr>
              <a:t> </a:t>
            </a:r>
            <a:r>
              <a:rPr sz="1100" dirty="0">
                <a:latin typeface="Calibri"/>
                <a:cs typeface="Calibri"/>
              </a:rPr>
              <a:t>0,</a:t>
            </a:r>
            <a:r>
              <a:rPr sz="1100" spc="160" dirty="0">
                <a:latin typeface="Calibri"/>
                <a:cs typeface="Calibri"/>
              </a:rPr>
              <a:t> </a:t>
            </a:r>
            <a:r>
              <a:rPr sz="1100" dirty="0">
                <a:latin typeface="Calibri"/>
                <a:cs typeface="Calibri"/>
              </a:rPr>
              <a:t>the</a:t>
            </a:r>
            <a:r>
              <a:rPr sz="1100" spc="160" dirty="0">
                <a:latin typeface="Calibri"/>
                <a:cs typeface="Calibri"/>
              </a:rPr>
              <a:t> </a:t>
            </a:r>
            <a:r>
              <a:rPr sz="1100" dirty="0">
                <a:latin typeface="Calibri"/>
                <a:cs typeface="Calibri"/>
              </a:rPr>
              <a:t>hyperplane</a:t>
            </a:r>
            <a:r>
              <a:rPr sz="1100" spc="160" dirty="0">
                <a:latin typeface="Calibri"/>
                <a:cs typeface="Calibri"/>
              </a:rPr>
              <a:t> </a:t>
            </a:r>
            <a:r>
              <a:rPr sz="1100" dirty="0">
                <a:latin typeface="Calibri"/>
                <a:cs typeface="Calibri"/>
              </a:rPr>
              <a:t>goes</a:t>
            </a:r>
            <a:r>
              <a:rPr sz="1100" spc="165" dirty="0">
                <a:latin typeface="Calibri"/>
                <a:cs typeface="Calibri"/>
              </a:rPr>
              <a:t> </a:t>
            </a:r>
            <a:r>
              <a:rPr sz="1100" dirty="0">
                <a:latin typeface="Calibri"/>
                <a:cs typeface="Calibri"/>
              </a:rPr>
              <a:t>through</a:t>
            </a:r>
            <a:r>
              <a:rPr sz="1100" spc="160" dirty="0">
                <a:latin typeface="Calibri"/>
                <a:cs typeface="Calibri"/>
              </a:rPr>
              <a:t> </a:t>
            </a:r>
            <a:r>
              <a:rPr sz="1100" dirty="0">
                <a:latin typeface="Calibri"/>
                <a:cs typeface="Calibri"/>
              </a:rPr>
              <a:t>the</a:t>
            </a:r>
            <a:r>
              <a:rPr sz="1100" spc="160" dirty="0">
                <a:latin typeface="Calibri"/>
                <a:cs typeface="Calibri"/>
              </a:rPr>
              <a:t> </a:t>
            </a:r>
            <a:r>
              <a:rPr sz="1100" spc="-10" dirty="0">
                <a:latin typeface="Calibri"/>
                <a:cs typeface="Calibri"/>
              </a:rPr>
              <a:t>origin, </a:t>
            </a:r>
            <a:r>
              <a:rPr sz="1100" dirty="0">
                <a:latin typeface="Calibri"/>
                <a:cs typeface="Calibri"/>
              </a:rPr>
              <a:t>otherwise</a:t>
            </a:r>
            <a:r>
              <a:rPr sz="1100" spc="114" dirty="0">
                <a:latin typeface="Calibri"/>
                <a:cs typeface="Calibri"/>
              </a:rPr>
              <a:t> </a:t>
            </a:r>
            <a:r>
              <a:rPr sz="1100" spc="-20" dirty="0">
                <a:latin typeface="Calibri"/>
                <a:cs typeface="Calibri"/>
              </a:rPr>
              <a:t>not.</a:t>
            </a:r>
            <a:endParaRPr sz="1100" dirty="0">
              <a:latin typeface="Calibri"/>
              <a:cs typeface="Calibri"/>
            </a:endParaRPr>
          </a:p>
          <a:p>
            <a:pPr marL="184150" indent="-133350">
              <a:lnSpc>
                <a:spcPct val="100000"/>
              </a:lnSpc>
              <a:spcBef>
                <a:spcPts val="330"/>
              </a:spcBef>
              <a:buClr>
                <a:srgbClr val="3333B2"/>
              </a:buClr>
              <a:buSzPct val="90909"/>
              <a:buFont typeface="Cambria"/>
              <a:buChar char="•"/>
              <a:tabLst>
                <a:tab pos="184150" algn="l"/>
              </a:tabLst>
            </a:pPr>
            <a:r>
              <a:rPr sz="1100" spc="65" dirty="0">
                <a:latin typeface="Calibri"/>
                <a:cs typeface="Calibri"/>
              </a:rPr>
              <a:t>The</a:t>
            </a:r>
            <a:r>
              <a:rPr sz="1100" spc="160" dirty="0">
                <a:latin typeface="Calibri"/>
                <a:cs typeface="Calibri"/>
              </a:rPr>
              <a:t> </a:t>
            </a:r>
            <a:r>
              <a:rPr sz="1100" dirty="0">
                <a:latin typeface="Calibri"/>
                <a:cs typeface="Calibri"/>
              </a:rPr>
              <a:t>vector</a:t>
            </a:r>
            <a:r>
              <a:rPr sz="1100" spc="160" dirty="0">
                <a:latin typeface="Calibri"/>
                <a:cs typeface="Calibri"/>
              </a:rPr>
              <a:t> </a:t>
            </a:r>
            <a:r>
              <a:rPr sz="1100" i="1" dirty="0">
                <a:latin typeface="Calibri"/>
                <a:cs typeface="Calibri"/>
              </a:rPr>
              <a:t>β</a:t>
            </a:r>
            <a:r>
              <a:rPr sz="1100" i="1" spc="160" dirty="0">
                <a:latin typeface="Calibri"/>
                <a:cs typeface="Calibri"/>
              </a:rPr>
              <a:t> </a:t>
            </a:r>
            <a:r>
              <a:rPr sz="1100" spc="295" dirty="0">
                <a:latin typeface="Calibri"/>
                <a:cs typeface="Calibri"/>
              </a:rPr>
              <a:t>=</a:t>
            </a:r>
            <a:r>
              <a:rPr sz="1100" spc="95" dirty="0">
                <a:latin typeface="Calibri"/>
                <a:cs typeface="Calibri"/>
              </a:rPr>
              <a:t> </a:t>
            </a:r>
            <a:r>
              <a:rPr sz="1100" spc="50" dirty="0">
                <a:latin typeface="Calibri"/>
                <a:cs typeface="Calibri"/>
              </a:rPr>
              <a:t>(</a:t>
            </a:r>
            <a:r>
              <a:rPr sz="1100" i="1" spc="50" dirty="0">
                <a:latin typeface="Calibri"/>
                <a:cs typeface="Calibri"/>
              </a:rPr>
              <a:t>β</a:t>
            </a:r>
            <a:r>
              <a:rPr sz="1200" spc="75" baseline="-10416" dirty="0">
                <a:latin typeface="Calibri"/>
                <a:cs typeface="Calibri"/>
              </a:rPr>
              <a:t>1</a:t>
            </a:r>
            <a:r>
              <a:rPr sz="1100" i="1" spc="50" dirty="0">
                <a:latin typeface="Calibri"/>
                <a:cs typeface="Calibri"/>
              </a:rPr>
              <a:t>,</a:t>
            </a:r>
            <a:r>
              <a:rPr sz="1100" i="1" spc="-45" dirty="0">
                <a:latin typeface="Calibri"/>
                <a:cs typeface="Calibri"/>
              </a:rPr>
              <a:t> </a:t>
            </a:r>
            <a:r>
              <a:rPr sz="1100" i="1" dirty="0">
                <a:latin typeface="Calibri"/>
                <a:cs typeface="Calibri"/>
              </a:rPr>
              <a:t>β</a:t>
            </a:r>
            <a:r>
              <a:rPr sz="1200" baseline="-10416" dirty="0">
                <a:latin typeface="Calibri"/>
                <a:cs typeface="Calibri"/>
              </a:rPr>
              <a:t>2</a:t>
            </a:r>
            <a:r>
              <a:rPr sz="1100" i="1" dirty="0">
                <a:latin typeface="Calibri"/>
                <a:cs typeface="Calibri"/>
              </a:rPr>
              <a:t>,</a:t>
            </a:r>
            <a:r>
              <a:rPr sz="1100" i="1" spc="-45" dirty="0">
                <a:latin typeface="Calibri"/>
                <a:cs typeface="Calibri"/>
              </a:rPr>
              <a:t> </a:t>
            </a:r>
            <a:r>
              <a:rPr sz="1100" spc="-20" dirty="0">
                <a:latin typeface="Cambria"/>
                <a:cs typeface="Cambria"/>
              </a:rPr>
              <a:t>·</a:t>
            </a:r>
            <a:r>
              <a:rPr sz="1100" spc="-40" dirty="0">
                <a:latin typeface="Cambria"/>
                <a:cs typeface="Cambria"/>
              </a:rPr>
              <a:t> </a:t>
            </a:r>
            <a:r>
              <a:rPr sz="1100" spc="-20" dirty="0">
                <a:latin typeface="Cambria"/>
                <a:cs typeface="Cambria"/>
              </a:rPr>
              <a:t>·</a:t>
            </a:r>
            <a:r>
              <a:rPr sz="1100" spc="-40" dirty="0">
                <a:latin typeface="Cambria"/>
                <a:cs typeface="Cambria"/>
              </a:rPr>
              <a:t> </a:t>
            </a:r>
            <a:r>
              <a:rPr sz="1100" dirty="0">
                <a:latin typeface="Cambria"/>
                <a:cs typeface="Cambria"/>
              </a:rPr>
              <a:t>·</a:t>
            </a:r>
            <a:r>
              <a:rPr sz="1100" spc="160" dirty="0">
                <a:latin typeface="Cambria"/>
                <a:cs typeface="Cambria"/>
              </a:rPr>
              <a:t> </a:t>
            </a:r>
            <a:r>
              <a:rPr sz="1100" i="1" dirty="0">
                <a:latin typeface="Calibri"/>
                <a:cs typeface="Calibri"/>
              </a:rPr>
              <a:t>,</a:t>
            </a:r>
            <a:r>
              <a:rPr sz="1100" i="1" spc="-45" dirty="0">
                <a:latin typeface="Calibri"/>
                <a:cs typeface="Calibri"/>
              </a:rPr>
              <a:t> </a:t>
            </a:r>
            <a:r>
              <a:rPr sz="1100" i="1" spc="60" dirty="0">
                <a:latin typeface="Calibri"/>
                <a:cs typeface="Calibri"/>
              </a:rPr>
              <a:t>β</a:t>
            </a:r>
            <a:r>
              <a:rPr sz="1200" i="1" spc="89" baseline="-10416" dirty="0">
                <a:latin typeface="Calibri"/>
                <a:cs typeface="Calibri"/>
              </a:rPr>
              <a:t>p</a:t>
            </a:r>
            <a:r>
              <a:rPr sz="1100" spc="60" dirty="0">
                <a:latin typeface="Calibri"/>
                <a:cs typeface="Calibri"/>
              </a:rPr>
              <a:t>)</a:t>
            </a:r>
            <a:r>
              <a:rPr sz="1100" spc="165" dirty="0">
                <a:latin typeface="Calibri"/>
                <a:cs typeface="Calibri"/>
              </a:rPr>
              <a:t> </a:t>
            </a:r>
            <a:r>
              <a:rPr sz="1100" dirty="0">
                <a:latin typeface="Calibri"/>
                <a:cs typeface="Calibri"/>
              </a:rPr>
              <a:t>is</a:t>
            </a:r>
            <a:r>
              <a:rPr sz="1100" spc="165" dirty="0">
                <a:latin typeface="Calibri"/>
                <a:cs typeface="Calibri"/>
              </a:rPr>
              <a:t> </a:t>
            </a:r>
            <a:r>
              <a:rPr sz="1100" dirty="0">
                <a:latin typeface="Calibri"/>
                <a:cs typeface="Calibri"/>
              </a:rPr>
              <a:t>called</a:t>
            </a:r>
            <a:r>
              <a:rPr sz="1100" spc="165" dirty="0">
                <a:latin typeface="Calibri"/>
                <a:cs typeface="Calibri"/>
              </a:rPr>
              <a:t> </a:t>
            </a:r>
            <a:r>
              <a:rPr sz="1100" dirty="0">
                <a:latin typeface="Calibri"/>
                <a:cs typeface="Calibri"/>
              </a:rPr>
              <a:t>the</a:t>
            </a:r>
            <a:r>
              <a:rPr sz="1100" spc="165" dirty="0">
                <a:latin typeface="Calibri"/>
                <a:cs typeface="Calibri"/>
              </a:rPr>
              <a:t> </a:t>
            </a:r>
            <a:r>
              <a:rPr sz="1100" dirty="0">
                <a:latin typeface="Calibri"/>
                <a:cs typeface="Calibri"/>
              </a:rPr>
              <a:t>normal</a:t>
            </a:r>
            <a:r>
              <a:rPr sz="1100" spc="160" dirty="0">
                <a:latin typeface="Calibri"/>
                <a:cs typeface="Calibri"/>
              </a:rPr>
              <a:t> </a:t>
            </a:r>
            <a:r>
              <a:rPr sz="1100" spc="-10" dirty="0">
                <a:latin typeface="Calibri"/>
                <a:cs typeface="Calibri"/>
              </a:rPr>
              <a:t>vector</a:t>
            </a:r>
            <a:endParaRPr sz="1100" dirty="0">
              <a:latin typeface="Calibri"/>
              <a:cs typeface="Calibri"/>
            </a:endParaRPr>
          </a:p>
          <a:p>
            <a:pPr marL="182880" marR="196850">
              <a:lnSpc>
                <a:spcPct val="102699"/>
              </a:lnSpc>
            </a:pPr>
            <a:r>
              <a:rPr sz="1100" spc="90" dirty="0">
                <a:latin typeface="Calibri"/>
                <a:cs typeface="Calibri"/>
              </a:rPr>
              <a:t>—</a:t>
            </a:r>
            <a:r>
              <a:rPr sz="1100" spc="160" dirty="0">
                <a:latin typeface="Calibri"/>
                <a:cs typeface="Calibri"/>
              </a:rPr>
              <a:t> </a:t>
            </a:r>
            <a:r>
              <a:rPr sz="1100" spc="55" dirty="0">
                <a:latin typeface="Calibri"/>
                <a:cs typeface="Calibri"/>
              </a:rPr>
              <a:t>it</a:t>
            </a:r>
            <a:r>
              <a:rPr sz="1100" spc="170" dirty="0">
                <a:latin typeface="Calibri"/>
                <a:cs typeface="Calibri"/>
              </a:rPr>
              <a:t> </a:t>
            </a:r>
            <a:r>
              <a:rPr sz="1100" dirty="0">
                <a:latin typeface="Calibri"/>
                <a:cs typeface="Calibri"/>
              </a:rPr>
              <a:t>points</a:t>
            </a:r>
            <a:r>
              <a:rPr sz="1100" spc="165" dirty="0">
                <a:latin typeface="Calibri"/>
                <a:cs typeface="Calibri"/>
              </a:rPr>
              <a:t> </a:t>
            </a:r>
            <a:r>
              <a:rPr sz="1100" dirty="0">
                <a:latin typeface="Calibri"/>
                <a:cs typeface="Calibri"/>
              </a:rPr>
              <a:t>in</a:t>
            </a:r>
            <a:r>
              <a:rPr sz="1100" spc="170" dirty="0">
                <a:latin typeface="Calibri"/>
                <a:cs typeface="Calibri"/>
              </a:rPr>
              <a:t> </a:t>
            </a:r>
            <a:r>
              <a:rPr sz="1100" dirty="0">
                <a:latin typeface="Calibri"/>
                <a:cs typeface="Calibri"/>
              </a:rPr>
              <a:t>a</a:t>
            </a:r>
            <a:r>
              <a:rPr sz="1100" spc="160" dirty="0">
                <a:latin typeface="Calibri"/>
                <a:cs typeface="Calibri"/>
              </a:rPr>
              <a:t> </a:t>
            </a:r>
            <a:r>
              <a:rPr sz="1100" dirty="0">
                <a:latin typeface="Calibri"/>
                <a:cs typeface="Calibri"/>
              </a:rPr>
              <a:t>direction</a:t>
            </a:r>
            <a:r>
              <a:rPr sz="1100" spc="170" dirty="0">
                <a:latin typeface="Calibri"/>
                <a:cs typeface="Calibri"/>
              </a:rPr>
              <a:t> </a:t>
            </a:r>
            <a:r>
              <a:rPr sz="1100" dirty="0">
                <a:latin typeface="Calibri"/>
                <a:cs typeface="Calibri"/>
              </a:rPr>
              <a:t>orthogonal</a:t>
            </a:r>
            <a:r>
              <a:rPr sz="1100" spc="170" dirty="0">
                <a:latin typeface="Calibri"/>
                <a:cs typeface="Calibri"/>
              </a:rPr>
              <a:t> </a:t>
            </a:r>
            <a:r>
              <a:rPr sz="1100" dirty="0">
                <a:latin typeface="Calibri"/>
                <a:cs typeface="Calibri"/>
              </a:rPr>
              <a:t>to</a:t>
            </a:r>
            <a:r>
              <a:rPr sz="1100" spc="160" dirty="0">
                <a:latin typeface="Calibri"/>
                <a:cs typeface="Calibri"/>
              </a:rPr>
              <a:t> </a:t>
            </a:r>
            <a:r>
              <a:rPr sz="1100" dirty="0">
                <a:latin typeface="Calibri"/>
                <a:cs typeface="Calibri"/>
              </a:rPr>
              <a:t>the</a:t>
            </a:r>
            <a:r>
              <a:rPr sz="1100" spc="170" dirty="0">
                <a:latin typeface="Calibri"/>
                <a:cs typeface="Calibri"/>
              </a:rPr>
              <a:t> </a:t>
            </a:r>
            <a:r>
              <a:rPr sz="1100" dirty="0">
                <a:latin typeface="Calibri"/>
                <a:cs typeface="Calibri"/>
              </a:rPr>
              <a:t>surface</a:t>
            </a:r>
            <a:r>
              <a:rPr sz="1100" spc="165" dirty="0">
                <a:latin typeface="Calibri"/>
                <a:cs typeface="Calibri"/>
              </a:rPr>
              <a:t> </a:t>
            </a:r>
            <a:r>
              <a:rPr sz="1100" dirty="0">
                <a:latin typeface="Calibri"/>
                <a:cs typeface="Calibri"/>
              </a:rPr>
              <a:t>of</a:t>
            </a:r>
            <a:r>
              <a:rPr sz="1100" spc="170" dirty="0">
                <a:latin typeface="Calibri"/>
                <a:cs typeface="Calibri"/>
              </a:rPr>
              <a:t> </a:t>
            </a:r>
            <a:r>
              <a:rPr sz="1100" spc="-50" dirty="0">
                <a:latin typeface="Calibri"/>
                <a:cs typeface="Calibri"/>
              </a:rPr>
              <a:t>a</a:t>
            </a:r>
            <a:r>
              <a:rPr sz="1100" spc="-10" dirty="0">
                <a:latin typeface="Calibri"/>
                <a:cs typeface="Calibri"/>
              </a:rPr>
              <a:t> hyperplane.</a:t>
            </a:r>
            <a:endParaRPr sz="1100" dirty="0">
              <a:latin typeface="Calibri"/>
              <a:cs typeface="Calibri"/>
            </a:endParaRPr>
          </a:p>
        </p:txBody>
      </p:sp>
    </p:spTree>
    <p:extLst>
      <p:ext uri="{BB962C8B-B14F-4D97-AF65-F5344CB8AC3E}">
        <p14:creationId xmlns:p14="http://schemas.microsoft.com/office/powerpoint/2010/main" val="397056095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60F6429-FBB5-4548-B484-397B2D84D7CD}"/>
              </a:ext>
            </a:extLst>
          </p:cNvPr>
          <p:cNvPicPr>
            <a:picLocks noGrp="1" noChangeAspect="1"/>
          </p:cNvPicPr>
          <p:nvPr>
            <p:ph idx="1"/>
          </p:nvPr>
        </p:nvPicPr>
        <p:blipFill rotWithShape="1">
          <a:blip r:embed="rId2"/>
          <a:srcRect r="7861" b="3054"/>
          <a:stretch/>
        </p:blipFill>
        <p:spPr>
          <a:xfrm>
            <a:off x="0" y="-7692"/>
            <a:ext cx="3188225" cy="2515937"/>
          </a:xfrm>
        </p:spPr>
      </p:pic>
      <p:sp>
        <p:nvSpPr>
          <p:cNvPr id="4" name="Date Placeholder 3">
            <a:extLst>
              <a:ext uri="{FF2B5EF4-FFF2-40B4-BE49-F238E27FC236}">
                <a16:creationId xmlns:a16="http://schemas.microsoft.com/office/drawing/2014/main" id="{5788C3CF-5AE2-9745-8EE4-067BCBAA7A4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91ED52E-02F3-104A-92B8-2CFDBEDBF8C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15</a:t>
            </a:fld>
            <a:endParaRPr lang="en-US" dirty="0"/>
          </a:p>
        </p:txBody>
      </p:sp>
      <p:pic>
        <p:nvPicPr>
          <p:cNvPr id="6" name="Picture 5">
            <a:extLst>
              <a:ext uri="{FF2B5EF4-FFF2-40B4-BE49-F238E27FC236}">
                <a16:creationId xmlns:a16="http://schemas.microsoft.com/office/drawing/2014/main" id="{8EEA52E1-BAC1-6C4B-9A34-105A372BB14E}"/>
              </a:ext>
            </a:extLst>
          </p:cNvPr>
          <p:cNvPicPr>
            <a:picLocks noChangeAspect="1"/>
          </p:cNvPicPr>
          <p:nvPr/>
        </p:nvPicPr>
        <p:blipFill>
          <a:blip r:embed="rId3"/>
          <a:stretch>
            <a:fillRect/>
          </a:stretch>
        </p:blipFill>
        <p:spPr>
          <a:xfrm>
            <a:off x="2606460" y="2417188"/>
            <a:ext cx="1974843" cy="1043562"/>
          </a:xfrm>
          <a:prstGeom prst="rect">
            <a:avLst/>
          </a:prstGeom>
        </p:spPr>
      </p:pic>
    </p:spTree>
    <p:extLst>
      <p:ext uri="{BB962C8B-B14F-4D97-AF65-F5344CB8AC3E}">
        <p14:creationId xmlns:p14="http://schemas.microsoft.com/office/powerpoint/2010/main" val="3558420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C3B1-BB80-4479-EAD0-CEE0605F95BB}"/>
              </a:ext>
            </a:extLst>
          </p:cNvPr>
          <p:cNvSpPr>
            <a:spLocks noGrp="1"/>
          </p:cNvSpPr>
          <p:nvPr>
            <p:ph type="title"/>
          </p:nvPr>
        </p:nvSpPr>
        <p:spPr>
          <a:xfrm>
            <a:off x="606488" y="211465"/>
            <a:ext cx="3394075" cy="215444"/>
          </a:xfrm>
        </p:spPr>
        <p:txBody>
          <a:bodyPr/>
          <a:lstStyle/>
          <a:p>
            <a:r>
              <a:rPr lang="en-JO" dirty="0"/>
              <a:t>If we have only one feature</a:t>
            </a:r>
          </a:p>
        </p:txBody>
      </p:sp>
      <p:sp>
        <p:nvSpPr>
          <p:cNvPr id="3" name="Text Placeholder 2">
            <a:extLst>
              <a:ext uri="{FF2B5EF4-FFF2-40B4-BE49-F238E27FC236}">
                <a16:creationId xmlns:a16="http://schemas.microsoft.com/office/drawing/2014/main" id="{963D4E50-CF40-7F5E-16A8-C3E7493947A4}"/>
              </a:ext>
            </a:extLst>
          </p:cNvPr>
          <p:cNvSpPr>
            <a:spLocks noGrp="1"/>
          </p:cNvSpPr>
          <p:nvPr>
            <p:ph type="body" idx="1"/>
          </p:nvPr>
        </p:nvSpPr>
        <p:spPr>
          <a:xfrm>
            <a:off x="491858" y="739775"/>
            <a:ext cx="3766820" cy="2031325"/>
          </a:xfrm>
        </p:spPr>
        <p:txBody>
          <a:bodyPr/>
          <a:lstStyle/>
          <a:p>
            <a:pPr marL="0" algn="l" rtl="0"/>
            <a:r>
              <a:rPr lang="en-US" dirty="0"/>
              <a:t>I</a:t>
            </a:r>
            <a:r>
              <a:rPr lang="en-JO" dirty="0"/>
              <a:t>f X &gt;= 60, then pass</a:t>
            </a:r>
          </a:p>
          <a:p>
            <a:pPr marL="0" algn="l" rtl="0"/>
            <a:r>
              <a:rPr lang="en-US" dirty="0"/>
              <a:t>I</a:t>
            </a:r>
            <a:r>
              <a:rPr lang="en-JO" dirty="0"/>
              <a:t>f X &lt; 60, then  fail</a:t>
            </a:r>
          </a:p>
          <a:p>
            <a:pPr marL="0" algn="l" rtl="0"/>
            <a:endParaRPr lang="en-JO" dirty="0"/>
          </a:p>
          <a:p>
            <a:pPr marL="0" algn="l" rtl="0"/>
            <a:endParaRPr lang="en-JO" dirty="0"/>
          </a:p>
          <a:p>
            <a:pPr marL="0" algn="l" rtl="0"/>
            <a:r>
              <a:rPr lang="en-JO" b="1" dirty="0">
                <a:solidFill>
                  <a:schemeClr val="tx2">
                    <a:lumMod val="60000"/>
                    <a:lumOff val="40000"/>
                  </a:schemeClr>
                </a:solidFill>
              </a:rPr>
              <a:t>------------------------------------ </a:t>
            </a:r>
            <a:r>
              <a:rPr lang="en-JO" b="1" dirty="0">
                <a:solidFill>
                  <a:srgbClr val="FF0000"/>
                </a:solidFill>
              </a:rPr>
              <a:t>*******************</a:t>
            </a:r>
          </a:p>
          <a:p>
            <a:pPr marL="0" algn="l" rtl="0"/>
            <a:r>
              <a:rPr lang="en-JO" dirty="0"/>
              <a:t>0   10    20    30     40     50    60    70     80     90     100</a:t>
            </a:r>
          </a:p>
          <a:p>
            <a:pPr marL="0" algn="l" rtl="0"/>
            <a:endParaRPr lang="en-JO" dirty="0"/>
          </a:p>
          <a:p>
            <a:pPr marL="0" algn="l" rtl="0"/>
            <a:r>
              <a:rPr lang="en-US" dirty="0"/>
              <a:t>if Grade &gt;=60     red</a:t>
            </a:r>
          </a:p>
          <a:p>
            <a:pPr marL="0" algn="l" rtl="0"/>
            <a:r>
              <a:rPr lang="en-US" dirty="0"/>
              <a:t>If Grades &lt; 60     blue</a:t>
            </a:r>
          </a:p>
          <a:p>
            <a:pPr marL="0" algn="l" rtl="0"/>
            <a:endParaRPr lang="en-US" dirty="0"/>
          </a:p>
          <a:p>
            <a:pPr marL="0" algn="l" rtl="0"/>
            <a:endParaRPr lang="en-US" dirty="0"/>
          </a:p>
          <a:p>
            <a:pPr marL="0" algn="l" rtl="0"/>
            <a:endParaRPr lang="en-JO" dirty="0"/>
          </a:p>
        </p:txBody>
      </p:sp>
      <p:cxnSp>
        <p:nvCxnSpPr>
          <p:cNvPr id="6" name="Straight Connector 5">
            <a:extLst>
              <a:ext uri="{FF2B5EF4-FFF2-40B4-BE49-F238E27FC236}">
                <a16:creationId xmlns:a16="http://schemas.microsoft.com/office/drawing/2014/main" id="{6FD07DC6-D3F9-D181-36B1-45EB13FAD67C}"/>
              </a:ext>
            </a:extLst>
          </p:cNvPr>
          <p:cNvCxnSpPr>
            <a:cxnSpLocks/>
          </p:cNvCxnSpPr>
          <p:nvPr/>
        </p:nvCxnSpPr>
        <p:spPr>
          <a:xfrm>
            <a:off x="2762250" y="2644775"/>
            <a:ext cx="1847850" cy="11669"/>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C6F3F00-FFB4-45D6-1D49-EF06E2D8EB7C}"/>
              </a:ext>
            </a:extLst>
          </p:cNvPr>
          <p:cNvCxnSpPr/>
          <p:nvPr/>
        </p:nvCxnSpPr>
        <p:spPr>
          <a:xfrm>
            <a:off x="2762250" y="2035175"/>
            <a:ext cx="0" cy="1219200"/>
          </a:xfrm>
          <a:prstGeom prst="line">
            <a:avLst/>
          </a:prstGeom>
        </p:spPr>
        <p:style>
          <a:lnRef idx="1">
            <a:schemeClr val="dk1"/>
          </a:lnRef>
          <a:fillRef idx="0">
            <a:schemeClr val="dk1"/>
          </a:fillRef>
          <a:effectRef idx="0">
            <a:schemeClr val="dk1"/>
          </a:effectRef>
          <a:fontRef idx="minor">
            <a:schemeClr val="tx1"/>
          </a:fontRef>
        </p:style>
      </p:cxnSp>
      <p:cxnSp>
        <p:nvCxnSpPr>
          <p:cNvPr id="10" name="Elbow Connector 9">
            <a:extLst>
              <a:ext uri="{FF2B5EF4-FFF2-40B4-BE49-F238E27FC236}">
                <a16:creationId xmlns:a16="http://schemas.microsoft.com/office/drawing/2014/main" id="{A88C9664-E60C-DDCE-BA65-D9FCF8859637}"/>
              </a:ext>
            </a:extLst>
          </p:cNvPr>
          <p:cNvCxnSpPr>
            <a:cxnSpLocks/>
          </p:cNvCxnSpPr>
          <p:nvPr/>
        </p:nvCxnSpPr>
        <p:spPr>
          <a:xfrm rot="10800000" flipV="1">
            <a:off x="3143253" y="2275443"/>
            <a:ext cx="1295397" cy="750329"/>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970F8FF2-80C1-ACD1-3CB1-2932D6926F5C}"/>
              </a:ext>
            </a:extLst>
          </p:cNvPr>
          <p:cNvSpPr txBox="1"/>
          <p:nvPr/>
        </p:nvSpPr>
        <p:spPr>
          <a:xfrm>
            <a:off x="2762250" y="2656444"/>
            <a:ext cx="2057400" cy="215444"/>
          </a:xfrm>
          <a:prstGeom prst="rect">
            <a:avLst/>
          </a:prstGeom>
          <a:noFill/>
        </p:spPr>
        <p:txBody>
          <a:bodyPr wrap="square" rtlCol="0">
            <a:spAutoFit/>
          </a:bodyPr>
          <a:lstStyle/>
          <a:p>
            <a:pPr algn="l" rtl="0"/>
            <a:r>
              <a:rPr lang="en-JO" sz="800" dirty="0"/>
              <a:t>      20       40          60        80        100   </a:t>
            </a:r>
          </a:p>
        </p:txBody>
      </p:sp>
      <p:sp>
        <p:nvSpPr>
          <p:cNvPr id="13" name="TextBox 12">
            <a:extLst>
              <a:ext uri="{FF2B5EF4-FFF2-40B4-BE49-F238E27FC236}">
                <a16:creationId xmlns:a16="http://schemas.microsoft.com/office/drawing/2014/main" id="{41ADA42C-8E8E-B082-26A9-589D0A9C244C}"/>
              </a:ext>
            </a:extLst>
          </p:cNvPr>
          <p:cNvSpPr txBox="1"/>
          <p:nvPr/>
        </p:nvSpPr>
        <p:spPr>
          <a:xfrm>
            <a:off x="2305050" y="2111375"/>
            <a:ext cx="457200" cy="1200329"/>
          </a:xfrm>
          <a:prstGeom prst="rect">
            <a:avLst/>
          </a:prstGeom>
          <a:noFill/>
        </p:spPr>
        <p:txBody>
          <a:bodyPr wrap="square" rtlCol="0">
            <a:spAutoFit/>
          </a:bodyPr>
          <a:lstStyle/>
          <a:p>
            <a:pPr algn="r" rtl="0"/>
            <a:r>
              <a:rPr lang="en-JO" dirty="0"/>
              <a:t>1</a:t>
            </a:r>
          </a:p>
          <a:p>
            <a:pPr algn="r" rtl="0"/>
            <a:endParaRPr lang="en-JO" dirty="0"/>
          </a:p>
          <a:p>
            <a:pPr algn="r" rtl="0"/>
            <a:endParaRPr lang="en-JO" dirty="0"/>
          </a:p>
          <a:p>
            <a:pPr algn="r" rtl="0"/>
            <a:r>
              <a:rPr lang="en-JO" dirty="0"/>
              <a:t>-1</a:t>
            </a:r>
          </a:p>
        </p:txBody>
      </p:sp>
    </p:spTree>
    <p:extLst>
      <p:ext uri="{BB962C8B-B14F-4D97-AF65-F5344CB8AC3E}">
        <p14:creationId xmlns:p14="http://schemas.microsoft.com/office/powerpoint/2010/main" val="173374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3D19-DEAE-607F-A82B-451360A946AA}"/>
              </a:ext>
            </a:extLst>
          </p:cNvPr>
          <p:cNvSpPr>
            <a:spLocks noGrp="1"/>
          </p:cNvSpPr>
          <p:nvPr>
            <p:ph type="title"/>
          </p:nvPr>
        </p:nvSpPr>
        <p:spPr>
          <a:xfrm>
            <a:off x="606488" y="211465"/>
            <a:ext cx="3394075" cy="215444"/>
          </a:xfrm>
        </p:spPr>
        <p:txBody>
          <a:bodyPr/>
          <a:lstStyle/>
          <a:p>
            <a:r>
              <a:rPr lang="en-JO" dirty="0"/>
              <a:t>Look at this figure</a:t>
            </a:r>
          </a:p>
        </p:txBody>
      </p:sp>
      <p:pic>
        <p:nvPicPr>
          <p:cNvPr id="5" name="Picture 4">
            <a:extLst>
              <a:ext uri="{FF2B5EF4-FFF2-40B4-BE49-F238E27FC236}">
                <a16:creationId xmlns:a16="http://schemas.microsoft.com/office/drawing/2014/main" id="{DC9CFDED-E560-E24B-BC21-F2383FB90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62" y="473821"/>
            <a:ext cx="2286000" cy="2164949"/>
          </a:xfrm>
          <a:prstGeom prst="rect">
            <a:avLst/>
          </a:prstGeom>
        </p:spPr>
      </p:pic>
      <p:sp>
        <p:nvSpPr>
          <p:cNvPr id="6" name="TextBox 5">
            <a:extLst>
              <a:ext uri="{FF2B5EF4-FFF2-40B4-BE49-F238E27FC236}">
                <a16:creationId xmlns:a16="http://schemas.microsoft.com/office/drawing/2014/main" id="{AF28B07E-12A7-AE56-193B-EB557F0FE8F1}"/>
              </a:ext>
            </a:extLst>
          </p:cNvPr>
          <p:cNvSpPr txBox="1"/>
          <p:nvPr/>
        </p:nvSpPr>
        <p:spPr>
          <a:xfrm>
            <a:off x="781050" y="2685682"/>
            <a:ext cx="3468625" cy="707886"/>
          </a:xfrm>
          <a:prstGeom prst="rect">
            <a:avLst/>
          </a:prstGeom>
          <a:noFill/>
        </p:spPr>
        <p:txBody>
          <a:bodyPr wrap="square" rtlCol="0">
            <a:spAutoFit/>
          </a:bodyPr>
          <a:lstStyle/>
          <a:p>
            <a:pPr algn="ctr" rtl="0"/>
            <a:r>
              <a:rPr lang="en-US" sz="1000" dirty="0"/>
              <a:t>H</a:t>
            </a:r>
            <a:r>
              <a:rPr lang="en-JO" sz="1000" dirty="0"/>
              <a:t>yperplane  1+2x</a:t>
            </a:r>
            <a:r>
              <a:rPr lang="en-JO" sz="1000" baseline="-25000" dirty="0"/>
              <a:t>1</a:t>
            </a:r>
            <a:r>
              <a:rPr lang="en-JO" sz="1000" dirty="0"/>
              <a:t>+3x</a:t>
            </a:r>
            <a:r>
              <a:rPr lang="en-JO" sz="1000" baseline="-25000" dirty="0"/>
              <a:t>2</a:t>
            </a:r>
            <a:r>
              <a:rPr lang="en-JO" sz="1000" dirty="0"/>
              <a:t>=0    </a:t>
            </a:r>
          </a:p>
          <a:p>
            <a:pPr algn="ctr" rtl="0"/>
            <a:endParaRPr lang="en-JO" sz="1000" dirty="0"/>
          </a:p>
          <a:p>
            <a:pPr algn="l" rtl="0"/>
            <a:r>
              <a:rPr lang="en-JO" sz="1000" dirty="0"/>
              <a:t>if x1=0 and x2= 0   the hyperplane   &gt; 0       blue</a:t>
            </a:r>
          </a:p>
          <a:p>
            <a:pPr algn="l" rtl="0"/>
            <a:r>
              <a:rPr lang="en-JO" sz="1000" dirty="0"/>
              <a:t>if x1=0 and x2= 1   the hyperplane   &lt; 0       red</a:t>
            </a:r>
          </a:p>
        </p:txBody>
      </p:sp>
      <p:sp>
        <p:nvSpPr>
          <p:cNvPr id="7" name="TextBox 6">
            <a:extLst>
              <a:ext uri="{FF2B5EF4-FFF2-40B4-BE49-F238E27FC236}">
                <a16:creationId xmlns:a16="http://schemas.microsoft.com/office/drawing/2014/main" id="{833DB568-4519-F415-2844-6FE05D1B571D}"/>
              </a:ext>
            </a:extLst>
          </p:cNvPr>
          <p:cNvSpPr txBox="1"/>
          <p:nvPr/>
        </p:nvSpPr>
        <p:spPr>
          <a:xfrm>
            <a:off x="2838450" y="663575"/>
            <a:ext cx="1676400" cy="1477328"/>
          </a:xfrm>
          <a:prstGeom prst="rect">
            <a:avLst/>
          </a:prstGeom>
          <a:noFill/>
        </p:spPr>
        <p:txBody>
          <a:bodyPr wrap="square" rtlCol="0">
            <a:spAutoFit/>
          </a:bodyPr>
          <a:lstStyle/>
          <a:p>
            <a:pPr algn="l" rtl="0"/>
            <a:r>
              <a:rPr lang="en-US" sz="900" dirty="0"/>
              <a:t>X</a:t>
            </a:r>
            <a:r>
              <a:rPr lang="en-JO" sz="900" dirty="0"/>
              <a:t>1      X2          Y</a:t>
            </a:r>
          </a:p>
          <a:p>
            <a:pPr algn="l" rtl="0"/>
            <a:r>
              <a:rPr lang="en-JO" sz="900" dirty="0"/>
              <a:t>--------------------------</a:t>
            </a:r>
          </a:p>
          <a:p>
            <a:pPr algn="l" rtl="0"/>
            <a:r>
              <a:rPr lang="en-JO" sz="900" dirty="0"/>
              <a:t>0.         0          blue</a:t>
            </a:r>
          </a:p>
          <a:p>
            <a:pPr algn="l" rtl="0"/>
            <a:r>
              <a:rPr lang="en-JO" sz="900" dirty="0"/>
              <a:t>-1.        0          red</a:t>
            </a:r>
          </a:p>
          <a:p>
            <a:pPr algn="l" rtl="0"/>
            <a:r>
              <a:rPr lang="en-JO" sz="900" dirty="0"/>
              <a:t>0          1          blue</a:t>
            </a:r>
          </a:p>
          <a:p>
            <a:pPr algn="l" rtl="0"/>
            <a:r>
              <a:rPr lang="en-JO" sz="900" dirty="0"/>
              <a:t>-1         -1         red</a:t>
            </a:r>
          </a:p>
          <a:p>
            <a:pPr algn="l" rtl="0"/>
            <a:r>
              <a:rPr lang="en-JO" sz="900" dirty="0"/>
              <a:t>-1          1         blue</a:t>
            </a:r>
          </a:p>
          <a:p>
            <a:pPr algn="l" rtl="0"/>
            <a:r>
              <a:rPr lang="en-JO" sz="900" dirty="0"/>
              <a:t>0.5        -1        red</a:t>
            </a:r>
          </a:p>
          <a:p>
            <a:pPr algn="l" rtl="0"/>
            <a:r>
              <a:rPr lang="en-JO" sz="900" dirty="0"/>
              <a:t>…etc</a:t>
            </a:r>
          </a:p>
          <a:p>
            <a:pPr algn="l" rtl="0"/>
            <a:endParaRPr lang="en-JO" sz="900" dirty="0"/>
          </a:p>
        </p:txBody>
      </p:sp>
    </p:spTree>
    <p:extLst>
      <p:ext uri="{BB962C8B-B14F-4D97-AF65-F5344CB8AC3E}">
        <p14:creationId xmlns:p14="http://schemas.microsoft.com/office/powerpoint/2010/main" val="29589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594995">
              <a:lnSpc>
                <a:spcPct val="100000"/>
              </a:lnSpc>
              <a:spcBef>
                <a:spcPts val="135"/>
              </a:spcBef>
            </a:pPr>
            <a:r>
              <a:rPr dirty="0"/>
              <a:t>Hyperplane</a:t>
            </a:r>
            <a:r>
              <a:rPr spc="310" dirty="0"/>
              <a:t> </a:t>
            </a:r>
            <a:r>
              <a:rPr dirty="0"/>
              <a:t>in</a:t>
            </a:r>
            <a:r>
              <a:rPr spc="310" dirty="0"/>
              <a:t> </a:t>
            </a:r>
            <a:r>
              <a:rPr dirty="0"/>
              <a:t>2</a:t>
            </a:r>
            <a:r>
              <a:rPr spc="310" dirty="0"/>
              <a:t> </a:t>
            </a:r>
            <a:r>
              <a:rPr spc="-10" dirty="0"/>
              <a:t>Dimensions</a:t>
            </a:r>
          </a:p>
        </p:txBody>
      </p:sp>
      <p:grpSp>
        <p:nvGrpSpPr>
          <p:cNvPr id="3" name="object 3"/>
          <p:cNvGrpSpPr/>
          <p:nvPr/>
        </p:nvGrpSpPr>
        <p:grpSpPr>
          <a:xfrm>
            <a:off x="1208574" y="611900"/>
            <a:ext cx="2428875" cy="2428875"/>
            <a:chOff x="1208574" y="611900"/>
            <a:chExt cx="2428875" cy="2428875"/>
          </a:xfrm>
        </p:grpSpPr>
        <p:sp>
          <p:nvSpPr>
            <p:cNvPr id="4" name="object 4"/>
            <p:cNvSpPr/>
            <p:nvPr/>
          </p:nvSpPr>
          <p:spPr>
            <a:xfrm>
              <a:off x="1211114" y="614440"/>
              <a:ext cx="2423795" cy="2423795"/>
            </a:xfrm>
            <a:custGeom>
              <a:avLst/>
              <a:gdLst/>
              <a:ahLst/>
              <a:cxnLst/>
              <a:rect l="l" t="t" r="r" b="b"/>
              <a:pathLst>
                <a:path w="2423795" h="2423795">
                  <a:moveTo>
                    <a:pt x="135488" y="2375839"/>
                  </a:moveTo>
                  <a:lnTo>
                    <a:pt x="2335384" y="2375839"/>
                  </a:lnTo>
                </a:path>
                <a:path w="2423795" h="2423795">
                  <a:moveTo>
                    <a:pt x="135488" y="2375839"/>
                  </a:moveTo>
                  <a:lnTo>
                    <a:pt x="135488" y="2423356"/>
                  </a:lnTo>
                </a:path>
                <a:path w="2423795" h="2423795">
                  <a:moveTo>
                    <a:pt x="502160" y="2375839"/>
                  </a:moveTo>
                  <a:lnTo>
                    <a:pt x="502160" y="2423356"/>
                  </a:lnTo>
                </a:path>
                <a:path w="2423795" h="2423795">
                  <a:moveTo>
                    <a:pt x="868765" y="2375839"/>
                  </a:moveTo>
                  <a:lnTo>
                    <a:pt x="868765" y="2423356"/>
                  </a:lnTo>
                </a:path>
                <a:path w="2423795" h="2423795">
                  <a:moveTo>
                    <a:pt x="1235436" y="2375839"/>
                  </a:moveTo>
                  <a:lnTo>
                    <a:pt x="1235436" y="2423356"/>
                  </a:lnTo>
                </a:path>
                <a:path w="2423795" h="2423795">
                  <a:moveTo>
                    <a:pt x="1602107" y="2375839"/>
                  </a:moveTo>
                  <a:lnTo>
                    <a:pt x="1602107" y="2423356"/>
                  </a:lnTo>
                </a:path>
                <a:path w="2423795" h="2423795">
                  <a:moveTo>
                    <a:pt x="1968713" y="2375839"/>
                  </a:moveTo>
                  <a:lnTo>
                    <a:pt x="1968713" y="2423356"/>
                  </a:lnTo>
                </a:path>
                <a:path w="2423795" h="2423795">
                  <a:moveTo>
                    <a:pt x="2335384" y="2375839"/>
                  </a:moveTo>
                  <a:lnTo>
                    <a:pt x="2335384" y="2423356"/>
                  </a:lnTo>
                </a:path>
                <a:path w="2423795" h="2423795">
                  <a:moveTo>
                    <a:pt x="47516" y="2118655"/>
                  </a:moveTo>
                  <a:lnTo>
                    <a:pt x="47516" y="87972"/>
                  </a:lnTo>
                </a:path>
                <a:path w="2423795" h="2423795">
                  <a:moveTo>
                    <a:pt x="47516" y="2118655"/>
                  </a:moveTo>
                  <a:lnTo>
                    <a:pt x="0" y="2118655"/>
                  </a:lnTo>
                </a:path>
                <a:path w="2423795" h="2423795">
                  <a:moveTo>
                    <a:pt x="47516" y="1780163"/>
                  </a:moveTo>
                  <a:lnTo>
                    <a:pt x="0" y="1780163"/>
                  </a:lnTo>
                </a:path>
                <a:path w="2423795" h="2423795">
                  <a:moveTo>
                    <a:pt x="47516" y="1441738"/>
                  </a:moveTo>
                  <a:lnTo>
                    <a:pt x="0" y="1441738"/>
                  </a:lnTo>
                </a:path>
                <a:path w="2423795" h="2423795">
                  <a:moveTo>
                    <a:pt x="47516" y="1103313"/>
                  </a:moveTo>
                  <a:lnTo>
                    <a:pt x="0" y="1103313"/>
                  </a:lnTo>
                </a:path>
                <a:path w="2423795" h="2423795">
                  <a:moveTo>
                    <a:pt x="47516" y="764888"/>
                  </a:moveTo>
                  <a:lnTo>
                    <a:pt x="0" y="764888"/>
                  </a:lnTo>
                </a:path>
                <a:path w="2423795" h="2423795">
                  <a:moveTo>
                    <a:pt x="47516" y="426463"/>
                  </a:moveTo>
                  <a:lnTo>
                    <a:pt x="0" y="426463"/>
                  </a:lnTo>
                </a:path>
                <a:path w="2423795" h="2423795">
                  <a:moveTo>
                    <a:pt x="47516" y="87972"/>
                  </a:moveTo>
                  <a:lnTo>
                    <a:pt x="0" y="87972"/>
                  </a:lnTo>
                </a:path>
                <a:path w="2423795" h="2423795">
                  <a:moveTo>
                    <a:pt x="47516" y="2375839"/>
                  </a:moveTo>
                  <a:lnTo>
                    <a:pt x="2423356" y="2375839"/>
                  </a:lnTo>
                  <a:lnTo>
                    <a:pt x="2423356" y="0"/>
                  </a:lnTo>
                  <a:lnTo>
                    <a:pt x="47516" y="0"/>
                  </a:lnTo>
                  <a:lnTo>
                    <a:pt x="47516" y="2375839"/>
                  </a:lnTo>
                </a:path>
              </a:pathLst>
            </a:custGeom>
            <a:ln w="4949">
              <a:solidFill>
                <a:srgbClr val="000000"/>
              </a:solidFill>
            </a:ln>
          </p:spPr>
          <p:txBody>
            <a:bodyPr wrap="square" lIns="0" tIns="0" rIns="0" bIns="0" rtlCol="0"/>
            <a:lstStyle/>
            <a:p>
              <a:endParaRPr/>
            </a:p>
          </p:txBody>
        </p:sp>
        <p:sp>
          <p:nvSpPr>
            <p:cNvPr id="5" name="object 5"/>
            <p:cNvSpPr/>
            <p:nvPr/>
          </p:nvSpPr>
          <p:spPr>
            <a:xfrm>
              <a:off x="1258631" y="614440"/>
              <a:ext cx="2376170" cy="2376170"/>
            </a:xfrm>
            <a:custGeom>
              <a:avLst/>
              <a:gdLst/>
              <a:ahLst/>
              <a:cxnLst/>
              <a:rect l="l" t="t" r="r" b="b"/>
              <a:pathLst>
                <a:path w="2376170" h="2376170">
                  <a:moveTo>
                    <a:pt x="0" y="1780163"/>
                  </a:moveTo>
                  <a:lnTo>
                    <a:pt x="2375839" y="1780163"/>
                  </a:lnTo>
                </a:path>
                <a:path w="2376170" h="2376170">
                  <a:moveTo>
                    <a:pt x="454643" y="2375839"/>
                  </a:moveTo>
                  <a:lnTo>
                    <a:pt x="454643" y="0"/>
                  </a:lnTo>
                </a:path>
              </a:pathLst>
            </a:custGeom>
            <a:ln w="4949">
              <a:solidFill>
                <a:srgbClr val="000000"/>
              </a:solidFill>
            </a:ln>
          </p:spPr>
          <p:txBody>
            <a:bodyPr wrap="square" lIns="0" tIns="0" rIns="0" bIns="0" rtlCol="0"/>
            <a:lstStyle/>
            <a:p>
              <a:endParaRPr/>
            </a:p>
          </p:txBody>
        </p:sp>
        <p:sp>
          <p:nvSpPr>
            <p:cNvPr id="6" name="object 6"/>
            <p:cNvSpPr/>
            <p:nvPr/>
          </p:nvSpPr>
          <p:spPr>
            <a:xfrm>
              <a:off x="1713274" y="1040904"/>
              <a:ext cx="1100455" cy="1353820"/>
            </a:xfrm>
            <a:custGeom>
              <a:avLst/>
              <a:gdLst/>
              <a:ahLst/>
              <a:cxnLst/>
              <a:rect l="l" t="t" r="r" b="b"/>
              <a:pathLst>
                <a:path w="1100455" h="1353820">
                  <a:moveTo>
                    <a:pt x="0" y="1353700"/>
                  </a:moveTo>
                  <a:lnTo>
                    <a:pt x="1099947" y="0"/>
                  </a:lnTo>
                </a:path>
                <a:path w="1100455" h="1353820">
                  <a:moveTo>
                    <a:pt x="1088662" y="70351"/>
                  </a:moveTo>
                  <a:lnTo>
                    <a:pt x="1099947" y="0"/>
                  </a:lnTo>
                  <a:lnTo>
                    <a:pt x="1033358" y="25408"/>
                  </a:lnTo>
                </a:path>
              </a:pathLst>
            </a:custGeom>
            <a:ln w="9899">
              <a:solidFill>
                <a:srgbClr val="FF0000"/>
              </a:solidFill>
            </a:ln>
          </p:spPr>
          <p:txBody>
            <a:bodyPr wrap="square" lIns="0" tIns="0" rIns="0" bIns="0" rtlCol="0"/>
            <a:lstStyle/>
            <a:p>
              <a:endParaRPr/>
            </a:p>
          </p:txBody>
        </p:sp>
        <p:sp>
          <p:nvSpPr>
            <p:cNvPr id="7" name="object 7"/>
            <p:cNvSpPr/>
            <p:nvPr/>
          </p:nvSpPr>
          <p:spPr>
            <a:xfrm>
              <a:off x="1258631" y="810711"/>
              <a:ext cx="2376170" cy="1645285"/>
            </a:xfrm>
            <a:custGeom>
              <a:avLst/>
              <a:gdLst/>
              <a:ahLst/>
              <a:cxnLst/>
              <a:rect l="l" t="t" r="r" b="b"/>
              <a:pathLst>
                <a:path w="2376170" h="1645285">
                  <a:moveTo>
                    <a:pt x="0" y="0"/>
                  </a:moveTo>
                  <a:lnTo>
                    <a:pt x="2375839" y="1644807"/>
                  </a:lnTo>
                </a:path>
                <a:path w="2376170" h="1645285">
                  <a:moveTo>
                    <a:pt x="1081601" y="812273"/>
                  </a:moveTo>
                  <a:lnTo>
                    <a:pt x="1125620" y="842763"/>
                  </a:lnTo>
                  <a:lnTo>
                    <a:pt x="1158617" y="802109"/>
                  </a:lnTo>
                </a:path>
              </a:pathLst>
            </a:custGeom>
            <a:ln w="4949">
              <a:solidFill>
                <a:srgbClr val="0000FF"/>
              </a:solidFill>
            </a:ln>
          </p:spPr>
          <p:txBody>
            <a:bodyPr wrap="square" lIns="0" tIns="0" rIns="0" bIns="0" rtlCol="0"/>
            <a:lstStyle/>
            <a:p>
              <a:endParaRPr/>
            </a:p>
          </p:txBody>
        </p:sp>
      </p:grpSp>
      <p:sp>
        <p:nvSpPr>
          <p:cNvPr id="8" name="object 8"/>
          <p:cNvSpPr txBox="1"/>
          <p:nvPr/>
        </p:nvSpPr>
        <p:spPr>
          <a:xfrm>
            <a:off x="1288762" y="3069446"/>
            <a:ext cx="149225" cy="120650"/>
          </a:xfrm>
          <a:prstGeom prst="rect">
            <a:avLst/>
          </a:prstGeom>
        </p:spPr>
        <p:txBody>
          <a:bodyPr vert="horz" wrap="square" lIns="0" tIns="15240" rIns="0" bIns="0" rtlCol="0">
            <a:spAutoFit/>
          </a:bodyPr>
          <a:lstStyle/>
          <a:p>
            <a:pPr marL="12700">
              <a:lnSpc>
                <a:spcPct val="100000"/>
              </a:lnSpc>
              <a:spcBef>
                <a:spcPts val="120"/>
              </a:spcBef>
            </a:pPr>
            <a:r>
              <a:rPr sz="600" spc="114" dirty="0">
                <a:latin typeface="Microsoft Sans Serif"/>
                <a:cs typeface="Microsoft Sans Serif"/>
              </a:rPr>
              <a:t>−2</a:t>
            </a:r>
            <a:endParaRPr sz="600">
              <a:latin typeface="Microsoft Sans Serif"/>
              <a:cs typeface="Microsoft Sans Serif"/>
            </a:endParaRPr>
          </a:p>
        </p:txBody>
      </p:sp>
      <p:sp>
        <p:nvSpPr>
          <p:cNvPr id="9" name="object 9"/>
          <p:cNvSpPr txBox="1"/>
          <p:nvPr/>
        </p:nvSpPr>
        <p:spPr>
          <a:xfrm>
            <a:off x="1678532" y="3069446"/>
            <a:ext cx="69850" cy="120650"/>
          </a:xfrm>
          <a:prstGeom prst="rect">
            <a:avLst/>
          </a:prstGeom>
        </p:spPr>
        <p:txBody>
          <a:bodyPr vert="horz" wrap="square" lIns="0" tIns="15240" rIns="0" bIns="0" rtlCol="0">
            <a:spAutoFit/>
          </a:bodyPr>
          <a:lstStyle/>
          <a:p>
            <a:pPr marL="12700">
              <a:lnSpc>
                <a:spcPct val="100000"/>
              </a:lnSpc>
              <a:spcBef>
                <a:spcPts val="120"/>
              </a:spcBef>
            </a:pPr>
            <a:r>
              <a:rPr sz="600" spc="-50" dirty="0">
                <a:latin typeface="Microsoft Sans Serif"/>
                <a:cs typeface="Microsoft Sans Serif"/>
              </a:rPr>
              <a:t>0</a:t>
            </a:r>
            <a:endParaRPr sz="600">
              <a:latin typeface="Microsoft Sans Serif"/>
              <a:cs typeface="Microsoft Sans Serif"/>
            </a:endParaRPr>
          </a:p>
        </p:txBody>
      </p:sp>
      <p:sp>
        <p:nvSpPr>
          <p:cNvPr id="10" name="object 10"/>
          <p:cNvSpPr txBox="1"/>
          <p:nvPr/>
        </p:nvSpPr>
        <p:spPr>
          <a:xfrm>
            <a:off x="2045203" y="3069446"/>
            <a:ext cx="69850" cy="120650"/>
          </a:xfrm>
          <a:prstGeom prst="rect">
            <a:avLst/>
          </a:prstGeom>
        </p:spPr>
        <p:txBody>
          <a:bodyPr vert="horz" wrap="square" lIns="0" tIns="15240" rIns="0" bIns="0" rtlCol="0">
            <a:spAutoFit/>
          </a:bodyPr>
          <a:lstStyle/>
          <a:p>
            <a:pPr marL="12700">
              <a:lnSpc>
                <a:spcPct val="100000"/>
              </a:lnSpc>
              <a:spcBef>
                <a:spcPts val="120"/>
              </a:spcBef>
            </a:pPr>
            <a:r>
              <a:rPr sz="600" spc="-50" dirty="0">
                <a:latin typeface="Microsoft Sans Serif"/>
                <a:cs typeface="Microsoft Sans Serif"/>
              </a:rPr>
              <a:t>2</a:t>
            </a:r>
            <a:endParaRPr sz="600">
              <a:latin typeface="Microsoft Sans Serif"/>
              <a:cs typeface="Microsoft Sans Serif"/>
            </a:endParaRPr>
          </a:p>
        </p:txBody>
      </p:sp>
      <p:sp>
        <p:nvSpPr>
          <p:cNvPr id="11" name="object 11"/>
          <p:cNvSpPr txBox="1"/>
          <p:nvPr/>
        </p:nvSpPr>
        <p:spPr>
          <a:xfrm>
            <a:off x="2411808" y="3069446"/>
            <a:ext cx="69850" cy="120650"/>
          </a:xfrm>
          <a:prstGeom prst="rect">
            <a:avLst/>
          </a:prstGeom>
        </p:spPr>
        <p:txBody>
          <a:bodyPr vert="horz" wrap="square" lIns="0" tIns="15240" rIns="0" bIns="0" rtlCol="0">
            <a:spAutoFit/>
          </a:bodyPr>
          <a:lstStyle/>
          <a:p>
            <a:pPr marL="12700">
              <a:lnSpc>
                <a:spcPct val="100000"/>
              </a:lnSpc>
              <a:spcBef>
                <a:spcPts val="120"/>
              </a:spcBef>
            </a:pPr>
            <a:r>
              <a:rPr sz="600" spc="-50" dirty="0">
                <a:latin typeface="Microsoft Sans Serif"/>
                <a:cs typeface="Microsoft Sans Serif"/>
              </a:rPr>
              <a:t>4</a:t>
            </a:r>
            <a:endParaRPr sz="600">
              <a:latin typeface="Microsoft Sans Serif"/>
              <a:cs typeface="Microsoft Sans Serif"/>
            </a:endParaRPr>
          </a:p>
        </p:txBody>
      </p:sp>
      <p:sp>
        <p:nvSpPr>
          <p:cNvPr id="12" name="object 12"/>
          <p:cNvSpPr txBox="1"/>
          <p:nvPr/>
        </p:nvSpPr>
        <p:spPr>
          <a:xfrm>
            <a:off x="2778480" y="3069446"/>
            <a:ext cx="69850" cy="120650"/>
          </a:xfrm>
          <a:prstGeom prst="rect">
            <a:avLst/>
          </a:prstGeom>
        </p:spPr>
        <p:txBody>
          <a:bodyPr vert="horz" wrap="square" lIns="0" tIns="15240" rIns="0" bIns="0" rtlCol="0">
            <a:spAutoFit/>
          </a:bodyPr>
          <a:lstStyle/>
          <a:p>
            <a:pPr marL="12700">
              <a:lnSpc>
                <a:spcPct val="100000"/>
              </a:lnSpc>
              <a:spcBef>
                <a:spcPts val="120"/>
              </a:spcBef>
            </a:pPr>
            <a:r>
              <a:rPr sz="600" spc="-50" dirty="0">
                <a:latin typeface="Microsoft Sans Serif"/>
                <a:cs typeface="Microsoft Sans Serif"/>
              </a:rPr>
              <a:t>6</a:t>
            </a:r>
            <a:endParaRPr sz="600">
              <a:latin typeface="Microsoft Sans Serif"/>
              <a:cs typeface="Microsoft Sans Serif"/>
            </a:endParaRPr>
          </a:p>
        </p:txBody>
      </p:sp>
      <p:sp>
        <p:nvSpPr>
          <p:cNvPr id="13" name="object 13"/>
          <p:cNvSpPr txBox="1"/>
          <p:nvPr/>
        </p:nvSpPr>
        <p:spPr>
          <a:xfrm>
            <a:off x="3145151" y="3069446"/>
            <a:ext cx="69850" cy="120650"/>
          </a:xfrm>
          <a:prstGeom prst="rect">
            <a:avLst/>
          </a:prstGeom>
        </p:spPr>
        <p:txBody>
          <a:bodyPr vert="horz" wrap="square" lIns="0" tIns="15240" rIns="0" bIns="0" rtlCol="0">
            <a:spAutoFit/>
          </a:bodyPr>
          <a:lstStyle/>
          <a:p>
            <a:pPr marL="12700">
              <a:lnSpc>
                <a:spcPct val="100000"/>
              </a:lnSpc>
              <a:spcBef>
                <a:spcPts val="120"/>
              </a:spcBef>
            </a:pPr>
            <a:r>
              <a:rPr sz="600" spc="-50" dirty="0">
                <a:latin typeface="Microsoft Sans Serif"/>
                <a:cs typeface="Microsoft Sans Serif"/>
              </a:rPr>
              <a:t>8</a:t>
            </a:r>
            <a:endParaRPr sz="600">
              <a:latin typeface="Microsoft Sans Serif"/>
              <a:cs typeface="Microsoft Sans Serif"/>
            </a:endParaRPr>
          </a:p>
        </p:txBody>
      </p:sp>
      <p:sp>
        <p:nvSpPr>
          <p:cNvPr id="14" name="object 14"/>
          <p:cNvSpPr txBox="1"/>
          <p:nvPr/>
        </p:nvSpPr>
        <p:spPr>
          <a:xfrm>
            <a:off x="3489714" y="3069446"/>
            <a:ext cx="113664" cy="120650"/>
          </a:xfrm>
          <a:prstGeom prst="rect">
            <a:avLst/>
          </a:prstGeom>
        </p:spPr>
        <p:txBody>
          <a:bodyPr vert="horz" wrap="square" lIns="0" tIns="15240" rIns="0" bIns="0" rtlCol="0">
            <a:spAutoFit/>
          </a:bodyPr>
          <a:lstStyle/>
          <a:p>
            <a:pPr marL="12700">
              <a:lnSpc>
                <a:spcPct val="100000"/>
              </a:lnSpc>
              <a:spcBef>
                <a:spcPts val="120"/>
              </a:spcBef>
            </a:pPr>
            <a:r>
              <a:rPr sz="600" spc="-25" dirty="0">
                <a:latin typeface="Microsoft Sans Serif"/>
                <a:cs typeface="Microsoft Sans Serif"/>
              </a:rPr>
              <a:t>10</a:t>
            </a:r>
            <a:endParaRPr sz="600">
              <a:latin typeface="Microsoft Sans Serif"/>
              <a:cs typeface="Microsoft Sans Serif"/>
            </a:endParaRPr>
          </a:p>
        </p:txBody>
      </p:sp>
      <p:sp>
        <p:nvSpPr>
          <p:cNvPr id="15" name="object 15"/>
          <p:cNvSpPr txBox="1"/>
          <p:nvPr/>
        </p:nvSpPr>
        <p:spPr>
          <a:xfrm>
            <a:off x="1060198" y="2642298"/>
            <a:ext cx="114300" cy="149225"/>
          </a:xfrm>
          <a:prstGeom prst="rect">
            <a:avLst/>
          </a:prstGeom>
        </p:spPr>
        <p:txBody>
          <a:bodyPr vert="vert270" wrap="square" lIns="0" tIns="8255" rIns="0" bIns="0" rtlCol="0">
            <a:spAutoFit/>
          </a:bodyPr>
          <a:lstStyle/>
          <a:p>
            <a:pPr marL="12700">
              <a:lnSpc>
                <a:spcPct val="100000"/>
              </a:lnSpc>
              <a:spcBef>
                <a:spcPts val="65"/>
              </a:spcBef>
            </a:pPr>
            <a:r>
              <a:rPr sz="600" spc="114" dirty="0">
                <a:latin typeface="Microsoft Sans Serif"/>
                <a:cs typeface="Microsoft Sans Serif"/>
              </a:rPr>
              <a:t>−2</a:t>
            </a:r>
            <a:endParaRPr sz="600">
              <a:latin typeface="Microsoft Sans Serif"/>
              <a:cs typeface="Microsoft Sans Serif"/>
            </a:endParaRPr>
          </a:p>
        </p:txBody>
      </p:sp>
      <p:sp>
        <p:nvSpPr>
          <p:cNvPr id="16" name="object 16"/>
          <p:cNvSpPr txBox="1"/>
          <p:nvPr/>
        </p:nvSpPr>
        <p:spPr>
          <a:xfrm>
            <a:off x="1060198" y="2359903"/>
            <a:ext cx="114300" cy="69850"/>
          </a:xfrm>
          <a:prstGeom prst="rect">
            <a:avLst/>
          </a:prstGeom>
        </p:spPr>
        <p:txBody>
          <a:bodyPr vert="vert270" wrap="square" lIns="0" tIns="8255" rIns="0" bIns="0" rtlCol="0">
            <a:spAutoFit/>
          </a:bodyPr>
          <a:lstStyle/>
          <a:p>
            <a:pPr marL="12700">
              <a:lnSpc>
                <a:spcPct val="100000"/>
              </a:lnSpc>
              <a:spcBef>
                <a:spcPts val="65"/>
              </a:spcBef>
            </a:pPr>
            <a:r>
              <a:rPr sz="600" spc="-50" dirty="0">
                <a:latin typeface="Microsoft Sans Serif"/>
                <a:cs typeface="Microsoft Sans Serif"/>
              </a:rPr>
              <a:t>0</a:t>
            </a:r>
            <a:endParaRPr sz="600">
              <a:latin typeface="Microsoft Sans Serif"/>
              <a:cs typeface="Microsoft Sans Serif"/>
            </a:endParaRPr>
          </a:p>
        </p:txBody>
      </p:sp>
      <p:sp>
        <p:nvSpPr>
          <p:cNvPr id="17" name="object 17"/>
          <p:cNvSpPr txBox="1"/>
          <p:nvPr/>
        </p:nvSpPr>
        <p:spPr>
          <a:xfrm>
            <a:off x="1060198" y="2021477"/>
            <a:ext cx="114300" cy="69850"/>
          </a:xfrm>
          <a:prstGeom prst="rect">
            <a:avLst/>
          </a:prstGeom>
        </p:spPr>
        <p:txBody>
          <a:bodyPr vert="vert270" wrap="square" lIns="0" tIns="8255" rIns="0" bIns="0" rtlCol="0">
            <a:spAutoFit/>
          </a:bodyPr>
          <a:lstStyle/>
          <a:p>
            <a:pPr marL="12700">
              <a:lnSpc>
                <a:spcPct val="100000"/>
              </a:lnSpc>
              <a:spcBef>
                <a:spcPts val="65"/>
              </a:spcBef>
            </a:pPr>
            <a:r>
              <a:rPr sz="600" spc="-50" dirty="0">
                <a:latin typeface="Microsoft Sans Serif"/>
                <a:cs typeface="Microsoft Sans Serif"/>
              </a:rPr>
              <a:t>2</a:t>
            </a:r>
            <a:endParaRPr sz="600">
              <a:latin typeface="Microsoft Sans Serif"/>
              <a:cs typeface="Microsoft Sans Serif"/>
            </a:endParaRPr>
          </a:p>
        </p:txBody>
      </p:sp>
      <p:sp>
        <p:nvSpPr>
          <p:cNvPr id="18" name="object 18"/>
          <p:cNvSpPr txBox="1"/>
          <p:nvPr/>
        </p:nvSpPr>
        <p:spPr>
          <a:xfrm>
            <a:off x="1060198" y="1683052"/>
            <a:ext cx="114300" cy="69850"/>
          </a:xfrm>
          <a:prstGeom prst="rect">
            <a:avLst/>
          </a:prstGeom>
        </p:spPr>
        <p:txBody>
          <a:bodyPr vert="vert270" wrap="square" lIns="0" tIns="8255" rIns="0" bIns="0" rtlCol="0">
            <a:spAutoFit/>
          </a:bodyPr>
          <a:lstStyle/>
          <a:p>
            <a:pPr marL="12700">
              <a:lnSpc>
                <a:spcPct val="100000"/>
              </a:lnSpc>
              <a:spcBef>
                <a:spcPts val="65"/>
              </a:spcBef>
            </a:pPr>
            <a:r>
              <a:rPr sz="600" spc="-50" dirty="0">
                <a:latin typeface="Microsoft Sans Serif"/>
                <a:cs typeface="Microsoft Sans Serif"/>
              </a:rPr>
              <a:t>4</a:t>
            </a:r>
            <a:endParaRPr sz="600">
              <a:latin typeface="Microsoft Sans Serif"/>
              <a:cs typeface="Microsoft Sans Serif"/>
            </a:endParaRPr>
          </a:p>
        </p:txBody>
      </p:sp>
      <p:sp>
        <p:nvSpPr>
          <p:cNvPr id="19" name="object 19"/>
          <p:cNvSpPr txBox="1"/>
          <p:nvPr/>
        </p:nvSpPr>
        <p:spPr>
          <a:xfrm>
            <a:off x="1060198" y="1344561"/>
            <a:ext cx="114300" cy="69850"/>
          </a:xfrm>
          <a:prstGeom prst="rect">
            <a:avLst/>
          </a:prstGeom>
        </p:spPr>
        <p:txBody>
          <a:bodyPr vert="vert270" wrap="square" lIns="0" tIns="8255" rIns="0" bIns="0" rtlCol="0">
            <a:spAutoFit/>
          </a:bodyPr>
          <a:lstStyle/>
          <a:p>
            <a:pPr marL="12700">
              <a:lnSpc>
                <a:spcPct val="100000"/>
              </a:lnSpc>
              <a:spcBef>
                <a:spcPts val="65"/>
              </a:spcBef>
            </a:pPr>
            <a:r>
              <a:rPr sz="600" spc="-50" dirty="0">
                <a:latin typeface="Microsoft Sans Serif"/>
                <a:cs typeface="Microsoft Sans Serif"/>
              </a:rPr>
              <a:t>6</a:t>
            </a:r>
            <a:endParaRPr sz="600">
              <a:latin typeface="Microsoft Sans Serif"/>
              <a:cs typeface="Microsoft Sans Serif"/>
            </a:endParaRPr>
          </a:p>
        </p:txBody>
      </p:sp>
      <p:sp>
        <p:nvSpPr>
          <p:cNvPr id="20" name="object 20"/>
          <p:cNvSpPr txBox="1"/>
          <p:nvPr/>
        </p:nvSpPr>
        <p:spPr>
          <a:xfrm>
            <a:off x="1060198" y="1006136"/>
            <a:ext cx="114300" cy="69850"/>
          </a:xfrm>
          <a:prstGeom prst="rect">
            <a:avLst/>
          </a:prstGeom>
        </p:spPr>
        <p:txBody>
          <a:bodyPr vert="vert270" wrap="square" lIns="0" tIns="8255" rIns="0" bIns="0" rtlCol="0">
            <a:spAutoFit/>
          </a:bodyPr>
          <a:lstStyle/>
          <a:p>
            <a:pPr marL="12700">
              <a:lnSpc>
                <a:spcPct val="100000"/>
              </a:lnSpc>
              <a:spcBef>
                <a:spcPts val="65"/>
              </a:spcBef>
            </a:pPr>
            <a:r>
              <a:rPr sz="600" spc="-50" dirty="0">
                <a:latin typeface="Microsoft Sans Serif"/>
                <a:cs typeface="Microsoft Sans Serif"/>
              </a:rPr>
              <a:t>8</a:t>
            </a:r>
            <a:endParaRPr sz="600">
              <a:latin typeface="Microsoft Sans Serif"/>
              <a:cs typeface="Microsoft Sans Serif"/>
            </a:endParaRPr>
          </a:p>
        </p:txBody>
      </p:sp>
      <p:sp>
        <p:nvSpPr>
          <p:cNvPr id="21" name="object 21"/>
          <p:cNvSpPr txBox="1"/>
          <p:nvPr/>
        </p:nvSpPr>
        <p:spPr>
          <a:xfrm>
            <a:off x="1060198" y="645709"/>
            <a:ext cx="114300" cy="113664"/>
          </a:xfrm>
          <a:prstGeom prst="rect">
            <a:avLst/>
          </a:prstGeom>
        </p:spPr>
        <p:txBody>
          <a:bodyPr vert="vert270" wrap="square" lIns="0" tIns="8255" rIns="0" bIns="0" rtlCol="0">
            <a:spAutoFit/>
          </a:bodyPr>
          <a:lstStyle/>
          <a:p>
            <a:pPr marL="12700">
              <a:lnSpc>
                <a:spcPct val="100000"/>
              </a:lnSpc>
              <a:spcBef>
                <a:spcPts val="65"/>
              </a:spcBef>
            </a:pPr>
            <a:r>
              <a:rPr sz="600" spc="-25" dirty="0">
                <a:latin typeface="Microsoft Sans Serif"/>
                <a:cs typeface="Microsoft Sans Serif"/>
              </a:rPr>
              <a:t>10</a:t>
            </a:r>
            <a:endParaRPr sz="600">
              <a:latin typeface="Microsoft Sans Serif"/>
              <a:cs typeface="Microsoft Sans Serif"/>
            </a:endParaRPr>
          </a:p>
        </p:txBody>
      </p:sp>
      <p:sp>
        <p:nvSpPr>
          <p:cNvPr id="22" name="object 22"/>
          <p:cNvSpPr txBox="1"/>
          <p:nvPr/>
        </p:nvSpPr>
        <p:spPr>
          <a:xfrm>
            <a:off x="2367336" y="3244994"/>
            <a:ext cx="158750" cy="120650"/>
          </a:xfrm>
          <a:prstGeom prst="rect">
            <a:avLst/>
          </a:prstGeom>
        </p:spPr>
        <p:txBody>
          <a:bodyPr vert="horz" wrap="square" lIns="0" tIns="15240" rIns="0" bIns="0" rtlCol="0">
            <a:spAutoFit/>
          </a:bodyPr>
          <a:lstStyle/>
          <a:p>
            <a:pPr marL="38100">
              <a:lnSpc>
                <a:spcPct val="100000"/>
              </a:lnSpc>
              <a:spcBef>
                <a:spcPts val="120"/>
              </a:spcBef>
            </a:pPr>
            <a:r>
              <a:rPr sz="600" spc="-25" dirty="0">
                <a:latin typeface="Microsoft Sans Serif"/>
                <a:cs typeface="Microsoft Sans Serif"/>
              </a:rPr>
              <a:t>X</a:t>
            </a:r>
            <a:r>
              <a:rPr sz="600" spc="-37" baseline="-13888" dirty="0">
                <a:latin typeface="Microsoft Sans Serif"/>
                <a:cs typeface="Microsoft Sans Serif"/>
              </a:rPr>
              <a:t>1</a:t>
            </a:r>
            <a:endParaRPr sz="600" baseline="-13888">
              <a:latin typeface="Microsoft Sans Serif"/>
              <a:cs typeface="Microsoft Sans Serif"/>
            </a:endParaRPr>
          </a:p>
        </p:txBody>
      </p:sp>
      <p:sp>
        <p:nvSpPr>
          <p:cNvPr id="23" name="object 23"/>
          <p:cNvSpPr txBox="1"/>
          <p:nvPr/>
        </p:nvSpPr>
        <p:spPr>
          <a:xfrm>
            <a:off x="855612" y="1748550"/>
            <a:ext cx="123189" cy="107950"/>
          </a:xfrm>
          <a:prstGeom prst="rect">
            <a:avLst/>
          </a:prstGeom>
        </p:spPr>
        <p:txBody>
          <a:bodyPr vert="vert270" wrap="square" lIns="0" tIns="8255" rIns="0" bIns="0" rtlCol="0">
            <a:spAutoFit/>
          </a:bodyPr>
          <a:lstStyle/>
          <a:p>
            <a:pPr marL="12700">
              <a:lnSpc>
                <a:spcPct val="100000"/>
              </a:lnSpc>
              <a:spcBef>
                <a:spcPts val="65"/>
              </a:spcBef>
            </a:pPr>
            <a:r>
              <a:rPr sz="600" spc="-25" dirty="0">
                <a:latin typeface="Microsoft Sans Serif"/>
                <a:cs typeface="Microsoft Sans Serif"/>
              </a:rPr>
              <a:t>X</a:t>
            </a:r>
            <a:r>
              <a:rPr sz="600" spc="-37" baseline="-13888" dirty="0">
                <a:latin typeface="Microsoft Sans Serif"/>
                <a:cs typeface="Microsoft Sans Serif"/>
              </a:rPr>
              <a:t>2</a:t>
            </a:r>
            <a:endParaRPr sz="600" baseline="-13888">
              <a:latin typeface="Microsoft Sans Serif"/>
              <a:cs typeface="Microsoft Sans Serif"/>
            </a:endParaRPr>
          </a:p>
        </p:txBody>
      </p:sp>
      <p:sp>
        <p:nvSpPr>
          <p:cNvPr id="24" name="object 24"/>
          <p:cNvSpPr txBox="1"/>
          <p:nvPr/>
        </p:nvSpPr>
        <p:spPr>
          <a:xfrm>
            <a:off x="1772707" y="1139842"/>
            <a:ext cx="166370" cy="152400"/>
          </a:xfrm>
          <a:prstGeom prst="rect">
            <a:avLst/>
          </a:prstGeom>
        </p:spPr>
        <p:txBody>
          <a:bodyPr vert="horz" wrap="square" lIns="0" tIns="21590" rIns="0" bIns="0" rtlCol="0">
            <a:spAutoFit/>
          </a:bodyPr>
          <a:lstStyle/>
          <a:p>
            <a:pPr marL="12700">
              <a:lnSpc>
                <a:spcPct val="100000"/>
              </a:lnSpc>
              <a:spcBef>
                <a:spcPts val="170"/>
              </a:spcBef>
            </a:pPr>
            <a:r>
              <a:rPr sz="350" spc="-50" dirty="0">
                <a:solidFill>
                  <a:srgbClr val="0000FF"/>
                </a:solidFill>
                <a:latin typeface="MS Gothic"/>
                <a:cs typeface="MS Gothic"/>
              </a:rPr>
              <a:t>●</a:t>
            </a:r>
            <a:endParaRPr sz="350">
              <a:latin typeface="MS Gothic"/>
              <a:cs typeface="MS Gothic"/>
            </a:endParaRPr>
          </a:p>
          <a:p>
            <a:pPr marL="104139">
              <a:lnSpc>
                <a:spcPct val="100000"/>
              </a:lnSpc>
              <a:spcBef>
                <a:spcPts val="80"/>
              </a:spcBef>
            </a:pPr>
            <a:r>
              <a:rPr sz="350" spc="-50" dirty="0">
                <a:solidFill>
                  <a:srgbClr val="0000FF"/>
                </a:solidFill>
                <a:latin typeface="MS Gothic"/>
                <a:cs typeface="MS Gothic"/>
              </a:rPr>
              <a:t>●</a:t>
            </a:r>
            <a:endParaRPr sz="350">
              <a:latin typeface="MS Gothic"/>
              <a:cs typeface="MS Gothic"/>
            </a:endParaRPr>
          </a:p>
        </p:txBody>
      </p:sp>
      <p:sp>
        <p:nvSpPr>
          <p:cNvPr id="25" name="object 25"/>
          <p:cNvSpPr txBox="1"/>
          <p:nvPr/>
        </p:nvSpPr>
        <p:spPr>
          <a:xfrm>
            <a:off x="2780921" y="1842061"/>
            <a:ext cx="74930" cy="85090"/>
          </a:xfrm>
          <a:prstGeom prst="rect">
            <a:avLst/>
          </a:prstGeom>
        </p:spPr>
        <p:txBody>
          <a:bodyPr vert="horz" wrap="square" lIns="0" tIns="17145" rIns="0" bIns="0" rtlCol="0">
            <a:spAutoFit/>
          </a:bodyPr>
          <a:lstStyle/>
          <a:p>
            <a:pPr marL="12700">
              <a:lnSpc>
                <a:spcPct val="100000"/>
              </a:lnSpc>
              <a:spcBef>
                <a:spcPts val="135"/>
              </a:spcBef>
            </a:pPr>
            <a:r>
              <a:rPr sz="350" spc="-50" dirty="0">
                <a:solidFill>
                  <a:srgbClr val="0000FF"/>
                </a:solidFill>
                <a:latin typeface="MS Gothic"/>
                <a:cs typeface="MS Gothic"/>
              </a:rPr>
              <a:t>●</a:t>
            </a:r>
            <a:endParaRPr sz="350">
              <a:latin typeface="MS Gothic"/>
              <a:cs typeface="MS Gothic"/>
            </a:endParaRPr>
          </a:p>
        </p:txBody>
      </p:sp>
      <p:sp>
        <p:nvSpPr>
          <p:cNvPr id="26" name="object 26"/>
          <p:cNvSpPr txBox="1"/>
          <p:nvPr/>
        </p:nvSpPr>
        <p:spPr>
          <a:xfrm>
            <a:off x="3147593" y="2095880"/>
            <a:ext cx="74930" cy="85090"/>
          </a:xfrm>
          <a:prstGeom prst="rect">
            <a:avLst/>
          </a:prstGeom>
        </p:spPr>
        <p:txBody>
          <a:bodyPr vert="horz" wrap="square" lIns="0" tIns="17145" rIns="0" bIns="0" rtlCol="0">
            <a:spAutoFit/>
          </a:bodyPr>
          <a:lstStyle/>
          <a:p>
            <a:pPr marL="12700">
              <a:lnSpc>
                <a:spcPct val="100000"/>
              </a:lnSpc>
              <a:spcBef>
                <a:spcPts val="135"/>
              </a:spcBef>
            </a:pPr>
            <a:r>
              <a:rPr sz="350" spc="-50" dirty="0">
                <a:solidFill>
                  <a:srgbClr val="0000FF"/>
                </a:solidFill>
                <a:latin typeface="MS Gothic"/>
                <a:cs typeface="MS Gothic"/>
              </a:rPr>
              <a:t>●</a:t>
            </a:r>
            <a:endParaRPr sz="350">
              <a:latin typeface="MS Gothic"/>
              <a:cs typeface="MS Gothic"/>
            </a:endParaRPr>
          </a:p>
        </p:txBody>
      </p:sp>
      <p:sp>
        <p:nvSpPr>
          <p:cNvPr id="27" name="object 27"/>
          <p:cNvSpPr/>
          <p:nvPr/>
        </p:nvSpPr>
        <p:spPr>
          <a:xfrm>
            <a:off x="1713274" y="1365800"/>
            <a:ext cx="1283335" cy="1029335"/>
          </a:xfrm>
          <a:custGeom>
            <a:avLst/>
            <a:gdLst/>
            <a:ahLst/>
            <a:cxnLst/>
            <a:rect l="l" t="t" r="r" b="b"/>
            <a:pathLst>
              <a:path w="1283335" h="1029335">
                <a:moveTo>
                  <a:pt x="0" y="1028804"/>
                </a:moveTo>
                <a:lnTo>
                  <a:pt x="1283217" y="309651"/>
                </a:lnTo>
                <a:lnTo>
                  <a:pt x="835965" y="0"/>
                </a:lnTo>
              </a:path>
            </a:pathLst>
          </a:custGeom>
          <a:ln w="4949">
            <a:solidFill>
              <a:srgbClr val="006400"/>
            </a:solidFill>
            <a:prstDash val="dash"/>
          </a:ln>
        </p:spPr>
        <p:txBody>
          <a:bodyPr wrap="square" lIns="0" tIns="0" rIns="0" bIns="0" rtlCol="0"/>
          <a:lstStyle/>
          <a:p>
            <a:endParaRPr/>
          </a:p>
        </p:txBody>
      </p:sp>
      <p:sp>
        <p:nvSpPr>
          <p:cNvPr id="28" name="object 28"/>
          <p:cNvSpPr txBox="1"/>
          <p:nvPr/>
        </p:nvSpPr>
        <p:spPr>
          <a:xfrm>
            <a:off x="2822771" y="1023650"/>
            <a:ext cx="386715" cy="120650"/>
          </a:xfrm>
          <a:prstGeom prst="rect">
            <a:avLst/>
          </a:prstGeom>
        </p:spPr>
        <p:txBody>
          <a:bodyPr vert="horz" wrap="square" lIns="0" tIns="15240" rIns="0" bIns="0" rtlCol="0">
            <a:spAutoFit/>
          </a:bodyPr>
          <a:lstStyle/>
          <a:p>
            <a:pPr marL="38100">
              <a:lnSpc>
                <a:spcPct val="100000"/>
              </a:lnSpc>
              <a:spcBef>
                <a:spcPts val="120"/>
              </a:spcBef>
            </a:pPr>
            <a:r>
              <a:rPr sz="600" spc="-10" dirty="0">
                <a:latin typeface="Symbol"/>
                <a:cs typeface="Symbol"/>
              </a:rPr>
              <a:t></a:t>
            </a:r>
            <a:r>
              <a:rPr sz="600" spc="-10" dirty="0">
                <a:latin typeface="Microsoft Sans Serif"/>
                <a:cs typeface="Microsoft Sans Serif"/>
              </a:rPr>
              <a:t>=(</a:t>
            </a:r>
            <a:r>
              <a:rPr sz="600" spc="-10" dirty="0">
                <a:latin typeface="Symbol"/>
                <a:cs typeface="Symbol"/>
              </a:rPr>
              <a:t></a:t>
            </a:r>
            <a:r>
              <a:rPr sz="600" spc="-15" baseline="-13888" dirty="0">
                <a:latin typeface="Microsoft Sans Serif"/>
                <a:cs typeface="Microsoft Sans Serif"/>
              </a:rPr>
              <a:t>1</a:t>
            </a:r>
            <a:r>
              <a:rPr sz="600" spc="-10" dirty="0">
                <a:latin typeface="Microsoft Sans Serif"/>
                <a:cs typeface="Microsoft Sans Serif"/>
              </a:rPr>
              <a:t>,</a:t>
            </a:r>
            <a:r>
              <a:rPr sz="600" spc="-10" dirty="0">
                <a:latin typeface="Symbol"/>
                <a:cs typeface="Symbol"/>
              </a:rPr>
              <a:t></a:t>
            </a:r>
            <a:r>
              <a:rPr sz="600" spc="-15" baseline="-13888" dirty="0">
                <a:latin typeface="Microsoft Sans Serif"/>
                <a:cs typeface="Microsoft Sans Serif"/>
              </a:rPr>
              <a:t>2</a:t>
            </a:r>
            <a:r>
              <a:rPr sz="600" spc="-10" dirty="0">
                <a:latin typeface="Microsoft Sans Serif"/>
                <a:cs typeface="Microsoft Sans Serif"/>
              </a:rPr>
              <a:t>)</a:t>
            </a:r>
            <a:endParaRPr sz="600">
              <a:latin typeface="Microsoft Sans Serif"/>
              <a:cs typeface="Microsoft Sans Serif"/>
            </a:endParaRPr>
          </a:p>
        </p:txBody>
      </p:sp>
      <p:sp>
        <p:nvSpPr>
          <p:cNvPr id="29" name="object 29"/>
          <p:cNvSpPr txBox="1"/>
          <p:nvPr/>
        </p:nvSpPr>
        <p:spPr>
          <a:xfrm>
            <a:off x="1717882" y="1294364"/>
            <a:ext cx="1622425" cy="421005"/>
          </a:xfrm>
          <a:prstGeom prst="rect">
            <a:avLst/>
          </a:prstGeom>
        </p:spPr>
        <p:txBody>
          <a:bodyPr vert="horz" wrap="square" lIns="0" tIns="15240" rIns="0" bIns="0" rtlCol="0">
            <a:spAutoFit/>
          </a:bodyPr>
          <a:lstStyle/>
          <a:p>
            <a:pPr marL="922655">
              <a:lnSpc>
                <a:spcPct val="100000"/>
              </a:lnSpc>
              <a:spcBef>
                <a:spcPts val="120"/>
              </a:spcBef>
            </a:pPr>
            <a:r>
              <a:rPr sz="600" spc="-10" dirty="0">
                <a:solidFill>
                  <a:srgbClr val="006400"/>
                </a:solidFill>
                <a:latin typeface="Symbol"/>
                <a:cs typeface="Symbol"/>
              </a:rPr>
              <a:t></a:t>
            </a:r>
            <a:r>
              <a:rPr sz="600" spc="-15" baseline="-13888" dirty="0">
                <a:solidFill>
                  <a:srgbClr val="006400"/>
                </a:solidFill>
                <a:latin typeface="Microsoft Sans Serif"/>
                <a:cs typeface="Microsoft Sans Serif"/>
              </a:rPr>
              <a:t>1</a:t>
            </a:r>
            <a:r>
              <a:rPr sz="600" spc="-10" dirty="0">
                <a:solidFill>
                  <a:srgbClr val="006400"/>
                </a:solidFill>
                <a:latin typeface="Microsoft Sans Serif"/>
                <a:cs typeface="Microsoft Sans Serif"/>
              </a:rPr>
              <a:t>X</a:t>
            </a:r>
            <a:r>
              <a:rPr sz="600" spc="-15" baseline="-13888" dirty="0">
                <a:solidFill>
                  <a:srgbClr val="006400"/>
                </a:solidFill>
                <a:latin typeface="Microsoft Sans Serif"/>
                <a:cs typeface="Microsoft Sans Serif"/>
              </a:rPr>
              <a:t>1</a:t>
            </a:r>
            <a:r>
              <a:rPr sz="600" spc="-10" dirty="0">
                <a:solidFill>
                  <a:srgbClr val="006400"/>
                </a:solidFill>
                <a:latin typeface="Microsoft Sans Serif"/>
                <a:cs typeface="Microsoft Sans Serif"/>
              </a:rPr>
              <a:t>+</a:t>
            </a:r>
            <a:r>
              <a:rPr sz="600" spc="-10" dirty="0">
                <a:solidFill>
                  <a:srgbClr val="006400"/>
                </a:solidFill>
                <a:latin typeface="Symbol"/>
                <a:cs typeface="Symbol"/>
              </a:rPr>
              <a:t></a:t>
            </a:r>
            <a:r>
              <a:rPr sz="600" spc="-15" baseline="-13888" dirty="0">
                <a:solidFill>
                  <a:srgbClr val="006400"/>
                </a:solidFill>
                <a:latin typeface="Microsoft Sans Serif"/>
                <a:cs typeface="Microsoft Sans Serif"/>
              </a:rPr>
              <a:t>2</a:t>
            </a:r>
            <a:r>
              <a:rPr sz="600" spc="-10" dirty="0">
                <a:solidFill>
                  <a:srgbClr val="006400"/>
                </a:solidFill>
                <a:latin typeface="Microsoft Sans Serif"/>
                <a:cs typeface="Microsoft Sans Serif"/>
              </a:rPr>
              <a:t>X</a:t>
            </a:r>
            <a:r>
              <a:rPr sz="600" spc="-15" baseline="-13888" dirty="0">
                <a:solidFill>
                  <a:srgbClr val="006400"/>
                </a:solidFill>
                <a:latin typeface="Microsoft Sans Serif"/>
                <a:cs typeface="Microsoft Sans Serif"/>
              </a:rPr>
              <a:t>2</a:t>
            </a:r>
            <a:r>
              <a:rPr sz="600" spc="-10" dirty="0">
                <a:solidFill>
                  <a:srgbClr val="006400"/>
                </a:solidFill>
                <a:latin typeface="Microsoft Sans Serif"/>
                <a:cs typeface="Microsoft Sans Serif"/>
              </a:rPr>
              <a:t>−6=1.6</a:t>
            </a:r>
            <a:endParaRPr sz="600" dirty="0">
              <a:latin typeface="Microsoft Sans Serif"/>
              <a:cs typeface="Microsoft Sans Serif"/>
            </a:endParaRPr>
          </a:p>
          <a:p>
            <a:pPr>
              <a:lnSpc>
                <a:spcPct val="100000"/>
              </a:lnSpc>
              <a:spcBef>
                <a:spcPts val="440"/>
              </a:spcBef>
            </a:pPr>
            <a:endParaRPr sz="600" dirty="0">
              <a:latin typeface="Microsoft Sans Serif"/>
              <a:cs typeface="Microsoft Sans Serif"/>
            </a:endParaRPr>
          </a:p>
          <a:p>
            <a:pPr marL="63500">
              <a:lnSpc>
                <a:spcPct val="100000"/>
              </a:lnSpc>
            </a:pPr>
            <a:r>
              <a:rPr sz="600" spc="-10" dirty="0">
                <a:solidFill>
                  <a:srgbClr val="0000FF"/>
                </a:solidFill>
                <a:latin typeface="Symbol"/>
                <a:cs typeface="Symbol"/>
              </a:rPr>
              <a:t></a:t>
            </a:r>
            <a:r>
              <a:rPr sz="600" spc="-15" baseline="-13888" dirty="0">
                <a:solidFill>
                  <a:srgbClr val="0000FF"/>
                </a:solidFill>
                <a:latin typeface="Microsoft Sans Serif"/>
                <a:cs typeface="Microsoft Sans Serif"/>
              </a:rPr>
              <a:t>1</a:t>
            </a:r>
            <a:r>
              <a:rPr sz="600" spc="-10" dirty="0">
                <a:solidFill>
                  <a:srgbClr val="0000FF"/>
                </a:solidFill>
                <a:latin typeface="Microsoft Sans Serif"/>
                <a:cs typeface="Microsoft Sans Serif"/>
              </a:rPr>
              <a:t>X</a:t>
            </a:r>
            <a:r>
              <a:rPr sz="600" spc="-15" baseline="-13888" dirty="0">
                <a:solidFill>
                  <a:srgbClr val="0000FF"/>
                </a:solidFill>
                <a:latin typeface="Microsoft Sans Serif"/>
                <a:cs typeface="Microsoft Sans Serif"/>
              </a:rPr>
              <a:t>1</a:t>
            </a:r>
            <a:r>
              <a:rPr sz="600" spc="-10" dirty="0">
                <a:solidFill>
                  <a:srgbClr val="0000FF"/>
                </a:solidFill>
                <a:latin typeface="Microsoft Sans Serif"/>
                <a:cs typeface="Microsoft Sans Serif"/>
              </a:rPr>
              <a:t>+</a:t>
            </a:r>
            <a:r>
              <a:rPr sz="600" spc="-10" dirty="0">
                <a:solidFill>
                  <a:srgbClr val="0000FF"/>
                </a:solidFill>
                <a:latin typeface="Symbol"/>
                <a:cs typeface="Symbol"/>
              </a:rPr>
              <a:t></a:t>
            </a:r>
            <a:r>
              <a:rPr sz="600" spc="-15" baseline="-13888" dirty="0">
                <a:solidFill>
                  <a:srgbClr val="0000FF"/>
                </a:solidFill>
                <a:latin typeface="Microsoft Sans Serif"/>
                <a:cs typeface="Microsoft Sans Serif"/>
              </a:rPr>
              <a:t>2</a:t>
            </a:r>
            <a:r>
              <a:rPr sz="600" spc="-10" dirty="0">
                <a:solidFill>
                  <a:srgbClr val="0000FF"/>
                </a:solidFill>
                <a:latin typeface="Microsoft Sans Serif"/>
                <a:cs typeface="Microsoft Sans Serif"/>
              </a:rPr>
              <a:t>X</a:t>
            </a:r>
            <a:r>
              <a:rPr sz="600" spc="-15" baseline="-13888" dirty="0">
                <a:solidFill>
                  <a:srgbClr val="0000FF"/>
                </a:solidFill>
                <a:latin typeface="Microsoft Sans Serif"/>
                <a:cs typeface="Microsoft Sans Serif"/>
              </a:rPr>
              <a:t>2</a:t>
            </a:r>
            <a:r>
              <a:rPr sz="600" spc="-10" dirty="0">
                <a:solidFill>
                  <a:srgbClr val="0000FF"/>
                </a:solidFill>
                <a:latin typeface="Microsoft Sans Serif"/>
                <a:cs typeface="Microsoft Sans Serif"/>
              </a:rPr>
              <a:t>−6=0</a:t>
            </a:r>
            <a:endParaRPr sz="600" dirty="0">
              <a:latin typeface="Microsoft Sans Serif"/>
              <a:cs typeface="Microsoft Sans Serif"/>
            </a:endParaRPr>
          </a:p>
          <a:p>
            <a:pPr marR="306070" algn="r">
              <a:lnSpc>
                <a:spcPct val="100000"/>
              </a:lnSpc>
              <a:spcBef>
                <a:spcPts val="105"/>
              </a:spcBef>
            </a:pPr>
            <a:r>
              <a:rPr sz="350" spc="-50" dirty="0">
                <a:solidFill>
                  <a:srgbClr val="006400"/>
                </a:solidFill>
                <a:latin typeface="MS Gothic"/>
                <a:cs typeface="MS Gothic"/>
              </a:rPr>
              <a:t>●</a:t>
            </a:r>
            <a:endParaRPr sz="350" dirty="0">
              <a:latin typeface="MS Gothic"/>
              <a:cs typeface="MS Gothic"/>
            </a:endParaRPr>
          </a:p>
        </p:txBody>
      </p:sp>
      <p:sp>
        <p:nvSpPr>
          <p:cNvPr id="30" name="object 30"/>
          <p:cNvSpPr/>
          <p:nvPr/>
        </p:nvSpPr>
        <p:spPr>
          <a:xfrm>
            <a:off x="2516242" y="1396224"/>
            <a:ext cx="77470" cy="41275"/>
          </a:xfrm>
          <a:custGeom>
            <a:avLst/>
            <a:gdLst/>
            <a:ahLst/>
            <a:cxnLst/>
            <a:rect l="l" t="t" r="r" b="b"/>
            <a:pathLst>
              <a:path w="77469" h="41275">
                <a:moveTo>
                  <a:pt x="0" y="10163"/>
                </a:moveTo>
                <a:lnTo>
                  <a:pt x="43953" y="40653"/>
                </a:lnTo>
                <a:lnTo>
                  <a:pt x="76950" y="0"/>
                </a:lnTo>
              </a:path>
            </a:pathLst>
          </a:custGeom>
          <a:ln w="4949">
            <a:solidFill>
              <a:srgbClr val="006400"/>
            </a:solidFill>
          </a:ln>
        </p:spPr>
        <p:txBody>
          <a:bodyPr wrap="square" lIns="0" tIns="0" rIns="0" bIns="0" rtlCol="0"/>
          <a:lstStyle/>
          <a:p>
            <a:endParaRPr/>
          </a:p>
        </p:txBody>
      </p:sp>
      <p:sp>
        <p:nvSpPr>
          <p:cNvPr id="31" name="object 31"/>
          <p:cNvSpPr txBox="1"/>
          <p:nvPr/>
        </p:nvSpPr>
        <p:spPr>
          <a:xfrm>
            <a:off x="2414316" y="2265092"/>
            <a:ext cx="74930" cy="85090"/>
          </a:xfrm>
          <a:prstGeom prst="rect">
            <a:avLst/>
          </a:prstGeom>
        </p:spPr>
        <p:txBody>
          <a:bodyPr vert="horz" wrap="square" lIns="0" tIns="17145" rIns="0" bIns="0" rtlCol="0">
            <a:spAutoFit/>
          </a:bodyPr>
          <a:lstStyle/>
          <a:p>
            <a:pPr marL="12700">
              <a:lnSpc>
                <a:spcPct val="100000"/>
              </a:lnSpc>
              <a:spcBef>
                <a:spcPts val="135"/>
              </a:spcBef>
            </a:pPr>
            <a:r>
              <a:rPr sz="350" spc="-50" dirty="0">
                <a:solidFill>
                  <a:srgbClr val="006400"/>
                </a:solidFill>
                <a:latin typeface="MS Gothic"/>
                <a:cs typeface="MS Gothic"/>
              </a:rPr>
              <a:t>●</a:t>
            </a:r>
            <a:endParaRPr sz="350">
              <a:latin typeface="MS Gothic"/>
              <a:cs typeface="MS Gothic"/>
            </a:endParaRPr>
          </a:p>
        </p:txBody>
      </p:sp>
      <p:sp>
        <p:nvSpPr>
          <p:cNvPr id="32" name="object 32"/>
          <p:cNvSpPr/>
          <p:nvPr/>
        </p:nvSpPr>
        <p:spPr>
          <a:xfrm>
            <a:off x="1713274" y="2015592"/>
            <a:ext cx="733425" cy="379095"/>
          </a:xfrm>
          <a:custGeom>
            <a:avLst/>
            <a:gdLst/>
            <a:ahLst/>
            <a:cxnLst/>
            <a:rect l="l" t="t" r="r" b="b"/>
            <a:pathLst>
              <a:path w="733425" h="379094">
                <a:moveTo>
                  <a:pt x="0" y="379012"/>
                </a:moveTo>
                <a:lnTo>
                  <a:pt x="733276" y="294406"/>
                </a:lnTo>
                <a:lnTo>
                  <a:pt x="308001" y="0"/>
                </a:lnTo>
              </a:path>
            </a:pathLst>
          </a:custGeom>
          <a:ln w="4949">
            <a:solidFill>
              <a:srgbClr val="006400"/>
            </a:solidFill>
            <a:prstDash val="dash"/>
          </a:ln>
        </p:spPr>
        <p:txBody>
          <a:bodyPr wrap="square" lIns="0" tIns="0" rIns="0" bIns="0" rtlCol="0"/>
          <a:lstStyle/>
          <a:p>
            <a:endParaRPr/>
          </a:p>
        </p:txBody>
      </p:sp>
      <p:sp>
        <p:nvSpPr>
          <p:cNvPr id="33" name="object 33"/>
          <p:cNvSpPr txBox="1"/>
          <p:nvPr/>
        </p:nvSpPr>
        <p:spPr>
          <a:xfrm>
            <a:off x="1363411" y="1944222"/>
            <a:ext cx="725170" cy="120650"/>
          </a:xfrm>
          <a:prstGeom prst="rect">
            <a:avLst/>
          </a:prstGeom>
        </p:spPr>
        <p:txBody>
          <a:bodyPr vert="horz" wrap="square" lIns="0" tIns="15240" rIns="0" bIns="0" rtlCol="0">
            <a:spAutoFit/>
          </a:bodyPr>
          <a:lstStyle/>
          <a:p>
            <a:pPr marL="38100">
              <a:lnSpc>
                <a:spcPct val="100000"/>
              </a:lnSpc>
              <a:spcBef>
                <a:spcPts val="120"/>
              </a:spcBef>
            </a:pPr>
            <a:r>
              <a:rPr sz="600" spc="35" dirty="0">
                <a:solidFill>
                  <a:srgbClr val="006400"/>
                </a:solidFill>
                <a:latin typeface="Symbol"/>
                <a:cs typeface="Symbol"/>
              </a:rPr>
              <a:t></a:t>
            </a:r>
            <a:r>
              <a:rPr sz="600" spc="52" baseline="-13888" dirty="0">
                <a:solidFill>
                  <a:srgbClr val="006400"/>
                </a:solidFill>
                <a:latin typeface="Microsoft Sans Serif"/>
                <a:cs typeface="Microsoft Sans Serif"/>
              </a:rPr>
              <a:t>1</a:t>
            </a:r>
            <a:r>
              <a:rPr sz="600" spc="35" dirty="0">
                <a:solidFill>
                  <a:srgbClr val="006400"/>
                </a:solidFill>
                <a:latin typeface="Microsoft Sans Serif"/>
                <a:cs typeface="Microsoft Sans Serif"/>
              </a:rPr>
              <a:t>X</a:t>
            </a:r>
            <a:r>
              <a:rPr sz="600" spc="52" baseline="-13888" dirty="0">
                <a:solidFill>
                  <a:srgbClr val="006400"/>
                </a:solidFill>
                <a:latin typeface="Microsoft Sans Serif"/>
                <a:cs typeface="Microsoft Sans Serif"/>
              </a:rPr>
              <a:t>1</a:t>
            </a:r>
            <a:r>
              <a:rPr sz="600" spc="35" dirty="0">
                <a:solidFill>
                  <a:srgbClr val="006400"/>
                </a:solidFill>
                <a:latin typeface="Microsoft Sans Serif"/>
                <a:cs typeface="Microsoft Sans Serif"/>
              </a:rPr>
              <a:t>+</a:t>
            </a:r>
            <a:r>
              <a:rPr sz="600" spc="35" dirty="0">
                <a:solidFill>
                  <a:srgbClr val="006400"/>
                </a:solidFill>
                <a:latin typeface="Symbol"/>
                <a:cs typeface="Symbol"/>
              </a:rPr>
              <a:t></a:t>
            </a:r>
            <a:r>
              <a:rPr sz="600" spc="52" baseline="-13888" dirty="0">
                <a:solidFill>
                  <a:srgbClr val="006400"/>
                </a:solidFill>
                <a:latin typeface="Microsoft Sans Serif"/>
                <a:cs typeface="Microsoft Sans Serif"/>
              </a:rPr>
              <a:t>2</a:t>
            </a:r>
            <a:r>
              <a:rPr sz="600" spc="35" dirty="0">
                <a:solidFill>
                  <a:srgbClr val="006400"/>
                </a:solidFill>
                <a:latin typeface="Microsoft Sans Serif"/>
                <a:cs typeface="Microsoft Sans Serif"/>
              </a:rPr>
              <a:t>X</a:t>
            </a:r>
            <a:r>
              <a:rPr sz="600" spc="52" baseline="-13888" dirty="0">
                <a:solidFill>
                  <a:srgbClr val="006400"/>
                </a:solidFill>
                <a:latin typeface="Microsoft Sans Serif"/>
                <a:cs typeface="Microsoft Sans Serif"/>
              </a:rPr>
              <a:t>2</a:t>
            </a:r>
            <a:r>
              <a:rPr sz="600" spc="35" dirty="0">
                <a:solidFill>
                  <a:srgbClr val="006400"/>
                </a:solidFill>
                <a:latin typeface="Microsoft Sans Serif"/>
                <a:cs typeface="Microsoft Sans Serif"/>
              </a:rPr>
              <a:t>−6=−4</a:t>
            </a:r>
            <a:endParaRPr sz="600">
              <a:latin typeface="Microsoft Sans Serif"/>
              <a:cs typeface="Microsoft Sans Serif"/>
            </a:endParaRPr>
          </a:p>
        </p:txBody>
      </p:sp>
      <p:grpSp>
        <p:nvGrpSpPr>
          <p:cNvPr id="34" name="object 34"/>
          <p:cNvGrpSpPr/>
          <p:nvPr/>
        </p:nvGrpSpPr>
        <p:grpSpPr>
          <a:xfrm>
            <a:off x="1985803" y="2043541"/>
            <a:ext cx="1651635" cy="949325"/>
            <a:chOff x="1985803" y="2043541"/>
            <a:chExt cx="1651635" cy="949325"/>
          </a:xfrm>
        </p:grpSpPr>
        <p:sp>
          <p:nvSpPr>
            <p:cNvPr id="35" name="object 35"/>
            <p:cNvSpPr/>
            <p:nvPr/>
          </p:nvSpPr>
          <p:spPr>
            <a:xfrm>
              <a:off x="1988278" y="2046016"/>
              <a:ext cx="77470" cy="41275"/>
            </a:xfrm>
            <a:custGeom>
              <a:avLst/>
              <a:gdLst/>
              <a:ahLst/>
              <a:cxnLst/>
              <a:rect l="l" t="t" r="r" b="b"/>
              <a:pathLst>
                <a:path w="77469" h="41275">
                  <a:moveTo>
                    <a:pt x="0" y="10163"/>
                  </a:moveTo>
                  <a:lnTo>
                    <a:pt x="43953" y="40653"/>
                  </a:lnTo>
                  <a:lnTo>
                    <a:pt x="76950" y="0"/>
                  </a:lnTo>
                </a:path>
              </a:pathLst>
            </a:custGeom>
            <a:ln w="4949">
              <a:solidFill>
                <a:srgbClr val="006400"/>
              </a:solidFill>
            </a:ln>
          </p:spPr>
          <p:txBody>
            <a:bodyPr wrap="square" lIns="0" tIns="0" rIns="0" bIns="0" rtlCol="0"/>
            <a:lstStyle/>
            <a:p>
              <a:endParaRPr/>
            </a:p>
          </p:txBody>
        </p:sp>
        <p:sp>
          <p:nvSpPr>
            <p:cNvPr id="36" name="object 36"/>
            <p:cNvSpPr/>
            <p:nvPr/>
          </p:nvSpPr>
          <p:spPr>
            <a:xfrm>
              <a:off x="3183061" y="2705179"/>
              <a:ext cx="451484" cy="285115"/>
            </a:xfrm>
            <a:custGeom>
              <a:avLst/>
              <a:gdLst/>
              <a:ahLst/>
              <a:cxnLst/>
              <a:rect l="l" t="t" r="r" b="b"/>
              <a:pathLst>
                <a:path w="451485" h="285114">
                  <a:moveTo>
                    <a:pt x="0" y="0"/>
                  </a:moveTo>
                  <a:lnTo>
                    <a:pt x="451409" y="0"/>
                  </a:lnTo>
                  <a:lnTo>
                    <a:pt x="451409" y="285100"/>
                  </a:lnTo>
                  <a:lnTo>
                    <a:pt x="0" y="285100"/>
                  </a:lnTo>
                  <a:lnTo>
                    <a:pt x="0" y="0"/>
                  </a:lnTo>
                  <a:close/>
                </a:path>
              </a:pathLst>
            </a:custGeom>
            <a:ln w="4949">
              <a:solidFill>
                <a:srgbClr val="000000"/>
              </a:solidFill>
            </a:ln>
          </p:spPr>
          <p:txBody>
            <a:bodyPr wrap="square" lIns="0" tIns="0" rIns="0" bIns="0" rtlCol="0"/>
            <a:lstStyle/>
            <a:p>
              <a:endParaRPr/>
            </a:p>
          </p:txBody>
        </p:sp>
      </p:grpSp>
      <p:sp>
        <p:nvSpPr>
          <p:cNvPr id="37" name="object 37"/>
          <p:cNvSpPr txBox="1"/>
          <p:nvPr/>
        </p:nvSpPr>
        <p:spPr>
          <a:xfrm>
            <a:off x="3287512" y="2728843"/>
            <a:ext cx="349885" cy="215900"/>
          </a:xfrm>
          <a:prstGeom prst="rect">
            <a:avLst/>
          </a:prstGeom>
        </p:spPr>
        <p:txBody>
          <a:bodyPr vert="horz" wrap="square" lIns="0" tIns="15240" rIns="0" bIns="0" rtlCol="0">
            <a:spAutoFit/>
          </a:bodyPr>
          <a:lstStyle/>
          <a:p>
            <a:pPr marL="38100">
              <a:lnSpc>
                <a:spcPct val="100000"/>
              </a:lnSpc>
              <a:spcBef>
                <a:spcPts val="120"/>
              </a:spcBef>
            </a:pPr>
            <a:r>
              <a:rPr sz="600" dirty="0">
                <a:latin typeface="Symbol"/>
                <a:cs typeface="Symbol"/>
              </a:rPr>
              <a:t></a:t>
            </a:r>
            <a:r>
              <a:rPr sz="600" baseline="-13888" dirty="0">
                <a:latin typeface="Microsoft Sans Serif"/>
                <a:cs typeface="Microsoft Sans Serif"/>
              </a:rPr>
              <a:t>1</a:t>
            </a:r>
            <a:r>
              <a:rPr sz="600" spc="127" baseline="-13888" dirty="0">
                <a:latin typeface="Microsoft Sans Serif"/>
                <a:cs typeface="Microsoft Sans Serif"/>
              </a:rPr>
              <a:t> </a:t>
            </a:r>
            <a:r>
              <a:rPr sz="600" dirty="0">
                <a:latin typeface="Microsoft Sans Serif"/>
                <a:cs typeface="Microsoft Sans Serif"/>
              </a:rPr>
              <a:t>=</a:t>
            </a:r>
            <a:r>
              <a:rPr sz="600" spc="25" dirty="0">
                <a:latin typeface="Microsoft Sans Serif"/>
                <a:cs typeface="Microsoft Sans Serif"/>
              </a:rPr>
              <a:t> </a:t>
            </a:r>
            <a:r>
              <a:rPr sz="600" spc="-25" dirty="0">
                <a:latin typeface="Microsoft Sans Serif"/>
                <a:cs typeface="Microsoft Sans Serif"/>
              </a:rPr>
              <a:t>0.8</a:t>
            </a:r>
            <a:endParaRPr sz="600">
              <a:latin typeface="Microsoft Sans Serif"/>
              <a:cs typeface="Microsoft Sans Serif"/>
            </a:endParaRPr>
          </a:p>
          <a:p>
            <a:pPr marL="38100">
              <a:lnSpc>
                <a:spcPct val="100000"/>
              </a:lnSpc>
              <a:spcBef>
                <a:spcPts val="30"/>
              </a:spcBef>
            </a:pPr>
            <a:r>
              <a:rPr sz="600" dirty="0">
                <a:latin typeface="Symbol"/>
                <a:cs typeface="Symbol"/>
              </a:rPr>
              <a:t></a:t>
            </a:r>
            <a:r>
              <a:rPr sz="600" baseline="-13888" dirty="0">
                <a:latin typeface="Microsoft Sans Serif"/>
                <a:cs typeface="Microsoft Sans Serif"/>
              </a:rPr>
              <a:t>2</a:t>
            </a:r>
            <a:r>
              <a:rPr sz="600" spc="127" baseline="-13888" dirty="0">
                <a:latin typeface="Microsoft Sans Serif"/>
                <a:cs typeface="Microsoft Sans Serif"/>
              </a:rPr>
              <a:t> </a:t>
            </a:r>
            <a:r>
              <a:rPr sz="600" dirty="0">
                <a:latin typeface="Microsoft Sans Serif"/>
                <a:cs typeface="Microsoft Sans Serif"/>
              </a:rPr>
              <a:t>=</a:t>
            </a:r>
            <a:r>
              <a:rPr sz="600" spc="25" dirty="0">
                <a:latin typeface="Microsoft Sans Serif"/>
                <a:cs typeface="Microsoft Sans Serif"/>
              </a:rPr>
              <a:t> </a:t>
            </a:r>
            <a:r>
              <a:rPr sz="600" spc="-25" dirty="0">
                <a:latin typeface="Microsoft Sans Serif"/>
                <a:cs typeface="Microsoft Sans Serif"/>
              </a:rPr>
              <a:t>0.6</a:t>
            </a:r>
            <a:endParaRPr sz="600">
              <a:latin typeface="Microsoft Sans Serif"/>
              <a:cs typeface="Microsoft Sans Serif"/>
            </a:endParaRPr>
          </a:p>
        </p:txBody>
      </p:sp>
      <p:sp>
        <p:nvSpPr>
          <p:cNvPr id="38" name="object 38"/>
          <p:cNvSpPr txBox="1">
            <a:spLocks noGrp="1"/>
          </p:cNvSpPr>
          <p:nvPr>
            <p:ph type="sldNum" sz="quarter" idx="7"/>
          </p:nvPr>
        </p:nvSpPr>
        <p:spPr>
          <a:prstGeom prst="rect">
            <a:avLst/>
          </a:prstGeom>
        </p:spPr>
        <p:txBody>
          <a:bodyPr vert="horz" wrap="square" lIns="0" tIns="0" rIns="0" bIns="0" rtlCol="0">
            <a:spAutoFit/>
          </a:bodyPr>
          <a:lstStyle/>
          <a:p>
            <a:pPr marL="84455">
              <a:lnSpc>
                <a:spcPts val="670"/>
              </a:lnSpc>
            </a:pPr>
            <a:fld id="{81D60167-4931-47E6-BA6A-407CBD079E47}" type="slidenum">
              <a:rPr dirty="0"/>
              <a:t>18</a:t>
            </a:fld>
            <a:r>
              <a:rPr spc="-240" dirty="0"/>
              <a:t> </a:t>
            </a:r>
            <a:r>
              <a:rPr dirty="0"/>
              <a:t>/</a:t>
            </a:r>
            <a:r>
              <a:rPr spc="-240" dirty="0"/>
              <a:t> </a:t>
            </a:r>
            <a:r>
              <a:rPr spc="-25" dirty="0"/>
              <a:t>21</a:t>
            </a:r>
          </a:p>
        </p:txBody>
      </p:sp>
    </p:spTree>
    <p:extLst>
      <p:ext uri="{BB962C8B-B14F-4D97-AF65-F5344CB8AC3E}">
        <p14:creationId xmlns:p14="http://schemas.microsoft.com/office/powerpoint/2010/main" val="3506976496"/>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67715">
              <a:lnSpc>
                <a:spcPct val="100000"/>
              </a:lnSpc>
              <a:spcBef>
                <a:spcPts val="135"/>
              </a:spcBef>
            </a:pPr>
            <a:r>
              <a:rPr dirty="0"/>
              <a:t>Separating</a:t>
            </a:r>
            <a:r>
              <a:rPr spc="130" dirty="0"/>
              <a:t>  </a:t>
            </a:r>
            <a:r>
              <a:rPr spc="-10" dirty="0"/>
              <a:t>Hyperplanes</a:t>
            </a:r>
          </a:p>
        </p:txBody>
      </p:sp>
      <p:grpSp>
        <p:nvGrpSpPr>
          <p:cNvPr id="3" name="object 3"/>
          <p:cNvGrpSpPr/>
          <p:nvPr/>
        </p:nvGrpSpPr>
        <p:grpSpPr>
          <a:xfrm>
            <a:off x="798978" y="583838"/>
            <a:ext cx="1438275" cy="1438275"/>
            <a:chOff x="798978" y="583838"/>
            <a:chExt cx="1438275" cy="1438275"/>
          </a:xfrm>
        </p:grpSpPr>
        <p:sp>
          <p:nvSpPr>
            <p:cNvPr id="4" name="object 4"/>
            <p:cNvSpPr/>
            <p:nvPr/>
          </p:nvSpPr>
          <p:spPr>
            <a:xfrm>
              <a:off x="798978" y="589298"/>
              <a:ext cx="1432560" cy="1432560"/>
            </a:xfrm>
            <a:custGeom>
              <a:avLst/>
              <a:gdLst/>
              <a:ahLst/>
              <a:cxnLst/>
              <a:rect l="l" t="t" r="r" b="b"/>
              <a:pathLst>
                <a:path w="1432560" h="1432560">
                  <a:moveTo>
                    <a:pt x="229963" y="1397551"/>
                  </a:moveTo>
                  <a:lnTo>
                    <a:pt x="1294577" y="1397551"/>
                  </a:lnTo>
                </a:path>
                <a:path w="1432560" h="1432560">
                  <a:moveTo>
                    <a:pt x="229963" y="1397551"/>
                  </a:moveTo>
                  <a:lnTo>
                    <a:pt x="229963" y="1432488"/>
                  </a:lnTo>
                </a:path>
                <a:path w="1432560" h="1432560">
                  <a:moveTo>
                    <a:pt x="496129" y="1397551"/>
                  </a:moveTo>
                  <a:lnTo>
                    <a:pt x="496129" y="1432488"/>
                  </a:lnTo>
                </a:path>
                <a:path w="1432560" h="1432560">
                  <a:moveTo>
                    <a:pt x="762294" y="1397551"/>
                  </a:moveTo>
                  <a:lnTo>
                    <a:pt x="762294" y="1432488"/>
                  </a:lnTo>
                </a:path>
                <a:path w="1432560" h="1432560">
                  <a:moveTo>
                    <a:pt x="1028460" y="1397551"/>
                  </a:moveTo>
                  <a:lnTo>
                    <a:pt x="1028460" y="1432488"/>
                  </a:lnTo>
                </a:path>
                <a:path w="1432560" h="1432560">
                  <a:moveTo>
                    <a:pt x="1294577" y="1397551"/>
                  </a:moveTo>
                  <a:lnTo>
                    <a:pt x="1294577" y="1432488"/>
                  </a:lnTo>
                </a:path>
                <a:path w="1432560" h="1432560">
                  <a:moveTo>
                    <a:pt x="34936" y="1199904"/>
                  </a:moveTo>
                  <a:lnTo>
                    <a:pt x="34936" y="189542"/>
                  </a:lnTo>
                </a:path>
                <a:path w="1432560" h="1432560">
                  <a:moveTo>
                    <a:pt x="34936" y="1199904"/>
                  </a:moveTo>
                  <a:lnTo>
                    <a:pt x="0" y="1199904"/>
                  </a:lnTo>
                </a:path>
                <a:path w="1432560" h="1432560">
                  <a:moveTo>
                    <a:pt x="34936" y="947325"/>
                  </a:moveTo>
                  <a:lnTo>
                    <a:pt x="0" y="947325"/>
                  </a:lnTo>
                </a:path>
                <a:path w="1432560" h="1432560">
                  <a:moveTo>
                    <a:pt x="34936" y="694747"/>
                  </a:moveTo>
                  <a:lnTo>
                    <a:pt x="0" y="694747"/>
                  </a:lnTo>
                </a:path>
                <a:path w="1432560" h="1432560">
                  <a:moveTo>
                    <a:pt x="34936" y="442169"/>
                  </a:moveTo>
                  <a:lnTo>
                    <a:pt x="0" y="442169"/>
                  </a:lnTo>
                </a:path>
                <a:path w="1432560" h="1432560">
                  <a:moveTo>
                    <a:pt x="34936" y="189542"/>
                  </a:moveTo>
                  <a:lnTo>
                    <a:pt x="0" y="189542"/>
                  </a:lnTo>
                </a:path>
                <a:path w="1432560" h="1432560">
                  <a:moveTo>
                    <a:pt x="34936" y="1397551"/>
                  </a:moveTo>
                  <a:lnTo>
                    <a:pt x="1432488" y="1397551"/>
                  </a:lnTo>
                  <a:lnTo>
                    <a:pt x="1432488" y="0"/>
                  </a:lnTo>
                  <a:lnTo>
                    <a:pt x="34936" y="0"/>
                  </a:lnTo>
                  <a:lnTo>
                    <a:pt x="34936" y="1397551"/>
                  </a:lnTo>
                </a:path>
              </a:pathLst>
            </a:custGeom>
            <a:ln w="3639">
              <a:solidFill>
                <a:srgbClr val="000000"/>
              </a:solidFill>
            </a:ln>
          </p:spPr>
          <p:txBody>
            <a:bodyPr wrap="square" lIns="0" tIns="0" rIns="0" bIns="0" rtlCol="0"/>
            <a:lstStyle/>
            <a:p>
              <a:endParaRPr/>
            </a:p>
          </p:txBody>
        </p:sp>
        <p:sp>
          <p:nvSpPr>
            <p:cNvPr id="5" name="object 5"/>
            <p:cNvSpPr/>
            <p:nvPr/>
          </p:nvSpPr>
          <p:spPr>
            <a:xfrm>
              <a:off x="833914" y="1006816"/>
              <a:ext cx="1397635" cy="874394"/>
            </a:xfrm>
            <a:custGeom>
              <a:avLst/>
              <a:gdLst/>
              <a:ahLst/>
              <a:cxnLst/>
              <a:rect l="l" t="t" r="r" b="b"/>
              <a:pathLst>
                <a:path w="1397635" h="874394">
                  <a:moveTo>
                    <a:pt x="0" y="874099"/>
                  </a:moveTo>
                  <a:lnTo>
                    <a:pt x="1397551" y="0"/>
                  </a:lnTo>
                </a:path>
              </a:pathLst>
            </a:custGeom>
            <a:ln w="10918">
              <a:solidFill>
                <a:srgbClr val="000000"/>
              </a:solidFill>
            </a:ln>
          </p:spPr>
          <p:txBody>
            <a:bodyPr wrap="square" lIns="0" tIns="0" rIns="0" bIns="0" rtlCol="0"/>
            <a:lstStyle/>
            <a:p>
              <a:endParaRPr/>
            </a:p>
          </p:txBody>
        </p:sp>
        <p:sp>
          <p:nvSpPr>
            <p:cNvPr id="6" name="object 6"/>
            <p:cNvSpPr/>
            <p:nvPr/>
          </p:nvSpPr>
          <p:spPr>
            <a:xfrm>
              <a:off x="1657014" y="1505033"/>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7" name="object 7"/>
            <p:cNvSpPr/>
            <p:nvPr/>
          </p:nvSpPr>
          <p:spPr>
            <a:xfrm>
              <a:off x="1657014" y="1505033"/>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8" name="object 8"/>
            <p:cNvSpPr/>
            <p:nvPr/>
          </p:nvSpPr>
          <p:spPr>
            <a:xfrm>
              <a:off x="1821372" y="1521726"/>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9" name="object 9"/>
            <p:cNvSpPr/>
            <p:nvPr/>
          </p:nvSpPr>
          <p:spPr>
            <a:xfrm>
              <a:off x="1821372" y="1521726"/>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10" name="object 10"/>
            <p:cNvSpPr/>
            <p:nvPr/>
          </p:nvSpPr>
          <p:spPr>
            <a:xfrm>
              <a:off x="1410696" y="1570931"/>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11" name="object 11"/>
            <p:cNvSpPr/>
            <p:nvPr/>
          </p:nvSpPr>
          <p:spPr>
            <a:xfrm>
              <a:off x="1410696" y="1570931"/>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12" name="object 12"/>
            <p:cNvSpPr/>
            <p:nvPr/>
          </p:nvSpPr>
          <p:spPr>
            <a:xfrm>
              <a:off x="1451652" y="1716946"/>
              <a:ext cx="26670" cy="26670"/>
            </a:xfrm>
            <a:custGeom>
              <a:avLst/>
              <a:gdLst/>
              <a:ahLst/>
              <a:cxnLst/>
              <a:rect l="l" t="t" r="r" b="b"/>
              <a:pathLst>
                <a:path w="26669" h="26669">
                  <a:moveTo>
                    <a:pt x="20337" y="0"/>
                  </a:moveTo>
                  <a:lnTo>
                    <a:pt x="5866" y="0"/>
                  </a:lnTo>
                  <a:lnTo>
                    <a:pt x="0" y="5866"/>
                  </a:lnTo>
                  <a:lnTo>
                    <a:pt x="0" y="20336"/>
                  </a:lnTo>
                  <a:lnTo>
                    <a:pt x="5866" y="26204"/>
                  </a:lnTo>
                  <a:lnTo>
                    <a:pt x="20337" y="26204"/>
                  </a:lnTo>
                  <a:lnTo>
                    <a:pt x="26204" y="20336"/>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13" name="object 13"/>
            <p:cNvSpPr/>
            <p:nvPr/>
          </p:nvSpPr>
          <p:spPr>
            <a:xfrm>
              <a:off x="1451652" y="1716946"/>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6"/>
                  </a:lnTo>
                  <a:lnTo>
                    <a:pt x="5866" y="26204"/>
                  </a:lnTo>
                  <a:lnTo>
                    <a:pt x="13102" y="26204"/>
                  </a:lnTo>
                  <a:lnTo>
                    <a:pt x="20337" y="26204"/>
                  </a:lnTo>
                  <a:lnTo>
                    <a:pt x="26204" y="20336"/>
                  </a:lnTo>
                  <a:lnTo>
                    <a:pt x="26204" y="13102"/>
                  </a:lnTo>
                </a:path>
              </a:pathLst>
            </a:custGeom>
            <a:ln w="3639">
              <a:solidFill>
                <a:srgbClr val="C37AC0"/>
              </a:solidFill>
            </a:ln>
          </p:spPr>
          <p:txBody>
            <a:bodyPr wrap="square" lIns="0" tIns="0" rIns="0" bIns="0" rtlCol="0"/>
            <a:lstStyle/>
            <a:p>
              <a:endParaRPr/>
            </a:p>
          </p:txBody>
        </p:sp>
        <p:sp>
          <p:nvSpPr>
            <p:cNvPr id="14" name="object 14"/>
            <p:cNvSpPr/>
            <p:nvPr/>
          </p:nvSpPr>
          <p:spPr>
            <a:xfrm>
              <a:off x="2127960" y="1579375"/>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15" name="object 15"/>
            <p:cNvSpPr/>
            <p:nvPr/>
          </p:nvSpPr>
          <p:spPr>
            <a:xfrm>
              <a:off x="2127960" y="1579375"/>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16" name="object 16"/>
            <p:cNvSpPr/>
            <p:nvPr/>
          </p:nvSpPr>
          <p:spPr>
            <a:xfrm>
              <a:off x="1565688" y="1771974"/>
              <a:ext cx="26670" cy="26670"/>
            </a:xfrm>
            <a:custGeom>
              <a:avLst/>
              <a:gdLst/>
              <a:ahLst/>
              <a:cxnLst/>
              <a:rect l="l" t="t" r="r" b="b"/>
              <a:pathLst>
                <a:path w="26669" h="26669">
                  <a:moveTo>
                    <a:pt x="20337" y="0"/>
                  </a:moveTo>
                  <a:lnTo>
                    <a:pt x="5866" y="0"/>
                  </a:lnTo>
                  <a:lnTo>
                    <a:pt x="0" y="5867"/>
                  </a:lnTo>
                  <a:lnTo>
                    <a:pt x="0" y="20337"/>
                  </a:lnTo>
                  <a:lnTo>
                    <a:pt x="5866" y="26205"/>
                  </a:lnTo>
                  <a:lnTo>
                    <a:pt x="20337" y="26205"/>
                  </a:lnTo>
                  <a:lnTo>
                    <a:pt x="26204" y="20337"/>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17" name="object 17"/>
            <p:cNvSpPr/>
            <p:nvPr/>
          </p:nvSpPr>
          <p:spPr>
            <a:xfrm>
              <a:off x="1565688" y="1771974"/>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7"/>
                  </a:lnTo>
                  <a:lnTo>
                    <a:pt x="5866" y="26205"/>
                  </a:lnTo>
                  <a:lnTo>
                    <a:pt x="13102" y="26205"/>
                  </a:lnTo>
                  <a:lnTo>
                    <a:pt x="20337" y="26205"/>
                  </a:lnTo>
                  <a:lnTo>
                    <a:pt x="26204" y="20337"/>
                  </a:lnTo>
                  <a:lnTo>
                    <a:pt x="26204" y="13102"/>
                  </a:lnTo>
                </a:path>
              </a:pathLst>
            </a:custGeom>
            <a:ln w="3639">
              <a:solidFill>
                <a:srgbClr val="C37AC0"/>
              </a:solidFill>
            </a:ln>
          </p:spPr>
          <p:txBody>
            <a:bodyPr wrap="square" lIns="0" tIns="0" rIns="0" bIns="0" rtlCol="0"/>
            <a:lstStyle/>
            <a:p>
              <a:endParaRPr/>
            </a:p>
          </p:txBody>
        </p:sp>
        <p:sp>
          <p:nvSpPr>
            <p:cNvPr id="18" name="object 18"/>
            <p:cNvSpPr/>
            <p:nvPr/>
          </p:nvSpPr>
          <p:spPr>
            <a:xfrm>
              <a:off x="2166587" y="1802450"/>
              <a:ext cx="26670" cy="26670"/>
            </a:xfrm>
            <a:custGeom>
              <a:avLst/>
              <a:gdLst/>
              <a:ahLst/>
              <a:cxnLst/>
              <a:rect l="l" t="t" r="r" b="b"/>
              <a:pathLst>
                <a:path w="26669" h="26669">
                  <a:moveTo>
                    <a:pt x="20337" y="0"/>
                  </a:moveTo>
                  <a:lnTo>
                    <a:pt x="5866" y="0"/>
                  </a:lnTo>
                  <a:lnTo>
                    <a:pt x="0" y="5865"/>
                  </a:lnTo>
                  <a:lnTo>
                    <a:pt x="0" y="20334"/>
                  </a:lnTo>
                  <a:lnTo>
                    <a:pt x="5866" y="26202"/>
                  </a:lnTo>
                  <a:lnTo>
                    <a:pt x="20337" y="26202"/>
                  </a:lnTo>
                  <a:lnTo>
                    <a:pt x="26204" y="20334"/>
                  </a:lnTo>
                  <a:lnTo>
                    <a:pt x="26204" y="13099"/>
                  </a:lnTo>
                  <a:lnTo>
                    <a:pt x="26204" y="5865"/>
                  </a:lnTo>
                  <a:lnTo>
                    <a:pt x="20337" y="0"/>
                  </a:lnTo>
                  <a:close/>
                </a:path>
              </a:pathLst>
            </a:custGeom>
            <a:solidFill>
              <a:srgbClr val="C37AC0"/>
            </a:solidFill>
          </p:spPr>
          <p:txBody>
            <a:bodyPr wrap="square" lIns="0" tIns="0" rIns="0" bIns="0" rtlCol="0"/>
            <a:lstStyle/>
            <a:p>
              <a:endParaRPr/>
            </a:p>
          </p:txBody>
        </p:sp>
        <p:sp>
          <p:nvSpPr>
            <p:cNvPr id="19" name="object 19"/>
            <p:cNvSpPr/>
            <p:nvPr/>
          </p:nvSpPr>
          <p:spPr>
            <a:xfrm>
              <a:off x="2166587" y="1802450"/>
              <a:ext cx="26670" cy="26670"/>
            </a:xfrm>
            <a:custGeom>
              <a:avLst/>
              <a:gdLst/>
              <a:ahLst/>
              <a:cxnLst/>
              <a:rect l="l" t="t" r="r" b="b"/>
              <a:pathLst>
                <a:path w="26669" h="26669">
                  <a:moveTo>
                    <a:pt x="26204" y="13099"/>
                  </a:moveTo>
                  <a:lnTo>
                    <a:pt x="26204" y="5865"/>
                  </a:lnTo>
                  <a:lnTo>
                    <a:pt x="20337" y="0"/>
                  </a:lnTo>
                  <a:lnTo>
                    <a:pt x="13102" y="0"/>
                  </a:lnTo>
                  <a:lnTo>
                    <a:pt x="5866" y="0"/>
                  </a:lnTo>
                  <a:lnTo>
                    <a:pt x="0" y="5865"/>
                  </a:lnTo>
                  <a:lnTo>
                    <a:pt x="0" y="13099"/>
                  </a:lnTo>
                  <a:lnTo>
                    <a:pt x="0" y="20334"/>
                  </a:lnTo>
                  <a:lnTo>
                    <a:pt x="5866" y="26202"/>
                  </a:lnTo>
                  <a:lnTo>
                    <a:pt x="13102" y="26202"/>
                  </a:lnTo>
                  <a:lnTo>
                    <a:pt x="20337" y="26202"/>
                  </a:lnTo>
                  <a:lnTo>
                    <a:pt x="26204" y="20334"/>
                  </a:lnTo>
                  <a:lnTo>
                    <a:pt x="26204" y="13099"/>
                  </a:lnTo>
                </a:path>
              </a:pathLst>
            </a:custGeom>
            <a:ln w="3639">
              <a:solidFill>
                <a:srgbClr val="C37AC0"/>
              </a:solidFill>
            </a:ln>
          </p:spPr>
          <p:txBody>
            <a:bodyPr wrap="square" lIns="0" tIns="0" rIns="0" bIns="0" rtlCol="0"/>
            <a:lstStyle/>
            <a:p>
              <a:endParaRPr/>
            </a:p>
          </p:txBody>
        </p:sp>
        <p:sp>
          <p:nvSpPr>
            <p:cNvPr id="20" name="object 20"/>
            <p:cNvSpPr/>
            <p:nvPr/>
          </p:nvSpPr>
          <p:spPr>
            <a:xfrm>
              <a:off x="1980635" y="1760474"/>
              <a:ext cx="26670" cy="26670"/>
            </a:xfrm>
            <a:custGeom>
              <a:avLst/>
              <a:gdLst/>
              <a:ahLst/>
              <a:cxnLst/>
              <a:rect l="l" t="t" r="r" b="b"/>
              <a:pathLst>
                <a:path w="26669" h="26669">
                  <a:moveTo>
                    <a:pt x="20337" y="0"/>
                  </a:moveTo>
                  <a:lnTo>
                    <a:pt x="5866" y="0"/>
                  </a:lnTo>
                  <a:lnTo>
                    <a:pt x="0" y="5867"/>
                  </a:lnTo>
                  <a:lnTo>
                    <a:pt x="0" y="20337"/>
                  </a:lnTo>
                  <a:lnTo>
                    <a:pt x="5866" y="26205"/>
                  </a:lnTo>
                  <a:lnTo>
                    <a:pt x="20337" y="26205"/>
                  </a:lnTo>
                  <a:lnTo>
                    <a:pt x="26204" y="20337"/>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21" name="object 21"/>
            <p:cNvSpPr/>
            <p:nvPr/>
          </p:nvSpPr>
          <p:spPr>
            <a:xfrm>
              <a:off x="1980635" y="1760474"/>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7"/>
                  </a:lnTo>
                  <a:lnTo>
                    <a:pt x="5866" y="26205"/>
                  </a:lnTo>
                  <a:lnTo>
                    <a:pt x="13102" y="26205"/>
                  </a:lnTo>
                  <a:lnTo>
                    <a:pt x="20337" y="26205"/>
                  </a:lnTo>
                  <a:lnTo>
                    <a:pt x="26204" y="20337"/>
                  </a:lnTo>
                  <a:lnTo>
                    <a:pt x="26204" y="13102"/>
                  </a:lnTo>
                </a:path>
              </a:pathLst>
            </a:custGeom>
            <a:ln w="3639">
              <a:solidFill>
                <a:srgbClr val="C37AC0"/>
              </a:solidFill>
            </a:ln>
          </p:spPr>
          <p:txBody>
            <a:bodyPr wrap="square" lIns="0" tIns="0" rIns="0" bIns="0" rtlCol="0"/>
            <a:lstStyle/>
            <a:p>
              <a:endParaRPr/>
            </a:p>
          </p:txBody>
        </p:sp>
        <p:sp>
          <p:nvSpPr>
            <p:cNvPr id="22" name="object 22"/>
            <p:cNvSpPr/>
            <p:nvPr/>
          </p:nvSpPr>
          <p:spPr>
            <a:xfrm>
              <a:off x="1802156" y="135212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23" name="object 23"/>
            <p:cNvSpPr/>
            <p:nvPr/>
          </p:nvSpPr>
          <p:spPr>
            <a:xfrm>
              <a:off x="1802156" y="135212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24" name="object 24"/>
            <p:cNvSpPr/>
            <p:nvPr/>
          </p:nvSpPr>
          <p:spPr>
            <a:xfrm>
              <a:off x="1547054" y="1921969"/>
              <a:ext cx="26670" cy="26670"/>
            </a:xfrm>
            <a:custGeom>
              <a:avLst/>
              <a:gdLst/>
              <a:ahLst/>
              <a:cxnLst/>
              <a:rect l="l" t="t" r="r" b="b"/>
              <a:pathLst>
                <a:path w="26669" h="26669">
                  <a:moveTo>
                    <a:pt x="20337" y="0"/>
                  </a:moveTo>
                  <a:lnTo>
                    <a:pt x="5866" y="0"/>
                  </a:lnTo>
                  <a:lnTo>
                    <a:pt x="0" y="5867"/>
                  </a:lnTo>
                  <a:lnTo>
                    <a:pt x="0" y="20336"/>
                  </a:lnTo>
                  <a:lnTo>
                    <a:pt x="5866" y="26204"/>
                  </a:lnTo>
                  <a:lnTo>
                    <a:pt x="20337" y="26204"/>
                  </a:lnTo>
                  <a:lnTo>
                    <a:pt x="26204" y="20336"/>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25" name="object 25"/>
            <p:cNvSpPr/>
            <p:nvPr/>
          </p:nvSpPr>
          <p:spPr>
            <a:xfrm>
              <a:off x="1547054" y="1921969"/>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6"/>
                  </a:lnTo>
                  <a:lnTo>
                    <a:pt x="5866" y="26204"/>
                  </a:lnTo>
                  <a:lnTo>
                    <a:pt x="13102" y="26204"/>
                  </a:lnTo>
                  <a:lnTo>
                    <a:pt x="20337" y="26204"/>
                  </a:lnTo>
                  <a:lnTo>
                    <a:pt x="26204" y="20336"/>
                  </a:lnTo>
                  <a:lnTo>
                    <a:pt x="26204" y="13102"/>
                  </a:lnTo>
                </a:path>
              </a:pathLst>
            </a:custGeom>
            <a:ln w="3639">
              <a:solidFill>
                <a:srgbClr val="C37AC0"/>
              </a:solidFill>
            </a:ln>
          </p:spPr>
          <p:txBody>
            <a:bodyPr wrap="square" lIns="0" tIns="0" rIns="0" bIns="0" rtlCol="0"/>
            <a:lstStyle/>
            <a:p>
              <a:endParaRPr/>
            </a:p>
          </p:txBody>
        </p:sp>
        <p:sp>
          <p:nvSpPr>
            <p:cNvPr id="26" name="object 26"/>
            <p:cNvSpPr/>
            <p:nvPr/>
          </p:nvSpPr>
          <p:spPr>
            <a:xfrm>
              <a:off x="1593834" y="1743248"/>
              <a:ext cx="26670" cy="26670"/>
            </a:xfrm>
            <a:custGeom>
              <a:avLst/>
              <a:gdLst/>
              <a:ahLst/>
              <a:cxnLst/>
              <a:rect l="l" t="t" r="r" b="b"/>
              <a:pathLst>
                <a:path w="26669" h="26669">
                  <a:moveTo>
                    <a:pt x="20337" y="0"/>
                  </a:moveTo>
                  <a:lnTo>
                    <a:pt x="5866" y="0"/>
                  </a:lnTo>
                  <a:lnTo>
                    <a:pt x="0" y="5867"/>
                  </a:lnTo>
                  <a:lnTo>
                    <a:pt x="0" y="20337"/>
                  </a:lnTo>
                  <a:lnTo>
                    <a:pt x="5866" y="26202"/>
                  </a:lnTo>
                  <a:lnTo>
                    <a:pt x="20337" y="26202"/>
                  </a:lnTo>
                  <a:lnTo>
                    <a:pt x="26204" y="20337"/>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27" name="object 27"/>
            <p:cNvSpPr/>
            <p:nvPr/>
          </p:nvSpPr>
          <p:spPr>
            <a:xfrm>
              <a:off x="1593834" y="1743248"/>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7"/>
                  </a:lnTo>
                  <a:lnTo>
                    <a:pt x="5866" y="26202"/>
                  </a:lnTo>
                  <a:lnTo>
                    <a:pt x="13102" y="26202"/>
                  </a:lnTo>
                  <a:lnTo>
                    <a:pt x="20337" y="26202"/>
                  </a:lnTo>
                  <a:lnTo>
                    <a:pt x="26204" y="20337"/>
                  </a:lnTo>
                  <a:lnTo>
                    <a:pt x="26204" y="13102"/>
                  </a:lnTo>
                </a:path>
              </a:pathLst>
            </a:custGeom>
            <a:ln w="3639">
              <a:solidFill>
                <a:srgbClr val="C37AC0"/>
              </a:solidFill>
            </a:ln>
          </p:spPr>
          <p:txBody>
            <a:bodyPr wrap="square" lIns="0" tIns="0" rIns="0" bIns="0" rtlCol="0"/>
            <a:lstStyle/>
            <a:p>
              <a:endParaRPr/>
            </a:p>
          </p:txBody>
        </p:sp>
        <p:sp>
          <p:nvSpPr>
            <p:cNvPr id="28" name="object 28"/>
            <p:cNvSpPr/>
            <p:nvPr/>
          </p:nvSpPr>
          <p:spPr>
            <a:xfrm>
              <a:off x="1721603" y="1401090"/>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29" name="object 29"/>
            <p:cNvSpPr/>
            <p:nvPr/>
          </p:nvSpPr>
          <p:spPr>
            <a:xfrm>
              <a:off x="1721603" y="1401090"/>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30" name="object 30"/>
            <p:cNvSpPr/>
            <p:nvPr/>
          </p:nvSpPr>
          <p:spPr>
            <a:xfrm>
              <a:off x="872590" y="1065338"/>
              <a:ext cx="26670" cy="26670"/>
            </a:xfrm>
            <a:custGeom>
              <a:avLst/>
              <a:gdLst/>
              <a:ahLst/>
              <a:cxnLst/>
              <a:rect l="l" t="t" r="r" b="b"/>
              <a:pathLst>
                <a:path w="26669" h="26669">
                  <a:moveTo>
                    <a:pt x="20337" y="0"/>
                  </a:moveTo>
                  <a:lnTo>
                    <a:pt x="5867" y="0"/>
                  </a:lnTo>
                  <a:lnTo>
                    <a:pt x="0" y="5866"/>
                  </a:lnTo>
                  <a:lnTo>
                    <a:pt x="0" y="20337"/>
                  </a:lnTo>
                  <a:lnTo>
                    <a:pt x="5867"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1" name="object 31"/>
            <p:cNvSpPr/>
            <p:nvPr/>
          </p:nvSpPr>
          <p:spPr>
            <a:xfrm>
              <a:off x="872590" y="1065338"/>
              <a:ext cx="26670" cy="26670"/>
            </a:xfrm>
            <a:custGeom>
              <a:avLst/>
              <a:gdLst/>
              <a:ahLst/>
              <a:cxnLst/>
              <a:rect l="l" t="t" r="r" b="b"/>
              <a:pathLst>
                <a:path w="26669" h="26669">
                  <a:moveTo>
                    <a:pt x="26204" y="13102"/>
                  </a:moveTo>
                  <a:lnTo>
                    <a:pt x="26204" y="5866"/>
                  </a:lnTo>
                  <a:lnTo>
                    <a:pt x="20337" y="0"/>
                  </a:lnTo>
                  <a:lnTo>
                    <a:pt x="13102" y="0"/>
                  </a:lnTo>
                  <a:lnTo>
                    <a:pt x="5867" y="0"/>
                  </a:lnTo>
                  <a:lnTo>
                    <a:pt x="0" y="5866"/>
                  </a:lnTo>
                  <a:lnTo>
                    <a:pt x="0" y="13102"/>
                  </a:lnTo>
                  <a:lnTo>
                    <a:pt x="0" y="20337"/>
                  </a:lnTo>
                  <a:lnTo>
                    <a:pt x="5867"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32" name="object 32"/>
            <p:cNvSpPr/>
            <p:nvPr/>
          </p:nvSpPr>
          <p:spPr>
            <a:xfrm>
              <a:off x="1213972" y="627973"/>
              <a:ext cx="26670" cy="26670"/>
            </a:xfrm>
            <a:custGeom>
              <a:avLst/>
              <a:gdLst/>
              <a:ahLst/>
              <a:cxnLst/>
              <a:rect l="l" t="t" r="r" b="b"/>
              <a:pathLst>
                <a:path w="26669" h="26670">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3" name="object 33"/>
            <p:cNvSpPr/>
            <p:nvPr/>
          </p:nvSpPr>
          <p:spPr>
            <a:xfrm>
              <a:off x="1213972" y="627973"/>
              <a:ext cx="26670" cy="26670"/>
            </a:xfrm>
            <a:custGeom>
              <a:avLst/>
              <a:gdLst/>
              <a:ahLst/>
              <a:cxnLst/>
              <a:rect l="l" t="t" r="r" b="b"/>
              <a:pathLst>
                <a:path w="26669" h="26670">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34" name="object 34"/>
            <p:cNvSpPr/>
            <p:nvPr/>
          </p:nvSpPr>
          <p:spPr>
            <a:xfrm>
              <a:off x="975952" y="1172775"/>
              <a:ext cx="26670" cy="26670"/>
            </a:xfrm>
            <a:custGeom>
              <a:avLst/>
              <a:gdLst/>
              <a:ahLst/>
              <a:cxnLst/>
              <a:rect l="l" t="t" r="r" b="b"/>
              <a:pathLst>
                <a:path w="26669" h="26669">
                  <a:moveTo>
                    <a:pt x="20335" y="0"/>
                  </a:moveTo>
                  <a:lnTo>
                    <a:pt x="5865" y="0"/>
                  </a:lnTo>
                  <a:lnTo>
                    <a:pt x="0" y="5866"/>
                  </a:lnTo>
                  <a:lnTo>
                    <a:pt x="0" y="20337"/>
                  </a:lnTo>
                  <a:lnTo>
                    <a:pt x="5865" y="26204"/>
                  </a:lnTo>
                  <a:lnTo>
                    <a:pt x="20335" y="26204"/>
                  </a:lnTo>
                  <a:lnTo>
                    <a:pt x="26202" y="20337"/>
                  </a:lnTo>
                  <a:lnTo>
                    <a:pt x="26202" y="13102"/>
                  </a:lnTo>
                  <a:lnTo>
                    <a:pt x="26202" y="5866"/>
                  </a:lnTo>
                  <a:lnTo>
                    <a:pt x="20335" y="0"/>
                  </a:lnTo>
                  <a:close/>
                </a:path>
              </a:pathLst>
            </a:custGeom>
            <a:solidFill>
              <a:srgbClr val="31B5FF"/>
            </a:solidFill>
          </p:spPr>
          <p:txBody>
            <a:bodyPr wrap="square" lIns="0" tIns="0" rIns="0" bIns="0" rtlCol="0"/>
            <a:lstStyle/>
            <a:p>
              <a:endParaRPr/>
            </a:p>
          </p:txBody>
        </p:sp>
        <p:sp>
          <p:nvSpPr>
            <p:cNvPr id="35" name="object 35"/>
            <p:cNvSpPr/>
            <p:nvPr/>
          </p:nvSpPr>
          <p:spPr>
            <a:xfrm>
              <a:off x="975952" y="1172775"/>
              <a:ext cx="26670" cy="26670"/>
            </a:xfrm>
            <a:custGeom>
              <a:avLst/>
              <a:gdLst/>
              <a:ahLst/>
              <a:cxnLst/>
              <a:rect l="l" t="t" r="r" b="b"/>
              <a:pathLst>
                <a:path w="26669" h="26669">
                  <a:moveTo>
                    <a:pt x="26202" y="13102"/>
                  </a:moveTo>
                  <a:lnTo>
                    <a:pt x="26202" y="5866"/>
                  </a:lnTo>
                  <a:lnTo>
                    <a:pt x="20335" y="0"/>
                  </a:lnTo>
                  <a:lnTo>
                    <a:pt x="13100" y="0"/>
                  </a:lnTo>
                  <a:lnTo>
                    <a:pt x="5865" y="0"/>
                  </a:lnTo>
                  <a:lnTo>
                    <a:pt x="0" y="5866"/>
                  </a:lnTo>
                  <a:lnTo>
                    <a:pt x="0" y="13102"/>
                  </a:lnTo>
                  <a:lnTo>
                    <a:pt x="0" y="20337"/>
                  </a:lnTo>
                  <a:lnTo>
                    <a:pt x="5865" y="26204"/>
                  </a:lnTo>
                  <a:lnTo>
                    <a:pt x="13100" y="26204"/>
                  </a:lnTo>
                  <a:lnTo>
                    <a:pt x="20335" y="26204"/>
                  </a:lnTo>
                  <a:lnTo>
                    <a:pt x="26202" y="20337"/>
                  </a:lnTo>
                  <a:lnTo>
                    <a:pt x="26202" y="13102"/>
                  </a:lnTo>
                </a:path>
              </a:pathLst>
            </a:custGeom>
            <a:ln w="3639">
              <a:solidFill>
                <a:srgbClr val="31B5FF"/>
              </a:solidFill>
            </a:ln>
          </p:spPr>
          <p:txBody>
            <a:bodyPr wrap="square" lIns="0" tIns="0" rIns="0" bIns="0" rtlCol="0"/>
            <a:lstStyle/>
            <a:p>
              <a:endParaRPr/>
            </a:p>
          </p:txBody>
        </p:sp>
        <p:sp>
          <p:nvSpPr>
            <p:cNvPr id="36" name="object 36"/>
            <p:cNvSpPr/>
            <p:nvPr/>
          </p:nvSpPr>
          <p:spPr>
            <a:xfrm>
              <a:off x="1285305" y="110619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7" name="object 37"/>
            <p:cNvSpPr/>
            <p:nvPr/>
          </p:nvSpPr>
          <p:spPr>
            <a:xfrm>
              <a:off x="1285305" y="110619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38" name="object 38"/>
            <p:cNvSpPr/>
            <p:nvPr/>
          </p:nvSpPr>
          <p:spPr>
            <a:xfrm>
              <a:off x="1222658" y="1431710"/>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9" name="object 39"/>
            <p:cNvSpPr/>
            <p:nvPr/>
          </p:nvSpPr>
          <p:spPr>
            <a:xfrm>
              <a:off x="1222658" y="1431710"/>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0" name="object 40"/>
            <p:cNvSpPr/>
            <p:nvPr/>
          </p:nvSpPr>
          <p:spPr>
            <a:xfrm>
              <a:off x="1518278" y="1013221"/>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1" name="object 41"/>
            <p:cNvSpPr/>
            <p:nvPr/>
          </p:nvSpPr>
          <p:spPr>
            <a:xfrm>
              <a:off x="1518278" y="1013221"/>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2" name="object 42"/>
            <p:cNvSpPr/>
            <p:nvPr/>
          </p:nvSpPr>
          <p:spPr>
            <a:xfrm>
              <a:off x="1124392" y="79310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3" name="object 43"/>
            <p:cNvSpPr/>
            <p:nvPr/>
          </p:nvSpPr>
          <p:spPr>
            <a:xfrm>
              <a:off x="1124392" y="79310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4" name="object 44"/>
            <p:cNvSpPr/>
            <p:nvPr/>
          </p:nvSpPr>
          <p:spPr>
            <a:xfrm>
              <a:off x="1107457" y="1238770"/>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5" name="object 45"/>
            <p:cNvSpPr/>
            <p:nvPr/>
          </p:nvSpPr>
          <p:spPr>
            <a:xfrm>
              <a:off x="1107457" y="1238770"/>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6" name="object 46"/>
            <p:cNvSpPr/>
            <p:nvPr/>
          </p:nvSpPr>
          <p:spPr>
            <a:xfrm>
              <a:off x="1100323" y="793544"/>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7" name="object 47"/>
            <p:cNvSpPr/>
            <p:nvPr/>
          </p:nvSpPr>
          <p:spPr>
            <a:xfrm>
              <a:off x="1100323" y="793544"/>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8" name="object 48"/>
            <p:cNvSpPr/>
            <p:nvPr/>
          </p:nvSpPr>
          <p:spPr>
            <a:xfrm>
              <a:off x="1277783" y="110522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9" name="object 49"/>
            <p:cNvSpPr/>
            <p:nvPr/>
          </p:nvSpPr>
          <p:spPr>
            <a:xfrm>
              <a:off x="1277783" y="110522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50" name="object 50"/>
            <p:cNvSpPr/>
            <p:nvPr/>
          </p:nvSpPr>
          <p:spPr>
            <a:xfrm>
              <a:off x="1164184" y="1570689"/>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51" name="object 51"/>
            <p:cNvSpPr/>
            <p:nvPr/>
          </p:nvSpPr>
          <p:spPr>
            <a:xfrm>
              <a:off x="1164184" y="1570689"/>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52" name="object 52"/>
            <p:cNvSpPr/>
            <p:nvPr/>
          </p:nvSpPr>
          <p:spPr>
            <a:xfrm>
              <a:off x="1375854" y="79606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53" name="object 53"/>
            <p:cNvSpPr/>
            <p:nvPr/>
          </p:nvSpPr>
          <p:spPr>
            <a:xfrm>
              <a:off x="1375854" y="79606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54" name="object 54"/>
            <p:cNvSpPr/>
            <p:nvPr/>
          </p:nvSpPr>
          <p:spPr>
            <a:xfrm>
              <a:off x="1044627" y="589298"/>
              <a:ext cx="887730" cy="1397635"/>
            </a:xfrm>
            <a:custGeom>
              <a:avLst/>
              <a:gdLst/>
              <a:ahLst/>
              <a:cxnLst/>
              <a:rect l="l" t="t" r="r" b="b"/>
              <a:pathLst>
                <a:path w="887730" h="1397635">
                  <a:moveTo>
                    <a:pt x="231451" y="1397551"/>
                  </a:moveTo>
                  <a:lnTo>
                    <a:pt x="633946" y="0"/>
                  </a:lnTo>
                </a:path>
                <a:path w="887730" h="1397635">
                  <a:moveTo>
                    <a:pt x="0" y="1397551"/>
                  </a:moveTo>
                  <a:lnTo>
                    <a:pt x="887600" y="0"/>
                  </a:lnTo>
                </a:path>
              </a:pathLst>
            </a:custGeom>
            <a:ln w="10918">
              <a:solidFill>
                <a:srgbClr val="000000"/>
              </a:solidFill>
            </a:ln>
          </p:spPr>
          <p:txBody>
            <a:bodyPr wrap="square" lIns="0" tIns="0" rIns="0" bIns="0" rtlCol="0"/>
            <a:lstStyle/>
            <a:p>
              <a:endParaRPr/>
            </a:p>
          </p:txBody>
        </p:sp>
      </p:grpSp>
      <p:graphicFrame>
        <p:nvGraphicFramePr>
          <p:cNvPr id="55" name="object 55"/>
          <p:cNvGraphicFramePr>
            <a:graphicFrameLocks noGrp="1"/>
          </p:cNvGraphicFramePr>
          <p:nvPr/>
        </p:nvGraphicFramePr>
        <p:xfrm>
          <a:off x="964000" y="2024476"/>
          <a:ext cx="2919094" cy="283844"/>
        </p:xfrm>
        <a:graphic>
          <a:graphicData uri="http://schemas.openxmlformats.org/drawingml/2006/table">
            <a:tbl>
              <a:tblPr firstRow="1" bandRow="1">
                <a:tableStyleId>{2D5ABB26-0587-4C30-8999-92F81FD0307C}</a:tableStyleId>
              </a:tblPr>
              <a:tblGrid>
                <a:gridCol w="206375">
                  <a:extLst>
                    <a:ext uri="{9D8B030D-6E8A-4147-A177-3AD203B41FA5}">
                      <a16:colId xmlns:a16="http://schemas.microsoft.com/office/drawing/2014/main" val="20000"/>
                    </a:ext>
                  </a:extLst>
                </a:gridCol>
                <a:gridCol w="23431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60350">
                  <a:extLst>
                    <a:ext uri="{9D8B030D-6E8A-4147-A177-3AD203B41FA5}">
                      <a16:colId xmlns:a16="http://schemas.microsoft.com/office/drawing/2014/main" val="20003"/>
                    </a:ext>
                  </a:extLst>
                </a:gridCol>
                <a:gridCol w="465455">
                  <a:extLst>
                    <a:ext uri="{9D8B030D-6E8A-4147-A177-3AD203B41FA5}">
                      <a16:colId xmlns:a16="http://schemas.microsoft.com/office/drawing/2014/main" val="20004"/>
                    </a:ext>
                  </a:extLst>
                </a:gridCol>
                <a:gridCol w="490855">
                  <a:extLst>
                    <a:ext uri="{9D8B030D-6E8A-4147-A177-3AD203B41FA5}">
                      <a16:colId xmlns:a16="http://schemas.microsoft.com/office/drawing/2014/main" val="20005"/>
                    </a:ext>
                  </a:extLst>
                </a:gridCol>
                <a:gridCol w="233680">
                  <a:extLst>
                    <a:ext uri="{9D8B030D-6E8A-4147-A177-3AD203B41FA5}">
                      <a16:colId xmlns:a16="http://schemas.microsoft.com/office/drawing/2014/main" val="20006"/>
                    </a:ext>
                  </a:extLst>
                </a:gridCol>
                <a:gridCol w="294005">
                  <a:extLst>
                    <a:ext uri="{9D8B030D-6E8A-4147-A177-3AD203B41FA5}">
                      <a16:colId xmlns:a16="http://schemas.microsoft.com/office/drawing/2014/main" val="20007"/>
                    </a:ext>
                  </a:extLst>
                </a:gridCol>
                <a:gridCol w="259714">
                  <a:extLst>
                    <a:ext uri="{9D8B030D-6E8A-4147-A177-3AD203B41FA5}">
                      <a16:colId xmlns:a16="http://schemas.microsoft.com/office/drawing/2014/main" val="20008"/>
                    </a:ext>
                  </a:extLst>
                </a:gridCol>
                <a:gridCol w="179705">
                  <a:extLst>
                    <a:ext uri="{9D8B030D-6E8A-4147-A177-3AD203B41FA5}">
                      <a16:colId xmlns:a16="http://schemas.microsoft.com/office/drawing/2014/main" val="20009"/>
                    </a:ext>
                  </a:extLst>
                </a:gridCol>
              </a:tblGrid>
              <a:tr h="129539">
                <a:tc>
                  <a:txBody>
                    <a:bodyPr/>
                    <a:lstStyle/>
                    <a:p>
                      <a:pPr marL="31750">
                        <a:lnSpc>
                          <a:spcPct val="100000"/>
                        </a:lnSpc>
                        <a:spcBef>
                          <a:spcPts val="244"/>
                        </a:spcBef>
                      </a:pPr>
                      <a:r>
                        <a:rPr sz="450" spc="-25" dirty="0">
                          <a:latin typeface="Microsoft Sans Serif"/>
                          <a:cs typeface="Microsoft Sans Serif"/>
                        </a:rPr>
                        <a:t>−1</a:t>
                      </a:r>
                      <a:endParaRPr sz="450">
                        <a:latin typeface="Microsoft Sans Serif"/>
                        <a:cs typeface="Microsoft Sans Serif"/>
                      </a:endParaRPr>
                    </a:p>
                  </a:txBody>
                  <a:tcPr marL="0" marR="0" marT="31114" marB="0"/>
                </a:tc>
                <a:tc>
                  <a:txBody>
                    <a:bodyPr/>
                    <a:lstStyle/>
                    <a:p>
                      <a:pPr marL="14604" algn="ctr">
                        <a:lnSpc>
                          <a:spcPct val="100000"/>
                        </a:lnSpc>
                        <a:spcBef>
                          <a:spcPts val="244"/>
                        </a:spcBef>
                      </a:pPr>
                      <a:r>
                        <a:rPr sz="450" spc="-50" dirty="0">
                          <a:latin typeface="Microsoft Sans Serif"/>
                          <a:cs typeface="Microsoft Sans Serif"/>
                        </a:rPr>
                        <a:t>0</a:t>
                      </a:r>
                      <a:endParaRPr sz="450">
                        <a:latin typeface="Microsoft Sans Serif"/>
                        <a:cs typeface="Microsoft Sans Serif"/>
                      </a:endParaRPr>
                    </a:p>
                  </a:txBody>
                  <a:tcPr marL="0" marR="0" marT="31114" marB="0"/>
                </a:tc>
                <a:tc>
                  <a:txBody>
                    <a:bodyPr/>
                    <a:lstStyle/>
                    <a:p>
                      <a:pPr marL="17780" algn="ctr">
                        <a:lnSpc>
                          <a:spcPct val="100000"/>
                        </a:lnSpc>
                        <a:spcBef>
                          <a:spcPts val="244"/>
                        </a:spcBef>
                      </a:pPr>
                      <a:r>
                        <a:rPr sz="450" spc="-50" dirty="0">
                          <a:latin typeface="Microsoft Sans Serif"/>
                          <a:cs typeface="Microsoft Sans Serif"/>
                        </a:rPr>
                        <a:t>1</a:t>
                      </a:r>
                      <a:endParaRPr sz="450">
                        <a:latin typeface="Microsoft Sans Serif"/>
                        <a:cs typeface="Microsoft Sans Serif"/>
                      </a:endParaRPr>
                    </a:p>
                  </a:txBody>
                  <a:tcPr marL="0" marR="0" marT="31114" marB="0"/>
                </a:tc>
                <a:tc>
                  <a:txBody>
                    <a:bodyPr/>
                    <a:lstStyle/>
                    <a:p>
                      <a:pPr algn="ctr">
                        <a:lnSpc>
                          <a:spcPct val="100000"/>
                        </a:lnSpc>
                        <a:spcBef>
                          <a:spcPts val="244"/>
                        </a:spcBef>
                      </a:pPr>
                      <a:r>
                        <a:rPr sz="450" spc="-50" dirty="0">
                          <a:latin typeface="Microsoft Sans Serif"/>
                          <a:cs typeface="Microsoft Sans Serif"/>
                        </a:rPr>
                        <a:t>2</a:t>
                      </a:r>
                      <a:endParaRPr sz="450">
                        <a:latin typeface="Microsoft Sans Serif"/>
                        <a:cs typeface="Microsoft Sans Serif"/>
                      </a:endParaRPr>
                    </a:p>
                  </a:txBody>
                  <a:tcPr marL="0" marR="0" marT="31114" marB="0"/>
                </a:tc>
                <a:tc>
                  <a:txBody>
                    <a:bodyPr/>
                    <a:lstStyle/>
                    <a:p>
                      <a:pPr marL="116839">
                        <a:lnSpc>
                          <a:spcPct val="100000"/>
                        </a:lnSpc>
                        <a:spcBef>
                          <a:spcPts val="244"/>
                        </a:spcBef>
                      </a:pPr>
                      <a:r>
                        <a:rPr sz="450" spc="-50" dirty="0">
                          <a:latin typeface="Microsoft Sans Serif"/>
                          <a:cs typeface="Microsoft Sans Serif"/>
                        </a:rPr>
                        <a:t>3</a:t>
                      </a:r>
                      <a:endParaRPr sz="450">
                        <a:latin typeface="Microsoft Sans Serif"/>
                        <a:cs typeface="Microsoft Sans Serif"/>
                      </a:endParaRPr>
                    </a:p>
                  </a:txBody>
                  <a:tcPr marL="0" marR="0" marT="31114" marB="0"/>
                </a:tc>
                <a:tc>
                  <a:txBody>
                    <a:bodyPr/>
                    <a:lstStyle/>
                    <a:p>
                      <a:pPr marL="316230">
                        <a:lnSpc>
                          <a:spcPct val="100000"/>
                        </a:lnSpc>
                        <a:spcBef>
                          <a:spcPts val="244"/>
                        </a:spcBef>
                      </a:pPr>
                      <a:r>
                        <a:rPr sz="450" spc="-25" dirty="0">
                          <a:latin typeface="Microsoft Sans Serif"/>
                          <a:cs typeface="Microsoft Sans Serif"/>
                        </a:rPr>
                        <a:t>−1</a:t>
                      </a:r>
                      <a:endParaRPr sz="450">
                        <a:latin typeface="Microsoft Sans Serif"/>
                        <a:cs typeface="Microsoft Sans Serif"/>
                      </a:endParaRPr>
                    </a:p>
                  </a:txBody>
                  <a:tcPr marL="0" marR="0" marT="31114" marB="0"/>
                </a:tc>
                <a:tc>
                  <a:txBody>
                    <a:bodyPr/>
                    <a:lstStyle/>
                    <a:p>
                      <a:pPr marL="14604" algn="ctr">
                        <a:lnSpc>
                          <a:spcPct val="100000"/>
                        </a:lnSpc>
                        <a:spcBef>
                          <a:spcPts val="244"/>
                        </a:spcBef>
                      </a:pPr>
                      <a:r>
                        <a:rPr sz="450" spc="-50" dirty="0">
                          <a:latin typeface="Microsoft Sans Serif"/>
                          <a:cs typeface="Microsoft Sans Serif"/>
                        </a:rPr>
                        <a:t>0</a:t>
                      </a:r>
                      <a:endParaRPr sz="450">
                        <a:latin typeface="Microsoft Sans Serif"/>
                        <a:cs typeface="Microsoft Sans Serif"/>
                      </a:endParaRPr>
                    </a:p>
                  </a:txBody>
                  <a:tcPr marL="0" marR="0" marT="31114" marB="0"/>
                </a:tc>
                <a:tc>
                  <a:txBody>
                    <a:bodyPr/>
                    <a:lstStyle/>
                    <a:p>
                      <a:pPr marL="17780" algn="ctr">
                        <a:lnSpc>
                          <a:spcPct val="100000"/>
                        </a:lnSpc>
                        <a:spcBef>
                          <a:spcPts val="244"/>
                        </a:spcBef>
                      </a:pPr>
                      <a:r>
                        <a:rPr sz="450" spc="-50" dirty="0">
                          <a:latin typeface="Microsoft Sans Serif"/>
                          <a:cs typeface="Microsoft Sans Serif"/>
                        </a:rPr>
                        <a:t>1</a:t>
                      </a:r>
                      <a:endParaRPr sz="450">
                        <a:latin typeface="Microsoft Sans Serif"/>
                        <a:cs typeface="Microsoft Sans Serif"/>
                      </a:endParaRPr>
                    </a:p>
                  </a:txBody>
                  <a:tcPr marL="0" marR="0" marT="31114" marB="0"/>
                </a:tc>
                <a:tc>
                  <a:txBody>
                    <a:bodyPr/>
                    <a:lstStyle/>
                    <a:p>
                      <a:pPr algn="ctr">
                        <a:lnSpc>
                          <a:spcPct val="100000"/>
                        </a:lnSpc>
                        <a:spcBef>
                          <a:spcPts val="244"/>
                        </a:spcBef>
                      </a:pPr>
                      <a:r>
                        <a:rPr sz="450" spc="-50" dirty="0">
                          <a:latin typeface="Microsoft Sans Serif"/>
                          <a:cs typeface="Microsoft Sans Serif"/>
                        </a:rPr>
                        <a:t>2</a:t>
                      </a:r>
                      <a:endParaRPr sz="450">
                        <a:latin typeface="Microsoft Sans Serif"/>
                        <a:cs typeface="Microsoft Sans Serif"/>
                      </a:endParaRPr>
                    </a:p>
                  </a:txBody>
                  <a:tcPr marL="0" marR="0" marT="31114" marB="0"/>
                </a:tc>
                <a:tc>
                  <a:txBody>
                    <a:bodyPr/>
                    <a:lstStyle/>
                    <a:p>
                      <a:pPr marL="116839">
                        <a:lnSpc>
                          <a:spcPct val="100000"/>
                        </a:lnSpc>
                        <a:spcBef>
                          <a:spcPts val="244"/>
                        </a:spcBef>
                      </a:pPr>
                      <a:r>
                        <a:rPr sz="450" spc="-50" dirty="0">
                          <a:latin typeface="Microsoft Sans Serif"/>
                          <a:cs typeface="Microsoft Sans Serif"/>
                        </a:rPr>
                        <a:t>3</a:t>
                      </a:r>
                      <a:endParaRPr sz="450">
                        <a:latin typeface="Microsoft Sans Serif"/>
                        <a:cs typeface="Microsoft Sans Serif"/>
                      </a:endParaRPr>
                    </a:p>
                  </a:txBody>
                  <a:tcPr marL="0" marR="0" marT="31114" marB="0"/>
                </a:tc>
                <a:extLst>
                  <a:ext uri="{0D108BD9-81ED-4DB2-BD59-A6C34878D82A}">
                    <a16:rowId xmlns:a16="http://schemas.microsoft.com/office/drawing/2014/main" val="10000"/>
                  </a:ext>
                </a:extLst>
              </a:tr>
              <a:tr h="154305">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R="10160" algn="ctr">
                        <a:lnSpc>
                          <a:spcPts val="705"/>
                        </a:lnSpc>
                        <a:spcBef>
                          <a:spcPts val="260"/>
                        </a:spcBef>
                      </a:pPr>
                      <a:r>
                        <a:rPr sz="900" i="1" spc="-37" baseline="9259"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a:txBody>
                  <a:tcPr marL="0" marR="0" marT="3302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R="10160" algn="ctr">
                        <a:lnSpc>
                          <a:spcPts val="705"/>
                        </a:lnSpc>
                        <a:spcBef>
                          <a:spcPts val="260"/>
                        </a:spcBef>
                      </a:pPr>
                      <a:r>
                        <a:rPr sz="900" i="1" spc="-37" baseline="9259"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a:txBody>
                  <a:tcPr marL="0" marR="0" marT="3302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56" name="object 56"/>
          <p:cNvSpPr txBox="1"/>
          <p:nvPr/>
        </p:nvSpPr>
        <p:spPr>
          <a:xfrm>
            <a:off x="680960" y="1743310"/>
            <a:ext cx="83820" cy="92075"/>
          </a:xfrm>
          <a:prstGeom prst="rect">
            <a:avLst/>
          </a:prstGeom>
        </p:spPr>
        <p:txBody>
          <a:bodyPr vert="vert270" wrap="square" lIns="0" tIns="12065" rIns="0" bIns="0" rtlCol="0">
            <a:spAutoFit/>
          </a:bodyPr>
          <a:lstStyle/>
          <a:p>
            <a:pPr marL="12700">
              <a:lnSpc>
                <a:spcPct val="100000"/>
              </a:lnSpc>
              <a:spcBef>
                <a:spcPts val="95"/>
              </a:spcBef>
            </a:pPr>
            <a:r>
              <a:rPr sz="450" spc="-25" dirty="0">
                <a:latin typeface="Microsoft Sans Serif"/>
                <a:cs typeface="Microsoft Sans Serif"/>
              </a:rPr>
              <a:t>−1</a:t>
            </a:r>
            <a:endParaRPr sz="450">
              <a:latin typeface="Microsoft Sans Serif"/>
              <a:cs typeface="Microsoft Sans Serif"/>
            </a:endParaRPr>
          </a:p>
        </p:txBody>
      </p:sp>
      <p:sp>
        <p:nvSpPr>
          <p:cNvPr id="57" name="object 57"/>
          <p:cNvSpPr txBox="1"/>
          <p:nvPr/>
        </p:nvSpPr>
        <p:spPr>
          <a:xfrm>
            <a:off x="680960" y="1507734"/>
            <a:ext cx="83820" cy="57785"/>
          </a:xfrm>
          <a:prstGeom prst="rect">
            <a:avLst/>
          </a:prstGeom>
        </p:spPr>
        <p:txBody>
          <a:bodyPr vert="vert270" wrap="square" lIns="0" tIns="12065" rIns="0" bIns="0" rtlCol="0">
            <a:spAutoFit/>
          </a:bodyPr>
          <a:lstStyle/>
          <a:p>
            <a:pPr marL="12700">
              <a:lnSpc>
                <a:spcPct val="100000"/>
              </a:lnSpc>
              <a:spcBef>
                <a:spcPts val="95"/>
              </a:spcBef>
            </a:pPr>
            <a:r>
              <a:rPr sz="450" spc="-50" dirty="0">
                <a:latin typeface="Microsoft Sans Serif"/>
                <a:cs typeface="Microsoft Sans Serif"/>
              </a:rPr>
              <a:t>0</a:t>
            </a:r>
            <a:endParaRPr sz="450">
              <a:latin typeface="Microsoft Sans Serif"/>
              <a:cs typeface="Microsoft Sans Serif"/>
            </a:endParaRPr>
          </a:p>
        </p:txBody>
      </p:sp>
      <p:sp>
        <p:nvSpPr>
          <p:cNvPr id="58" name="object 58"/>
          <p:cNvSpPr txBox="1"/>
          <p:nvPr/>
        </p:nvSpPr>
        <p:spPr>
          <a:xfrm>
            <a:off x="539595" y="1220002"/>
            <a:ext cx="225425" cy="115570"/>
          </a:xfrm>
          <a:prstGeom prst="rect">
            <a:avLst/>
          </a:prstGeom>
        </p:spPr>
        <p:txBody>
          <a:bodyPr vert="vert270" wrap="square" lIns="0" tIns="5715" rIns="0" bIns="0" rtlCol="0">
            <a:spAutoFit/>
          </a:bodyPr>
          <a:lstStyle/>
          <a:p>
            <a:pPr marL="12700">
              <a:lnSpc>
                <a:spcPct val="100000"/>
              </a:lnSpc>
              <a:spcBef>
                <a:spcPts val="45"/>
              </a:spcBef>
            </a:pPr>
            <a:r>
              <a:rPr sz="900" i="1" spc="-37" baseline="9259"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marL="34290">
              <a:lnSpc>
                <a:spcPct val="100000"/>
              </a:lnSpc>
              <a:spcBef>
                <a:spcPts val="440"/>
              </a:spcBef>
            </a:pPr>
            <a:r>
              <a:rPr sz="450" spc="-50" dirty="0">
                <a:latin typeface="Microsoft Sans Serif"/>
                <a:cs typeface="Microsoft Sans Serif"/>
              </a:rPr>
              <a:t>1</a:t>
            </a:r>
            <a:endParaRPr sz="450">
              <a:latin typeface="Microsoft Sans Serif"/>
              <a:cs typeface="Microsoft Sans Serif"/>
            </a:endParaRPr>
          </a:p>
        </p:txBody>
      </p:sp>
      <p:sp>
        <p:nvSpPr>
          <p:cNvPr id="59" name="object 59"/>
          <p:cNvSpPr txBox="1"/>
          <p:nvPr/>
        </p:nvSpPr>
        <p:spPr>
          <a:xfrm>
            <a:off x="680960" y="1002579"/>
            <a:ext cx="83820" cy="57785"/>
          </a:xfrm>
          <a:prstGeom prst="rect">
            <a:avLst/>
          </a:prstGeom>
        </p:spPr>
        <p:txBody>
          <a:bodyPr vert="vert270" wrap="square" lIns="0" tIns="12065" rIns="0" bIns="0" rtlCol="0">
            <a:spAutoFit/>
          </a:bodyPr>
          <a:lstStyle/>
          <a:p>
            <a:pPr marL="12700">
              <a:lnSpc>
                <a:spcPct val="100000"/>
              </a:lnSpc>
              <a:spcBef>
                <a:spcPts val="95"/>
              </a:spcBef>
            </a:pPr>
            <a:r>
              <a:rPr sz="450" spc="-50" dirty="0">
                <a:latin typeface="Microsoft Sans Serif"/>
                <a:cs typeface="Microsoft Sans Serif"/>
              </a:rPr>
              <a:t>2</a:t>
            </a:r>
            <a:endParaRPr sz="450">
              <a:latin typeface="Microsoft Sans Serif"/>
              <a:cs typeface="Microsoft Sans Serif"/>
            </a:endParaRPr>
          </a:p>
        </p:txBody>
      </p:sp>
      <p:sp>
        <p:nvSpPr>
          <p:cNvPr id="60" name="object 60"/>
          <p:cNvSpPr txBox="1"/>
          <p:nvPr/>
        </p:nvSpPr>
        <p:spPr>
          <a:xfrm>
            <a:off x="680960" y="749953"/>
            <a:ext cx="83820" cy="57785"/>
          </a:xfrm>
          <a:prstGeom prst="rect">
            <a:avLst/>
          </a:prstGeom>
        </p:spPr>
        <p:txBody>
          <a:bodyPr vert="vert270" wrap="square" lIns="0" tIns="12065" rIns="0" bIns="0" rtlCol="0">
            <a:spAutoFit/>
          </a:bodyPr>
          <a:lstStyle/>
          <a:p>
            <a:pPr marL="12700">
              <a:lnSpc>
                <a:spcPct val="100000"/>
              </a:lnSpc>
              <a:spcBef>
                <a:spcPts val="95"/>
              </a:spcBef>
            </a:pPr>
            <a:r>
              <a:rPr sz="450" spc="-50" dirty="0">
                <a:latin typeface="Microsoft Sans Serif"/>
                <a:cs typeface="Microsoft Sans Serif"/>
              </a:rPr>
              <a:t>3</a:t>
            </a:r>
            <a:endParaRPr sz="450">
              <a:latin typeface="Microsoft Sans Serif"/>
              <a:cs typeface="Microsoft Sans Serif"/>
            </a:endParaRPr>
          </a:p>
        </p:txBody>
      </p:sp>
      <p:sp>
        <p:nvSpPr>
          <p:cNvPr id="61" name="object 61"/>
          <p:cNvSpPr txBox="1"/>
          <p:nvPr/>
        </p:nvSpPr>
        <p:spPr>
          <a:xfrm>
            <a:off x="2286532" y="749953"/>
            <a:ext cx="225425" cy="1085215"/>
          </a:xfrm>
          <a:prstGeom prst="rect">
            <a:avLst/>
          </a:prstGeom>
        </p:spPr>
        <p:txBody>
          <a:bodyPr vert="vert270" wrap="square" lIns="0" tIns="5715" rIns="0" bIns="0" rtlCol="0">
            <a:spAutoFit/>
          </a:bodyPr>
          <a:lstStyle/>
          <a:p>
            <a:pPr marL="29845" algn="ctr">
              <a:lnSpc>
                <a:spcPct val="100000"/>
              </a:lnSpc>
              <a:spcBef>
                <a:spcPts val="45"/>
              </a:spcBef>
            </a:pPr>
            <a:r>
              <a:rPr sz="900" i="1" spc="-37" baseline="9259"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algn="ctr">
              <a:lnSpc>
                <a:spcPct val="100000"/>
              </a:lnSpc>
              <a:spcBef>
                <a:spcPts val="440"/>
              </a:spcBef>
              <a:tabLst>
                <a:tab pos="269240" algn="l"/>
                <a:tab pos="521970" algn="l"/>
                <a:tab pos="774065" algn="l"/>
                <a:tab pos="1026794" algn="l"/>
              </a:tabLst>
            </a:pPr>
            <a:r>
              <a:rPr sz="450" spc="-25" dirty="0">
                <a:latin typeface="Microsoft Sans Serif"/>
                <a:cs typeface="Microsoft Sans Serif"/>
              </a:rPr>
              <a:t>−1</a:t>
            </a:r>
            <a:r>
              <a:rPr sz="450" dirty="0">
                <a:latin typeface="Microsoft Sans Serif"/>
                <a:cs typeface="Microsoft Sans Serif"/>
              </a:rPr>
              <a:t>	</a:t>
            </a:r>
            <a:r>
              <a:rPr sz="450" spc="-50" dirty="0">
                <a:latin typeface="Microsoft Sans Serif"/>
                <a:cs typeface="Microsoft Sans Serif"/>
              </a:rPr>
              <a:t>0</a:t>
            </a:r>
            <a:r>
              <a:rPr sz="450" dirty="0">
                <a:latin typeface="Microsoft Sans Serif"/>
                <a:cs typeface="Microsoft Sans Serif"/>
              </a:rPr>
              <a:t>	</a:t>
            </a:r>
            <a:r>
              <a:rPr sz="450" spc="-50" dirty="0">
                <a:latin typeface="Microsoft Sans Serif"/>
                <a:cs typeface="Microsoft Sans Serif"/>
              </a:rPr>
              <a:t>1</a:t>
            </a:r>
            <a:r>
              <a:rPr sz="450" dirty="0">
                <a:latin typeface="Microsoft Sans Serif"/>
                <a:cs typeface="Microsoft Sans Serif"/>
              </a:rPr>
              <a:t>	</a:t>
            </a:r>
            <a:r>
              <a:rPr sz="450" spc="-50" dirty="0">
                <a:latin typeface="Microsoft Sans Serif"/>
                <a:cs typeface="Microsoft Sans Serif"/>
              </a:rPr>
              <a:t>2</a:t>
            </a:r>
            <a:r>
              <a:rPr sz="450" dirty="0">
                <a:latin typeface="Microsoft Sans Serif"/>
                <a:cs typeface="Microsoft Sans Serif"/>
              </a:rPr>
              <a:t>	</a:t>
            </a:r>
            <a:r>
              <a:rPr sz="450" spc="-50" dirty="0">
                <a:latin typeface="Microsoft Sans Serif"/>
                <a:cs typeface="Microsoft Sans Serif"/>
              </a:rPr>
              <a:t>3</a:t>
            </a:r>
            <a:endParaRPr sz="450">
              <a:latin typeface="Microsoft Sans Serif"/>
              <a:cs typeface="Microsoft Sans Serif"/>
            </a:endParaRPr>
          </a:p>
        </p:txBody>
      </p:sp>
      <p:pic>
        <p:nvPicPr>
          <p:cNvPr id="62" name="object 62"/>
          <p:cNvPicPr/>
          <p:nvPr/>
        </p:nvPicPr>
        <p:blipFill>
          <a:blip r:embed="rId2" cstate="print"/>
          <a:stretch>
            <a:fillRect/>
          </a:stretch>
        </p:blipFill>
        <p:spPr>
          <a:xfrm>
            <a:off x="2545915" y="587478"/>
            <a:ext cx="1437948" cy="1434308"/>
          </a:xfrm>
          <a:prstGeom prst="rect">
            <a:avLst/>
          </a:prstGeom>
        </p:spPr>
      </p:pic>
      <p:sp>
        <p:nvSpPr>
          <p:cNvPr id="63" name="object 63"/>
          <p:cNvSpPr txBox="1"/>
          <p:nvPr/>
        </p:nvSpPr>
        <p:spPr>
          <a:xfrm>
            <a:off x="466458" y="2436182"/>
            <a:ext cx="3820160" cy="835660"/>
          </a:xfrm>
          <a:prstGeom prst="rect">
            <a:avLst/>
          </a:prstGeom>
        </p:spPr>
        <p:txBody>
          <a:bodyPr vert="horz" wrap="square" lIns="0" tIns="12065" rIns="0" bIns="0" rtlCol="0">
            <a:spAutoFit/>
          </a:bodyPr>
          <a:lstStyle/>
          <a:p>
            <a:pPr marL="170180" marR="30480" indent="-132715">
              <a:lnSpc>
                <a:spcPct val="100000"/>
              </a:lnSpc>
              <a:spcBef>
                <a:spcPts val="95"/>
              </a:spcBef>
              <a:buClr>
                <a:srgbClr val="3333B2"/>
              </a:buClr>
              <a:buFont typeface="Cambria"/>
              <a:buChar char="•"/>
              <a:tabLst>
                <a:tab pos="170180" algn="l"/>
              </a:tabLst>
            </a:pPr>
            <a:r>
              <a:rPr sz="1000" spc="55" dirty="0">
                <a:latin typeface="Calibri"/>
                <a:cs typeface="Calibri"/>
              </a:rPr>
              <a:t>If</a:t>
            </a:r>
            <a:r>
              <a:rPr sz="1000" spc="114" dirty="0">
                <a:latin typeface="Calibri"/>
                <a:cs typeface="Calibri"/>
              </a:rPr>
              <a:t> </a:t>
            </a:r>
            <a:r>
              <a:rPr sz="1000" i="1" spc="185" dirty="0">
                <a:latin typeface="Calibri"/>
                <a:cs typeface="Calibri"/>
              </a:rPr>
              <a:t>f</a:t>
            </a:r>
            <a:r>
              <a:rPr sz="1000" i="1" spc="-120"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60" dirty="0">
                <a:latin typeface="Calibri"/>
                <a:cs typeface="Calibri"/>
              </a:rPr>
              <a:t> </a:t>
            </a:r>
            <a:r>
              <a:rPr sz="1000" spc="270" dirty="0">
                <a:latin typeface="Calibri"/>
                <a:cs typeface="Calibri"/>
              </a:rPr>
              <a:t>=</a:t>
            </a:r>
            <a:r>
              <a:rPr sz="1000" spc="60" dirty="0">
                <a:latin typeface="Calibri"/>
                <a:cs typeface="Calibri"/>
              </a:rPr>
              <a:t> </a:t>
            </a:r>
            <a:r>
              <a:rPr sz="1000" i="1" dirty="0">
                <a:latin typeface="Calibri"/>
                <a:cs typeface="Calibri"/>
              </a:rPr>
              <a:t>β</a:t>
            </a:r>
            <a:r>
              <a:rPr sz="1050" baseline="-11904" dirty="0">
                <a:latin typeface="Verdana"/>
                <a:cs typeface="Verdana"/>
              </a:rPr>
              <a:t>0</a:t>
            </a:r>
            <a:r>
              <a:rPr sz="1050" spc="52" baseline="-11904" dirty="0">
                <a:latin typeface="Verdana"/>
                <a:cs typeface="Verdana"/>
              </a:rPr>
              <a:t> </a:t>
            </a:r>
            <a:r>
              <a:rPr sz="1000" spc="270" dirty="0">
                <a:latin typeface="Calibri"/>
                <a:cs typeface="Calibri"/>
              </a:rPr>
              <a:t>+</a:t>
            </a:r>
            <a:r>
              <a:rPr sz="1000" dirty="0">
                <a:latin typeface="Calibri"/>
                <a:cs typeface="Calibri"/>
              </a:rPr>
              <a:t> </a:t>
            </a:r>
            <a:r>
              <a:rPr sz="1000" i="1" spc="65" dirty="0">
                <a:latin typeface="Calibri"/>
                <a:cs typeface="Calibri"/>
              </a:rPr>
              <a:t>β</a:t>
            </a:r>
            <a:r>
              <a:rPr sz="1050" spc="97" baseline="-11904" dirty="0">
                <a:latin typeface="Verdana"/>
                <a:cs typeface="Verdana"/>
              </a:rPr>
              <a:t>1</a:t>
            </a:r>
            <a:r>
              <a:rPr sz="1000" i="1" spc="65" dirty="0">
                <a:latin typeface="Calibri"/>
                <a:cs typeface="Calibri"/>
              </a:rPr>
              <a:t>X</a:t>
            </a:r>
            <a:r>
              <a:rPr sz="1050" spc="97" baseline="-11904" dirty="0">
                <a:latin typeface="Verdana"/>
                <a:cs typeface="Verdana"/>
              </a:rPr>
              <a:t>1</a:t>
            </a:r>
            <a:r>
              <a:rPr sz="1050" spc="52" baseline="-11904" dirty="0">
                <a:latin typeface="Verdana"/>
                <a:cs typeface="Verdana"/>
              </a:rPr>
              <a:t> </a:t>
            </a:r>
            <a:r>
              <a:rPr sz="1000" spc="270" dirty="0">
                <a:latin typeface="Calibri"/>
                <a:cs typeface="Calibri"/>
              </a:rPr>
              <a:t>+</a:t>
            </a:r>
            <a:r>
              <a:rPr sz="1000" dirty="0">
                <a:latin typeface="Calibri"/>
                <a:cs typeface="Calibri"/>
              </a:rPr>
              <a:t> </a:t>
            </a:r>
            <a:r>
              <a:rPr sz="1000" spc="-20" dirty="0">
                <a:latin typeface="Cambria"/>
                <a:cs typeface="Cambria"/>
              </a:rPr>
              <a:t>·</a:t>
            </a:r>
            <a:r>
              <a:rPr sz="1000" spc="-45" dirty="0">
                <a:latin typeface="Cambria"/>
                <a:cs typeface="Cambria"/>
              </a:rPr>
              <a:t> </a:t>
            </a:r>
            <a:r>
              <a:rPr sz="1000" spc="-20" dirty="0">
                <a:latin typeface="Cambria"/>
                <a:cs typeface="Cambria"/>
              </a:rPr>
              <a:t>·</a:t>
            </a:r>
            <a:r>
              <a:rPr sz="1000" spc="-50" dirty="0">
                <a:latin typeface="Cambria"/>
                <a:cs typeface="Cambria"/>
              </a:rPr>
              <a:t> </a:t>
            </a:r>
            <a:r>
              <a:rPr sz="1000" dirty="0">
                <a:latin typeface="Cambria"/>
                <a:cs typeface="Cambria"/>
              </a:rPr>
              <a:t>·</a:t>
            </a:r>
            <a:r>
              <a:rPr sz="1000" spc="5" dirty="0">
                <a:latin typeface="Cambria"/>
                <a:cs typeface="Cambria"/>
              </a:rPr>
              <a:t> </a:t>
            </a:r>
            <a:r>
              <a:rPr sz="1000" spc="270" dirty="0">
                <a:latin typeface="Calibri"/>
                <a:cs typeface="Calibri"/>
              </a:rPr>
              <a:t>+</a:t>
            </a:r>
            <a:r>
              <a:rPr sz="1000" spc="5" dirty="0">
                <a:latin typeface="Calibri"/>
                <a:cs typeface="Calibri"/>
              </a:rPr>
              <a:t> </a:t>
            </a:r>
            <a:r>
              <a:rPr sz="1000" i="1" spc="110" dirty="0">
                <a:latin typeface="Calibri"/>
                <a:cs typeface="Calibri"/>
              </a:rPr>
              <a:t>β</a:t>
            </a:r>
            <a:r>
              <a:rPr sz="1050" i="1" spc="165" baseline="-11904" dirty="0">
                <a:latin typeface="Calibri"/>
                <a:cs typeface="Calibri"/>
              </a:rPr>
              <a:t>p</a:t>
            </a:r>
            <a:r>
              <a:rPr sz="1000" i="1" spc="110" dirty="0">
                <a:latin typeface="Calibri"/>
                <a:cs typeface="Calibri"/>
              </a:rPr>
              <a:t>X</a:t>
            </a:r>
            <a:r>
              <a:rPr sz="1050" i="1" spc="165" baseline="-11904" dirty="0">
                <a:latin typeface="Calibri"/>
                <a:cs typeface="Calibri"/>
              </a:rPr>
              <a:t>p</a:t>
            </a:r>
            <a:r>
              <a:rPr sz="1000" spc="110" dirty="0">
                <a:latin typeface="Calibri"/>
                <a:cs typeface="Calibri"/>
              </a:rPr>
              <a:t>,</a:t>
            </a:r>
            <a:r>
              <a:rPr sz="1000" spc="114" dirty="0">
                <a:latin typeface="Calibri"/>
                <a:cs typeface="Calibri"/>
              </a:rPr>
              <a:t> </a:t>
            </a:r>
            <a:r>
              <a:rPr sz="1000" dirty="0">
                <a:latin typeface="Calibri"/>
                <a:cs typeface="Calibri"/>
              </a:rPr>
              <a:t>then</a:t>
            </a:r>
            <a:r>
              <a:rPr sz="1000" spc="114" dirty="0">
                <a:latin typeface="Calibri"/>
                <a:cs typeface="Calibri"/>
              </a:rPr>
              <a:t> </a:t>
            </a:r>
            <a:r>
              <a:rPr sz="1000" i="1" spc="185" dirty="0">
                <a:latin typeface="Calibri"/>
                <a:cs typeface="Calibri"/>
              </a:rPr>
              <a:t>f</a:t>
            </a:r>
            <a:r>
              <a:rPr sz="1000" i="1" spc="-114"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55" dirty="0">
                <a:latin typeface="Calibri"/>
                <a:cs typeface="Calibri"/>
              </a:rPr>
              <a:t> </a:t>
            </a:r>
            <a:r>
              <a:rPr sz="1000" i="1" spc="270" dirty="0">
                <a:latin typeface="Calibri"/>
                <a:cs typeface="Calibri"/>
              </a:rPr>
              <a:t>&gt;</a:t>
            </a:r>
            <a:r>
              <a:rPr sz="1000" i="1" spc="60" dirty="0">
                <a:latin typeface="Calibri"/>
                <a:cs typeface="Calibri"/>
              </a:rPr>
              <a:t> </a:t>
            </a:r>
            <a:r>
              <a:rPr sz="1000" dirty="0">
                <a:latin typeface="Calibri"/>
                <a:cs typeface="Calibri"/>
              </a:rPr>
              <a:t>0</a:t>
            </a:r>
            <a:r>
              <a:rPr sz="1000" spc="114" dirty="0">
                <a:latin typeface="Calibri"/>
                <a:cs typeface="Calibri"/>
              </a:rPr>
              <a:t> </a:t>
            </a:r>
            <a:r>
              <a:rPr sz="1000" dirty="0">
                <a:latin typeface="Calibri"/>
                <a:cs typeface="Calibri"/>
              </a:rPr>
              <a:t>for</a:t>
            </a:r>
            <a:r>
              <a:rPr sz="1000" spc="120" dirty="0">
                <a:latin typeface="Calibri"/>
                <a:cs typeface="Calibri"/>
              </a:rPr>
              <a:t> </a:t>
            </a:r>
            <a:r>
              <a:rPr sz="1000" dirty="0">
                <a:latin typeface="Calibri"/>
                <a:cs typeface="Calibri"/>
              </a:rPr>
              <a:t>points</a:t>
            </a:r>
            <a:r>
              <a:rPr sz="1000" spc="114" dirty="0">
                <a:latin typeface="Calibri"/>
                <a:cs typeface="Calibri"/>
              </a:rPr>
              <a:t> </a:t>
            </a:r>
            <a:r>
              <a:rPr sz="1000" spc="-25" dirty="0">
                <a:latin typeface="Calibri"/>
                <a:cs typeface="Calibri"/>
              </a:rPr>
              <a:t>on</a:t>
            </a:r>
            <a:r>
              <a:rPr sz="1000" dirty="0">
                <a:latin typeface="Calibri"/>
                <a:cs typeface="Calibri"/>
              </a:rPr>
              <a:t> one</a:t>
            </a:r>
            <a:r>
              <a:rPr sz="1000" spc="114" dirty="0">
                <a:latin typeface="Calibri"/>
                <a:cs typeface="Calibri"/>
              </a:rPr>
              <a:t> </a:t>
            </a:r>
            <a:r>
              <a:rPr sz="1000" dirty="0">
                <a:latin typeface="Calibri"/>
                <a:cs typeface="Calibri"/>
              </a:rPr>
              <a:t>side</a:t>
            </a:r>
            <a:r>
              <a:rPr sz="1000" spc="114" dirty="0">
                <a:latin typeface="Calibri"/>
                <a:cs typeface="Calibri"/>
              </a:rPr>
              <a:t> </a:t>
            </a:r>
            <a:r>
              <a:rPr sz="1000" dirty="0">
                <a:latin typeface="Calibri"/>
                <a:cs typeface="Calibri"/>
              </a:rPr>
              <a:t>of</a:t>
            </a:r>
            <a:r>
              <a:rPr sz="1000" spc="110" dirty="0">
                <a:latin typeface="Calibri"/>
                <a:cs typeface="Calibri"/>
              </a:rPr>
              <a:t> </a:t>
            </a:r>
            <a:r>
              <a:rPr sz="1000" dirty="0">
                <a:latin typeface="Calibri"/>
                <a:cs typeface="Calibri"/>
              </a:rPr>
              <a:t>the</a:t>
            </a:r>
            <a:r>
              <a:rPr sz="1000" spc="114" dirty="0">
                <a:latin typeface="Calibri"/>
                <a:cs typeface="Calibri"/>
              </a:rPr>
              <a:t> </a:t>
            </a:r>
            <a:r>
              <a:rPr sz="1000" dirty="0">
                <a:latin typeface="Calibri"/>
                <a:cs typeface="Calibri"/>
              </a:rPr>
              <a:t>hyperplane,</a:t>
            </a:r>
            <a:r>
              <a:rPr sz="1000" spc="120" dirty="0">
                <a:latin typeface="Calibri"/>
                <a:cs typeface="Calibri"/>
              </a:rPr>
              <a:t> </a:t>
            </a:r>
            <a:r>
              <a:rPr sz="1000" dirty="0">
                <a:latin typeface="Calibri"/>
                <a:cs typeface="Calibri"/>
              </a:rPr>
              <a:t>and</a:t>
            </a:r>
            <a:r>
              <a:rPr sz="1000" spc="110" dirty="0">
                <a:latin typeface="Calibri"/>
                <a:cs typeface="Calibri"/>
              </a:rPr>
              <a:t> </a:t>
            </a:r>
            <a:r>
              <a:rPr sz="1000" i="1" spc="185" dirty="0">
                <a:latin typeface="Calibri"/>
                <a:cs typeface="Calibri"/>
              </a:rPr>
              <a:t>f</a:t>
            </a:r>
            <a:r>
              <a:rPr sz="1000" i="1" spc="-110"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70" dirty="0">
                <a:latin typeface="Calibri"/>
                <a:cs typeface="Calibri"/>
              </a:rPr>
              <a:t> </a:t>
            </a:r>
            <a:r>
              <a:rPr sz="1000" i="1" spc="270" dirty="0">
                <a:latin typeface="Calibri"/>
                <a:cs typeface="Calibri"/>
              </a:rPr>
              <a:t>&lt;</a:t>
            </a:r>
            <a:r>
              <a:rPr sz="1000" i="1" spc="75" dirty="0">
                <a:latin typeface="Calibri"/>
                <a:cs typeface="Calibri"/>
              </a:rPr>
              <a:t> </a:t>
            </a:r>
            <a:r>
              <a:rPr sz="1000" dirty="0">
                <a:latin typeface="Calibri"/>
                <a:cs typeface="Calibri"/>
              </a:rPr>
              <a:t>0</a:t>
            </a:r>
            <a:r>
              <a:rPr sz="1000" spc="110" dirty="0">
                <a:latin typeface="Calibri"/>
                <a:cs typeface="Calibri"/>
              </a:rPr>
              <a:t> </a:t>
            </a:r>
            <a:r>
              <a:rPr sz="1000" dirty="0">
                <a:latin typeface="Calibri"/>
                <a:cs typeface="Calibri"/>
              </a:rPr>
              <a:t>for</a:t>
            </a:r>
            <a:r>
              <a:rPr sz="1000" spc="110" dirty="0">
                <a:latin typeface="Calibri"/>
                <a:cs typeface="Calibri"/>
              </a:rPr>
              <a:t> </a:t>
            </a:r>
            <a:r>
              <a:rPr sz="1000" dirty="0">
                <a:latin typeface="Calibri"/>
                <a:cs typeface="Calibri"/>
              </a:rPr>
              <a:t>points</a:t>
            </a:r>
            <a:r>
              <a:rPr sz="1000" spc="114" dirty="0">
                <a:latin typeface="Calibri"/>
                <a:cs typeface="Calibri"/>
              </a:rPr>
              <a:t> </a:t>
            </a:r>
            <a:r>
              <a:rPr sz="1000" dirty="0">
                <a:latin typeface="Calibri"/>
                <a:cs typeface="Calibri"/>
              </a:rPr>
              <a:t>on</a:t>
            </a:r>
            <a:r>
              <a:rPr sz="1000" spc="120" dirty="0">
                <a:latin typeface="Calibri"/>
                <a:cs typeface="Calibri"/>
              </a:rPr>
              <a:t> </a:t>
            </a:r>
            <a:r>
              <a:rPr sz="1000" dirty="0">
                <a:latin typeface="Calibri"/>
                <a:cs typeface="Calibri"/>
              </a:rPr>
              <a:t>the</a:t>
            </a:r>
            <a:r>
              <a:rPr sz="1000" spc="114" dirty="0">
                <a:latin typeface="Calibri"/>
                <a:cs typeface="Calibri"/>
              </a:rPr>
              <a:t> </a:t>
            </a:r>
            <a:r>
              <a:rPr sz="1000" spc="-10" dirty="0">
                <a:latin typeface="Calibri"/>
                <a:cs typeface="Calibri"/>
              </a:rPr>
              <a:t>other.</a:t>
            </a:r>
            <a:endParaRPr sz="1000">
              <a:latin typeface="Calibri"/>
              <a:cs typeface="Calibri"/>
            </a:endParaRPr>
          </a:p>
          <a:p>
            <a:pPr marL="170180" marR="306705" indent="-132715">
              <a:lnSpc>
                <a:spcPct val="100000"/>
              </a:lnSpc>
              <a:spcBef>
                <a:spcPts val="390"/>
              </a:spcBef>
              <a:buClr>
                <a:srgbClr val="3333B2"/>
              </a:buClr>
              <a:buFont typeface="Cambria"/>
              <a:buChar char="•"/>
              <a:tabLst>
                <a:tab pos="170180" algn="l"/>
              </a:tabLst>
            </a:pPr>
            <a:r>
              <a:rPr sz="1000" spc="55" dirty="0">
                <a:latin typeface="Calibri"/>
                <a:cs typeface="Calibri"/>
              </a:rPr>
              <a:t>If</a:t>
            </a:r>
            <a:r>
              <a:rPr sz="1000" spc="114" dirty="0">
                <a:latin typeface="Calibri"/>
                <a:cs typeface="Calibri"/>
              </a:rPr>
              <a:t> </a:t>
            </a:r>
            <a:r>
              <a:rPr sz="1000" dirty="0">
                <a:latin typeface="Calibri"/>
                <a:cs typeface="Calibri"/>
              </a:rPr>
              <a:t>we</a:t>
            </a:r>
            <a:r>
              <a:rPr sz="1000" spc="114" dirty="0">
                <a:latin typeface="Calibri"/>
                <a:cs typeface="Calibri"/>
              </a:rPr>
              <a:t> </a:t>
            </a:r>
            <a:r>
              <a:rPr sz="1000" dirty="0">
                <a:latin typeface="Calibri"/>
                <a:cs typeface="Calibri"/>
              </a:rPr>
              <a:t>code</a:t>
            </a:r>
            <a:r>
              <a:rPr sz="1000" spc="114" dirty="0">
                <a:latin typeface="Calibri"/>
                <a:cs typeface="Calibri"/>
              </a:rPr>
              <a:t> </a:t>
            </a:r>
            <a:r>
              <a:rPr sz="1000" dirty="0">
                <a:latin typeface="Calibri"/>
                <a:cs typeface="Calibri"/>
              </a:rPr>
              <a:t>the</a:t>
            </a:r>
            <a:r>
              <a:rPr sz="1000" spc="114" dirty="0">
                <a:latin typeface="Calibri"/>
                <a:cs typeface="Calibri"/>
              </a:rPr>
              <a:t> </a:t>
            </a:r>
            <a:r>
              <a:rPr sz="1000" dirty="0">
                <a:latin typeface="Calibri"/>
                <a:cs typeface="Calibri"/>
              </a:rPr>
              <a:t>colored</a:t>
            </a:r>
            <a:r>
              <a:rPr sz="1000" spc="114" dirty="0">
                <a:latin typeface="Calibri"/>
                <a:cs typeface="Calibri"/>
              </a:rPr>
              <a:t> </a:t>
            </a:r>
            <a:r>
              <a:rPr sz="1000" dirty="0">
                <a:latin typeface="Calibri"/>
                <a:cs typeface="Calibri"/>
              </a:rPr>
              <a:t>points</a:t>
            </a:r>
            <a:r>
              <a:rPr sz="1000" spc="114" dirty="0">
                <a:latin typeface="Calibri"/>
                <a:cs typeface="Calibri"/>
              </a:rPr>
              <a:t> </a:t>
            </a:r>
            <a:r>
              <a:rPr sz="1000" dirty="0">
                <a:latin typeface="Calibri"/>
                <a:cs typeface="Calibri"/>
              </a:rPr>
              <a:t>as</a:t>
            </a:r>
            <a:r>
              <a:rPr sz="1000" spc="120" dirty="0">
                <a:latin typeface="Calibri"/>
                <a:cs typeface="Calibri"/>
              </a:rPr>
              <a:t> </a:t>
            </a:r>
            <a:r>
              <a:rPr sz="1000" i="1" spc="100" dirty="0">
                <a:latin typeface="Calibri"/>
                <a:cs typeface="Calibri"/>
              </a:rPr>
              <a:t>Y</a:t>
            </a:r>
            <a:r>
              <a:rPr sz="1050" i="1" spc="150" baseline="-11904" dirty="0">
                <a:latin typeface="Calibri"/>
                <a:cs typeface="Calibri"/>
              </a:rPr>
              <a:t>i</a:t>
            </a:r>
            <a:r>
              <a:rPr sz="1050" i="1" spc="270" baseline="-11904" dirty="0">
                <a:latin typeface="Calibri"/>
                <a:cs typeface="Calibri"/>
              </a:rPr>
              <a:t> </a:t>
            </a:r>
            <a:r>
              <a:rPr sz="1000" spc="270" dirty="0">
                <a:latin typeface="Calibri"/>
                <a:cs typeface="Calibri"/>
              </a:rPr>
              <a:t>=</a:t>
            </a:r>
            <a:r>
              <a:rPr sz="1000" spc="55" dirty="0">
                <a:latin typeface="Calibri"/>
                <a:cs typeface="Calibri"/>
              </a:rPr>
              <a:t> </a:t>
            </a:r>
            <a:r>
              <a:rPr sz="1000" spc="125" dirty="0">
                <a:latin typeface="Calibri"/>
                <a:cs typeface="Calibri"/>
              </a:rPr>
              <a:t>+1</a:t>
            </a:r>
            <a:r>
              <a:rPr sz="1000" spc="120" dirty="0">
                <a:latin typeface="Calibri"/>
                <a:cs typeface="Calibri"/>
              </a:rPr>
              <a:t> </a:t>
            </a:r>
            <a:r>
              <a:rPr sz="1000" dirty="0">
                <a:latin typeface="Calibri"/>
                <a:cs typeface="Calibri"/>
              </a:rPr>
              <a:t>for</a:t>
            </a:r>
            <a:r>
              <a:rPr sz="1000" spc="114" dirty="0">
                <a:latin typeface="Calibri"/>
                <a:cs typeface="Calibri"/>
              </a:rPr>
              <a:t> </a:t>
            </a:r>
            <a:r>
              <a:rPr sz="1000" dirty="0">
                <a:latin typeface="Calibri"/>
                <a:cs typeface="Calibri"/>
              </a:rPr>
              <a:t>blue,</a:t>
            </a:r>
            <a:r>
              <a:rPr sz="1000" spc="114" dirty="0">
                <a:latin typeface="Calibri"/>
                <a:cs typeface="Calibri"/>
              </a:rPr>
              <a:t> </a:t>
            </a:r>
            <a:r>
              <a:rPr sz="1000" dirty="0">
                <a:latin typeface="Calibri"/>
                <a:cs typeface="Calibri"/>
              </a:rPr>
              <a:t>say,</a:t>
            </a:r>
            <a:r>
              <a:rPr sz="1000" spc="114" dirty="0">
                <a:latin typeface="Calibri"/>
                <a:cs typeface="Calibri"/>
              </a:rPr>
              <a:t> </a:t>
            </a:r>
            <a:r>
              <a:rPr sz="1000" spc="-25" dirty="0">
                <a:latin typeface="Calibri"/>
                <a:cs typeface="Calibri"/>
              </a:rPr>
              <a:t>and</a:t>
            </a:r>
            <a:r>
              <a:rPr sz="1000" spc="500" dirty="0">
                <a:latin typeface="Calibri"/>
                <a:cs typeface="Calibri"/>
              </a:rPr>
              <a:t> </a:t>
            </a:r>
            <a:r>
              <a:rPr sz="1000" i="1" spc="100" dirty="0">
                <a:latin typeface="Calibri"/>
                <a:cs typeface="Calibri"/>
              </a:rPr>
              <a:t>Y</a:t>
            </a:r>
            <a:r>
              <a:rPr sz="1050" i="1" spc="150" baseline="-11904" dirty="0">
                <a:latin typeface="Calibri"/>
                <a:cs typeface="Calibri"/>
              </a:rPr>
              <a:t>i</a:t>
            </a:r>
            <a:r>
              <a:rPr sz="1050" i="1" spc="277" baseline="-11904" dirty="0">
                <a:latin typeface="Calibri"/>
                <a:cs typeface="Calibri"/>
              </a:rPr>
              <a:t> </a:t>
            </a:r>
            <a:r>
              <a:rPr sz="1000" spc="270" dirty="0">
                <a:latin typeface="Calibri"/>
                <a:cs typeface="Calibri"/>
              </a:rPr>
              <a:t>=</a:t>
            </a:r>
            <a:r>
              <a:rPr sz="1000" spc="70" dirty="0">
                <a:latin typeface="Calibri"/>
                <a:cs typeface="Calibri"/>
              </a:rPr>
              <a:t> </a:t>
            </a:r>
            <a:r>
              <a:rPr sz="1000" spc="100" dirty="0">
                <a:latin typeface="Cambria"/>
                <a:cs typeface="Cambria"/>
              </a:rPr>
              <a:t>−</a:t>
            </a:r>
            <a:r>
              <a:rPr sz="1000" spc="100" dirty="0">
                <a:latin typeface="Calibri"/>
                <a:cs typeface="Calibri"/>
              </a:rPr>
              <a:t>1</a:t>
            </a:r>
            <a:r>
              <a:rPr sz="1000" spc="120" dirty="0">
                <a:latin typeface="Calibri"/>
                <a:cs typeface="Calibri"/>
              </a:rPr>
              <a:t> </a:t>
            </a:r>
            <a:r>
              <a:rPr sz="1000" dirty="0">
                <a:latin typeface="Calibri"/>
                <a:cs typeface="Calibri"/>
              </a:rPr>
              <a:t>for</a:t>
            </a:r>
            <a:r>
              <a:rPr sz="1000" spc="125" dirty="0">
                <a:latin typeface="Calibri"/>
                <a:cs typeface="Calibri"/>
              </a:rPr>
              <a:t> </a:t>
            </a:r>
            <a:r>
              <a:rPr sz="1000" dirty="0">
                <a:latin typeface="Calibri"/>
                <a:cs typeface="Calibri"/>
              </a:rPr>
              <a:t>mauve,</a:t>
            </a:r>
            <a:r>
              <a:rPr sz="1000" spc="125" dirty="0">
                <a:latin typeface="Calibri"/>
                <a:cs typeface="Calibri"/>
              </a:rPr>
              <a:t> </a:t>
            </a:r>
            <a:r>
              <a:rPr sz="1000" dirty="0">
                <a:latin typeface="Calibri"/>
                <a:cs typeface="Calibri"/>
              </a:rPr>
              <a:t>then</a:t>
            </a:r>
            <a:r>
              <a:rPr sz="1000" spc="125" dirty="0">
                <a:latin typeface="Calibri"/>
                <a:cs typeface="Calibri"/>
              </a:rPr>
              <a:t> </a:t>
            </a:r>
            <a:r>
              <a:rPr sz="1000" dirty="0">
                <a:latin typeface="Calibri"/>
                <a:cs typeface="Calibri"/>
              </a:rPr>
              <a:t>if</a:t>
            </a:r>
            <a:r>
              <a:rPr sz="1000" spc="120" dirty="0">
                <a:latin typeface="Calibri"/>
                <a:cs typeface="Calibri"/>
              </a:rPr>
              <a:t> </a:t>
            </a:r>
            <a:r>
              <a:rPr sz="1000" i="1" spc="100" dirty="0">
                <a:latin typeface="Calibri"/>
                <a:cs typeface="Calibri"/>
              </a:rPr>
              <a:t>Y</a:t>
            </a:r>
            <a:r>
              <a:rPr sz="1050" i="1" spc="150" baseline="-11904" dirty="0">
                <a:latin typeface="Calibri"/>
                <a:cs typeface="Calibri"/>
              </a:rPr>
              <a:t>i</a:t>
            </a:r>
            <a:r>
              <a:rPr sz="1050" i="1" spc="187" baseline="-11904" dirty="0">
                <a:latin typeface="Calibri"/>
                <a:cs typeface="Calibri"/>
              </a:rPr>
              <a:t> </a:t>
            </a:r>
            <a:r>
              <a:rPr sz="1000" dirty="0">
                <a:latin typeface="Cambria"/>
                <a:cs typeface="Cambria"/>
              </a:rPr>
              <a:t>·</a:t>
            </a:r>
            <a:r>
              <a:rPr sz="1000" spc="10" dirty="0">
                <a:latin typeface="Cambria"/>
                <a:cs typeface="Cambria"/>
              </a:rPr>
              <a:t> </a:t>
            </a:r>
            <a:r>
              <a:rPr sz="1000" i="1" spc="185" dirty="0">
                <a:latin typeface="Calibri"/>
                <a:cs typeface="Calibri"/>
              </a:rPr>
              <a:t>f</a:t>
            </a:r>
            <a:r>
              <a:rPr sz="1000" i="1" spc="-110" dirty="0">
                <a:latin typeface="Calibri"/>
                <a:cs typeface="Calibri"/>
              </a:rPr>
              <a:t> </a:t>
            </a:r>
            <a:r>
              <a:rPr sz="1000" spc="155" dirty="0">
                <a:latin typeface="Calibri"/>
                <a:cs typeface="Calibri"/>
              </a:rPr>
              <a:t>(</a:t>
            </a:r>
            <a:r>
              <a:rPr sz="1000" i="1" spc="155" dirty="0">
                <a:latin typeface="Calibri"/>
                <a:cs typeface="Calibri"/>
              </a:rPr>
              <a:t>X</a:t>
            </a:r>
            <a:r>
              <a:rPr sz="1050" i="1" spc="232" baseline="-11904" dirty="0">
                <a:latin typeface="Calibri"/>
                <a:cs typeface="Calibri"/>
              </a:rPr>
              <a:t>i</a:t>
            </a:r>
            <a:r>
              <a:rPr sz="1000" spc="155" dirty="0">
                <a:latin typeface="Calibri"/>
                <a:cs typeface="Calibri"/>
              </a:rPr>
              <a:t>)</a:t>
            </a:r>
            <a:r>
              <a:rPr sz="1000" spc="65" dirty="0">
                <a:latin typeface="Calibri"/>
                <a:cs typeface="Calibri"/>
              </a:rPr>
              <a:t> </a:t>
            </a:r>
            <a:r>
              <a:rPr sz="1000" i="1" spc="270" dirty="0">
                <a:latin typeface="Calibri"/>
                <a:cs typeface="Calibri"/>
              </a:rPr>
              <a:t>&gt;</a:t>
            </a:r>
            <a:r>
              <a:rPr sz="1000" i="1" spc="65" dirty="0">
                <a:latin typeface="Calibri"/>
                <a:cs typeface="Calibri"/>
              </a:rPr>
              <a:t> </a:t>
            </a:r>
            <a:r>
              <a:rPr sz="1000" dirty="0">
                <a:latin typeface="Calibri"/>
                <a:cs typeface="Calibri"/>
              </a:rPr>
              <a:t>0</a:t>
            </a:r>
            <a:r>
              <a:rPr sz="1000" spc="125" dirty="0">
                <a:latin typeface="Calibri"/>
                <a:cs typeface="Calibri"/>
              </a:rPr>
              <a:t> </a:t>
            </a:r>
            <a:r>
              <a:rPr sz="1000" dirty="0">
                <a:latin typeface="Calibri"/>
                <a:cs typeface="Calibri"/>
              </a:rPr>
              <a:t>for</a:t>
            </a:r>
            <a:r>
              <a:rPr sz="1000" spc="125" dirty="0">
                <a:latin typeface="Calibri"/>
                <a:cs typeface="Calibri"/>
              </a:rPr>
              <a:t> </a:t>
            </a:r>
            <a:r>
              <a:rPr sz="1000" dirty="0">
                <a:latin typeface="Calibri"/>
                <a:cs typeface="Calibri"/>
              </a:rPr>
              <a:t>all</a:t>
            </a:r>
            <a:r>
              <a:rPr sz="1000" spc="114" dirty="0">
                <a:latin typeface="Calibri"/>
                <a:cs typeface="Calibri"/>
              </a:rPr>
              <a:t> </a:t>
            </a:r>
            <a:r>
              <a:rPr sz="1000" i="1" spc="70" dirty="0">
                <a:latin typeface="Calibri"/>
                <a:cs typeface="Calibri"/>
              </a:rPr>
              <a:t>i</a:t>
            </a:r>
            <a:r>
              <a:rPr sz="1000" spc="70" dirty="0">
                <a:latin typeface="Calibri"/>
                <a:cs typeface="Calibri"/>
              </a:rPr>
              <a:t>,</a:t>
            </a:r>
            <a:r>
              <a:rPr sz="1000" spc="125" dirty="0">
                <a:latin typeface="Calibri"/>
                <a:cs typeface="Calibri"/>
              </a:rPr>
              <a:t> </a:t>
            </a:r>
            <a:r>
              <a:rPr sz="1000" i="1" spc="185" dirty="0">
                <a:latin typeface="Calibri"/>
                <a:cs typeface="Calibri"/>
              </a:rPr>
              <a:t>f</a:t>
            </a:r>
            <a:r>
              <a:rPr sz="1000" i="1" spc="-114"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70" dirty="0">
                <a:latin typeface="Calibri"/>
                <a:cs typeface="Calibri"/>
              </a:rPr>
              <a:t> </a:t>
            </a:r>
            <a:r>
              <a:rPr sz="1000" spc="270" dirty="0">
                <a:latin typeface="Calibri"/>
                <a:cs typeface="Calibri"/>
              </a:rPr>
              <a:t>=</a:t>
            </a:r>
            <a:r>
              <a:rPr sz="1000" spc="65" dirty="0">
                <a:latin typeface="Calibri"/>
                <a:cs typeface="Calibri"/>
              </a:rPr>
              <a:t> </a:t>
            </a:r>
            <a:r>
              <a:rPr sz="1000" spc="-50" dirty="0">
                <a:latin typeface="Calibri"/>
                <a:cs typeface="Calibri"/>
              </a:rPr>
              <a:t>0</a:t>
            </a:r>
            <a:r>
              <a:rPr sz="1000" dirty="0">
                <a:latin typeface="Calibri"/>
                <a:cs typeface="Calibri"/>
              </a:rPr>
              <a:t> defines</a:t>
            </a:r>
            <a:r>
              <a:rPr sz="1000" spc="95" dirty="0">
                <a:latin typeface="Calibri"/>
                <a:cs typeface="Calibri"/>
              </a:rPr>
              <a:t> </a:t>
            </a:r>
            <a:r>
              <a:rPr sz="1000" dirty="0">
                <a:latin typeface="Calibri"/>
                <a:cs typeface="Calibri"/>
              </a:rPr>
              <a:t>a</a:t>
            </a:r>
            <a:r>
              <a:rPr sz="1000" spc="100" dirty="0">
                <a:latin typeface="Calibri"/>
                <a:cs typeface="Calibri"/>
              </a:rPr>
              <a:t> </a:t>
            </a:r>
            <a:r>
              <a:rPr sz="1000" i="1" dirty="0">
                <a:solidFill>
                  <a:srgbClr val="009900"/>
                </a:solidFill>
                <a:latin typeface="Calibri"/>
                <a:cs typeface="Calibri"/>
              </a:rPr>
              <a:t>separating</a:t>
            </a:r>
            <a:r>
              <a:rPr sz="1000" i="1" spc="120" dirty="0">
                <a:solidFill>
                  <a:srgbClr val="009900"/>
                </a:solidFill>
                <a:latin typeface="Calibri"/>
                <a:cs typeface="Calibri"/>
              </a:rPr>
              <a:t> </a:t>
            </a:r>
            <a:r>
              <a:rPr sz="1000" i="1" spc="-10" dirty="0">
                <a:solidFill>
                  <a:srgbClr val="009900"/>
                </a:solidFill>
                <a:latin typeface="Calibri"/>
                <a:cs typeface="Calibri"/>
              </a:rPr>
              <a:t>hyperplane</a:t>
            </a:r>
            <a:r>
              <a:rPr sz="1000" spc="-10" dirty="0">
                <a:latin typeface="Calibri"/>
                <a:cs typeface="Calibri"/>
              </a:rPr>
              <a:t>.</a:t>
            </a:r>
            <a:endParaRPr sz="1000">
              <a:latin typeface="Calibri"/>
              <a:cs typeface="Calibri"/>
            </a:endParaRPr>
          </a:p>
        </p:txBody>
      </p:sp>
      <p:sp>
        <p:nvSpPr>
          <p:cNvPr id="64" name="object 64"/>
          <p:cNvSpPr txBox="1">
            <a:spLocks noGrp="1"/>
          </p:cNvSpPr>
          <p:nvPr>
            <p:ph type="sldNum" sz="quarter" idx="7"/>
          </p:nvPr>
        </p:nvSpPr>
        <p:spPr>
          <a:prstGeom prst="rect">
            <a:avLst/>
          </a:prstGeom>
        </p:spPr>
        <p:txBody>
          <a:bodyPr vert="horz" wrap="square" lIns="0" tIns="0" rIns="0" bIns="0" rtlCol="0">
            <a:spAutoFit/>
          </a:bodyPr>
          <a:lstStyle/>
          <a:p>
            <a:pPr marL="84455">
              <a:lnSpc>
                <a:spcPts val="670"/>
              </a:lnSpc>
            </a:pPr>
            <a:fld id="{81D60167-4931-47E6-BA6A-407CBD079E47}" type="slidenum">
              <a:rPr dirty="0"/>
              <a:t>19</a:t>
            </a:fld>
            <a:r>
              <a:rPr spc="-240" dirty="0"/>
              <a:t> </a:t>
            </a:r>
            <a:r>
              <a:rPr dirty="0"/>
              <a:t>/</a:t>
            </a:r>
            <a:r>
              <a:rPr spc="-240" dirty="0"/>
              <a:t> </a:t>
            </a:r>
            <a:r>
              <a:rPr spc="-25" dirty="0"/>
              <a:t>21</a:t>
            </a:r>
          </a:p>
        </p:txBody>
      </p:sp>
    </p:spTree>
    <p:extLst>
      <p:ext uri="{BB962C8B-B14F-4D97-AF65-F5344CB8AC3E}">
        <p14:creationId xmlns:p14="http://schemas.microsoft.com/office/powerpoint/2010/main" val="2104799775"/>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65BA-14B2-3D49-BF7C-04EA6206DEB7}"/>
              </a:ext>
            </a:extLst>
          </p:cNvPr>
          <p:cNvSpPr>
            <a:spLocks noGrp="1"/>
          </p:cNvSpPr>
          <p:nvPr>
            <p:ph type="title"/>
          </p:nvPr>
        </p:nvSpPr>
        <p:spPr>
          <a:xfrm>
            <a:off x="247650" y="332223"/>
            <a:ext cx="3394075" cy="215444"/>
          </a:xfrm>
        </p:spPr>
        <p:txBody>
          <a:bodyPr/>
          <a:lstStyle/>
          <a:p>
            <a:r>
              <a:rPr lang="en-US" b="1" dirty="0"/>
              <a:t>SVM</a:t>
            </a:r>
          </a:p>
        </p:txBody>
      </p:sp>
      <p:sp>
        <p:nvSpPr>
          <p:cNvPr id="3" name="Content Placeholder 2">
            <a:extLst>
              <a:ext uri="{FF2B5EF4-FFF2-40B4-BE49-F238E27FC236}">
                <a16:creationId xmlns:a16="http://schemas.microsoft.com/office/drawing/2014/main" id="{3340E709-3FBA-1844-AADC-D9B9239636E6}"/>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7ED16A20-107C-CA4D-8F64-106DACBB53B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6" name="Slide Number Placeholder 5">
            <a:extLst>
              <a:ext uri="{FF2B5EF4-FFF2-40B4-BE49-F238E27FC236}">
                <a16:creationId xmlns:a16="http://schemas.microsoft.com/office/drawing/2014/main" id="{B3FBE7E2-15DA-AD41-848A-03C4506DB25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a:t>
            </a:fld>
            <a:endParaRPr lang="en-US" dirty="0"/>
          </a:p>
        </p:txBody>
      </p:sp>
      <p:pic>
        <p:nvPicPr>
          <p:cNvPr id="7" name="Picture 6">
            <a:extLst>
              <a:ext uri="{FF2B5EF4-FFF2-40B4-BE49-F238E27FC236}">
                <a16:creationId xmlns:a16="http://schemas.microsoft.com/office/drawing/2014/main" id="{2CEF9A1A-37CE-C544-BF82-7497ED434753}"/>
              </a:ext>
            </a:extLst>
          </p:cNvPr>
          <p:cNvPicPr>
            <a:picLocks noChangeAspect="1"/>
          </p:cNvPicPr>
          <p:nvPr/>
        </p:nvPicPr>
        <p:blipFill>
          <a:blip r:embed="rId2"/>
          <a:stretch>
            <a:fillRect/>
          </a:stretch>
        </p:blipFill>
        <p:spPr>
          <a:xfrm>
            <a:off x="34710" y="1066088"/>
            <a:ext cx="4389905" cy="807408"/>
          </a:xfrm>
          <a:prstGeom prst="rect">
            <a:avLst/>
          </a:prstGeom>
        </p:spPr>
      </p:pic>
    </p:spTree>
    <p:extLst>
      <p:ext uri="{BB962C8B-B14F-4D97-AF65-F5344CB8AC3E}">
        <p14:creationId xmlns:p14="http://schemas.microsoft.com/office/powerpoint/2010/main" val="312191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E2A5-C3E5-907F-7130-C9AD0855B62D}"/>
              </a:ext>
            </a:extLst>
          </p:cNvPr>
          <p:cNvSpPr>
            <a:spLocks noGrp="1"/>
          </p:cNvSpPr>
          <p:nvPr>
            <p:ph type="title"/>
          </p:nvPr>
        </p:nvSpPr>
        <p:spPr>
          <a:xfrm>
            <a:off x="400050" y="108863"/>
            <a:ext cx="3394075" cy="215444"/>
          </a:xfrm>
        </p:spPr>
        <p:txBody>
          <a:bodyPr/>
          <a:lstStyle/>
          <a:p>
            <a:pPr rtl="0"/>
            <a:r>
              <a:rPr lang="en-US" dirty="0"/>
              <a:t>Salary for poor or rich people  </a:t>
            </a:r>
            <a:endParaRPr lang="en-JO" dirty="0"/>
          </a:p>
        </p:txBody>
      </p:sp>
      <p:pic>
        <p:nvPicPr>
          <p:cNvPr id="4" name="Picture 3">
            <a:extLst>
              <a:ext uri="{FF2B5EF4-FFF2-40B4-BE49-F238E27FC236}">
                <a16:creationId xmlns:a16="http://schemas.microsoft.com/office/drawing/2014/main" id="{94BD6841-811D-0E59-ACCB-BB085DCBEE2D}"/>
              </a:ext>
            </a:extLst>
          </p:cNvPr>
          <p:cNvPicPr>
            <a:picLocks noChangeAspect="1"/>
          </p:cNvPicPr>
          <p:nvPr/>
        </p:nvPicPr>
        <p:blipFill rotWithShape="1">
          <a:blip r:embed="rId2"/>
          <a:srcRect l="621" r="-37"/>
          <a:stretch/>
        </p:blipFill>
        <p:spPr>
          <a:xfrm>
            <a:off x="235493" y="551720"/>
            <a:ext cx="4139114" cy="2200071"/>
          </a:xfrm>
          <a:prstGeom prst="rect">
            <a:avLst/>
          </a:prstGeom>
        </p:spPr>
      </p:pic>
      <p:sp>
        <p:nvSpPr>
          <p:cNvPr id="5" name="TextBox 4">
            <a:extLst>
              <a:ext uri="{FF2B5EF4-FFF2-40B4-BE49-F238E27FC236}">
                <a16:creationId xmlns:a16="http://schemas.microsoft.com/office/drawing/2014/main" id="{6BABDF5A-91F7-25A7-0054-49F94860BDB2}"/>
              </a:ext>
            </a:extLst>
          </p:cNvPr>
          <p:cNvSpPr txBox="1"/>
          <p:nvPr/>
        </p:nvSpPr>
        <p:spPr>
          <a:xfrm>
            <a:off x="-24529" y="2797175"/>
            <a:ext cx="3843020" cy="507831"/>
          </a:xfrm>
          <a:prstGeom prst="rect">
            <a:avLst/>
          </a:prstGeom>
          <a:noFill/>
        </p:spPr>
        <p:txBody>
          <a:bodyPr wrap="square" rtlCol="0">
            <a:spAutoFit/>
          </a:bodyPr>
          <a:lstStyle/>
          <a:p>
            <a:pPr algn="l" rtl="0"/>
            <a:r>
              <a:rPr lang="en-JO" sz="900" dirty="0"/>
              <a:t>Which one is better?</a:t>
            </a:r>
          </a:p>
          <a:p>
            <a:pPr algn="l" rtl="0"/>
            <a:r>
              <a:rPr lang="en-US" sz="900" dirty="0"/>
              <a:t>I</a:t>
            </a:r>
            <a:r>
              <a:rPr lang="en-JO" sz="900" dirty="0"/>
              <a:t>f salary &lt;=500  then he is poor, else, rich</a:t>
            </a:r>
          </a:p>
          <a:p>
            <a:pPr algn="l" rtl="0"/>
            <a:r>
              <a:rPr lang="en-US" sz="900" dirty="0"/>
              <a:t>I</a:t>
            </a:r>
            <a:r>
              <a:rPr lang="en-JO" sz="900" dirty="0"/>
              <a:t>f salary &gt;=800, then he is rich , else poor</a:t>
            </a:r>
          </a:p>
        </p:txBody>
      </p:sp>
      <p:sp>
        <p:nvSpPr>
          <p:cNvPr id="3" name="Text Placeholder 2">
            <a:extLst>
              <a:ext uri="{FF2B5EF4-FFF2-40B4-BE49-F238E27FC236}">
                <a16:creationId xmlns:a16="http://schemas.microsoft.com/office/drawing/2014/main" id="{58D74D4A-1C2E-09D7-252A-98930BF0652B}"/>
              </a:ext>
            </a:extLst>
          </p:cNvPr>
          <p:cNvSpPr>
            <a:spLocks noGrp="1"/>
          </p:cNvSpPr>
          <p:nvPr>
            <p:ph type="body" idx="1"/>
          </p:nvPr>
        </p:nvSpPr>
        <p:spPr>
          <a:xfrm>
            <a:off x="400050" y="739684"/>
            <a:ext cx="3766820" cy="169277"/>
          </a:xfrm>
        </p:spPr>
        <p:txBody>
          <a:bodyPr/>
          <a:lstStyle/>
          <a:p>
            <a:pPr marL="0" algn="l" rtl="0"/>
            <a:r>
              <a:rPr lang="en-JO" dirty="0"/>
              <a:t>   80        200                 500                                 800     1000    20,000</a:t>
            </a:r>
          </a:p>
        </p:txBody>
      </p:sp>
      <p:sp>
        <p:nvSpPr>
          <p:cNvPr id="6" name="TextBox 5">
            <a:extLst>
              <a:ext uri="{FF2B5EF4-FFF2-40B4-BE49-F238E27FC236}">
                <a16:creationId xmlns:a16="http://schemas.microsoft.com/office/drawing/2014/main" id="{B1426B65-5805-1C47-C18F-05F1E332105F}"/>
              </a:ext>
            </a:extLst>
          </p:cNvPr>
          <p:cNvSpPr txBox="1"/>
          <p:nvPr/>
        </p:nvSpPr>
        <p:spPr>
          <a:xfrm>
            <a:off x="2457450" y="2965839"/>
            <a:ext cx="2057400"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rtl="0"/>
            <a:r>
              <a:rPr lang="en-US" sz="1000" dirty="0"/>
              <a:t>I</a:t>
            </a:r>
            <a:r>
              <a:rPr lang="en-JO" sz="1000" dirty="0"/>
              <a:t>f salary &gt;=650, then rich, else poor</a:t>
            </a:r>
          </a:p>
        </p:txBody>
      </p:sp>
    </p:spTree>
    <p:extLst>
      <p:ext uri="{BB962C8B-B14F-4D97-AF65-F5344CB8AC3E}">
        <p14:creationId xmlns:p14="http://schemas.microsoft.com/office/powerpoint/2010/main" val="3676652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17A7-DF01-6244-9CFD-3DA464D99855}"/>
              </a:ext>
            </a:extLst>
          </p:cNvPr>
          <p:cNvSpPr>
            <a:spLocks noGrp="1"/>
          </p:cNvSpPr>
          <p:nvPr>
            <p:ph type="title"/>
          </p:nvPr>
        </p:nvSpPr>
        <p:spPr>
          <a:xfrm>
            <a:off x="606488" y="211465"/>
            <a:ext cx="3394075" cy="215444"/>
          </a:xfrm>
        </p:spPr>
        <p:txBody>
          <a:bodyPr/>
          <a:lstStyle/>
          <a:p>
            <a:r>
              <a:rPr lang="en-US" dirty="0"/>
              <a:t>The core idea of SVM</a:t>
            </a:r>
          </a:p>
        </p:txBody>
      </p:sp>
      <p:sp>
        <p:nvSpPr>
          <p:cNvPr id="3" name="Content Placeholder 2">
            <a:extLst>
              <a:ext uri="{FF2B5EF4-FFF2-40B4-BE49-F238E27FC236}">
                <a16:creationId xmlns:a16="http://schemas.microsoft.com/office/drawing/2014/main" id="{D9C653DD-FDAE-1B4D-9135-A88011D1D5C1}"/>
              </a:ext>
            </a:extLst>
          </p:cNvPr>
          <p:cNvSpPr>
            <a:spLocks noGrp="1"/>
          </p:cNvSpPr>
          <p:nvPr>
            <p:ph idx="1"/>
          </p:nvPr>
        </p:nvSpPr>
        <p:spPr>
          <a:xfrm>
            <a:off x="95250" y="815975"/>
            <a:ext cx="2358910" cy="1862048"/>
          </a:xfrm>
        </p:spPr>
        <p:txBody>
          <a:bodyPr/>
          <a:lstStyle/>
          <a:p>
            <a:r>
              <a:rPr lang="en-US" dirty="0"/>
              <a:t>SVM constructs a hyperplane in multidimensional space to separate different classes. </a:t>
            </a:r>
          </a:p>
          <a:p>
            <a:endParaRPr lang="en-US" dirty="0"/>
          </a:p>
          <a:p>
            <a:r>
              <a:rPr lang="en-US" dirty="0"/>
              <a:t>SVM generates optimal hyperplane in an iterative manner, which is used to minimize an error. </a:t>
            </a:r>
          </a:p>
          <a:p>
            <a:endParaRPr lang="en-US" dirty="0"/>
          </a:p>
          <a:p>
            <a:r>
              <a:rPr lang="en-US" dirty="0"/>
              <a:t>The core idea of SVM is to find a maximum marginal hyperplane(MMH) that best divides the dataset into classes.</a:t>
            </a:r>
          </a:p>
        </p:txBody>
      </p:sp>
      <p:sp>
        <p:nvSpPr>
          <p:cNvPr id="4" name="Date Placeholder 3">
            <a:extLst>
              <a:ext uri="{FF2B5EF4-FFF2-40B4-BE49-F238E27FC236}">
                <a16:creationId xmlns:a16="http://schemas.microsoft.com/office/drawing/2014/main" id="{89FEC30C-F1E3-574D-8693-AF596FF7B15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B94917D6-DBE0-4343-B368-E10859F83C2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21</a:t>
            </a:fld>
            <a:endParaRPr lang="en-US" dirty="0"/>
          </a:p>
        </p:txBody>
      </p:sp>
      <p:pic>
        <p:nvPicPr>
          <p:cNvPr id="6" name="Picture 5">
            <a:extLst>
              <a:ext uri="{FF2B5EF4-FFF2-40B4-BE49-F238E27FC236}">
                <a16:creationId xmlns:a16="http://schemas.microsoft.com/office/drawing/2014/main" id="{C779E817-3F9C-8D44-B3B6-EEB32CE35DCD}"/>
              </a:ext>
            </a:extLst>
          </p:cNvPr>
          <p:cNvPicPr>
            <a:picLocks noChangeAspect="1"/>
          </p:cNvPicPr>
          <p:nvPr/>
        </p:nvPicPr>
        <p:blipFill>
          <a:blip r:embed="rId2"/>
          <a:stretch>
            <a:fillRect/>
          </a:stretch>
        </p:blipFill>
        <p:spPr>
          <a:xfrm>
            <a:off x="2388722" y="715008"/>
            <a:ext cx="2221377" cy="1853567"/>
          </a:xfrm>
          <a:prstGeom prst="rect">
            <a:avLst/>
          </a:prstGeom>
        </p:spPr>
      </p:pic>
    </p:spTree>
    <p:extLst>
      <p:ext uri="{BB962C8B-B14F-4D97-AF65-F5344CB8AC3E}">
        <p14:creationId xmlns:p14="http://schemas.microsoft.com/office/powerpoint/2010/main" val="373466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147" y="211465"/>
            <a:ext cx="2094230" cy="244475"/>
          </a:xfrm>
          <a:prstGeom prst="rect">
            <a:avLst/>
          </a:prstGeom>
        </p:spPr>
        <p:txBody>
          <a:bodyPr vert="horz" wrap="square" lIns="0" tIns="17145" rIns="0" bIns="0" rtlCol="0">
            <a:spAutoFit/>
          </a:bodyPr>
          <a:lstStyle/>
          <a:p>
            <a:pPr marL="12700">
              <a:lnSpc>
                <a:spcPct val="100000"/>
              </a:lnSpc>
              <a:spcBef>
                <a:spcPts val="135"/>
              </a:spcBef>
            </a:pPr>
            <a:r>
              <a:rPr spc="60" dirty="0"/>
              <a:t>Maximal</a:t>
            </a:r>
            <a:r>
              <a:rPr spc="300" dirty="0"/>
              <a:t> </a:t>
            </a:r>
            <a:r>
              <a:rPr dirty="0"/>
              <a:t>Margin</a:t>
            </a:r>
            <a:r>
              <a:rPr spc="305" dirty="0"/>
              <a:t> </a:t>
            </a:r>
            <a:r>
              <a:rPr spc="-10" dirty="0"/>
              <a:t>Classifier</a:t>
            </a:r>
          </a:p>
        </p:txBody>
      </p:sp>
      <p:sp>
        <p:nvSpPr>
          <p:cNvPr id="3" name="object 3"/>
          <p:cNvSpPr txBox="1"/>
          <p:nvPr/>
        </p:nvSpPr>
        <p:spPr>
          <a:xfrm>
            <a:off x="781295" y="2564306"/>
            <a:ext cx="71120" cy="73660"/>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4" name="object 4"/>
          <p:cNvSpPr txBox="1"/>
          <p:nvPr/>
        </p:nvSpPr>
        <p:spPr>
          <a:xfrm>
            <a:off x="1110690"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5" name="object 5"/>
          <p:cNvSpPr txBox="1"/>
          <p:nvPr/>
        </p:nvSpPr>
        <p:spPr>
          <a:xfrm>
            <a:off x="1428452"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6" name="object 6"/>
          <p:cNvSpPr txBox="1"/>
          <p:nvPr/>
        </p:nvSpPr>
        <p:spPr>
          <a:xfrm>
            <a:off x="1746249"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7" name="object 7"/>
          <p:cNvSpPr txBox="1"/>
          <p:nvPr/>
        </p:nvSpPr>
        <p:spPr>
          <a:xfrm>
            <a:off x="2064011"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3</a:t>
            </a:r>
            <a:endParaRPr sz="300">
              <a:latin typeface="Microsoft Sans Serif"/>
              <a:cs typeface="Microsoft Sans Serif"/>
            </a:endParaRPr>
          </a:p>
        </p:txBody>
      </p:sp>
      <p:pic>
        <p:nvPicPr>
          <p:cNvPr id="8" name="object 8"/>
          <p:cNvPicPr/>
          <p:nvPr/>
        </p:nvPicPr>
        <p:blipFill>
          <a:blip r:embed="rId2" cstate="print"/>
          <a:stretch>
            <a:fillRect/>
          </a:stretch>
        </p:blipFill>
        <p:spPr>
          <a:xfrm>
            <a:off x="559961" y="858594"/>
            <a:ext cx="1693682" cy="1696163"/>
          </a:xfrm>
          <a:prstGeom prst="rect">
            <a:avLst/>
          </a:prstGeom>
        </p:spPr>
      </p:pic>
      <p:sp>
        <p:nvSpPr>
          <p:cNvPr id="9" name="object 9"/>
          <p:cNvSpPr txBox="1"/>
          <p:nvPr/>
        </p:nvSpPr>
        <p:spPr>
          <a:xfrm>
            <a:off x="368839" y="1064895"/>
            <a:ext cx="172085" cy="1265555"/>
          </a:xfrm>
          <a:prstGeom prst="rect">
            <a:avLst/>
          </a:prstGeom>
        </p:spPr>
        <p:txBody>
          <a:bodyPr vert="vert270" wrap="square" lIns="0" tIns="8890" rIns="0" bIns="0" rtlCol="0">
            <a:spAutoFit/>
          </a:bodyPr>
          <a:lstStyle/>
          <a:p>
            <a:pPr marL="31115" algn="ctr">
              <a:lnSpc>
                <a:spcPct val="100000"/>
              </a:lnSpc>
              <a:spcBef>
                <a:spcPts val="70"/>
              </a:spcBef>
            </a:pPr>
            <a:r>
              <a:rPr sz="750" i="1" spc="-37" baseline="11111" dirty="0">
                <a:solidFill>
                  <a:srgbClr val="231F20"/>
                </a:solidFill>
                <a:latin typeface="Verdana"/>
                <a:cs typeface="Verdana"/>
              </a:rPr>
              <a:t>X</a:t>
            </a:r>
            <a:r>
              <a:rPr sz="350" spc="-25" dirty="0">
                <a:solidFill>
                  <a:srgbClr val="231F20"/>
                </a:solidFill>
                <a:latin typeface="Calibri"/>
                <a:cs typeface="Calibri"/>
              </a:rPr>
              <a:t>2</a:t>
            </a:r>
            <a:endParaRPr sz="350">
              <a:latin typeface="Calibri"/>
              <a:cs typeface="Calibri"/>
            </a:endParaRPr>
          </a:p>
          <a:p>
            <a:pPr algn="ctr">
              <a:lnSpc>
                <a:spcPct val="100000"/>
              </a:lnSpc>
              <a:spcBef>
                <a:spcPts val="270"/>
              </a:spcBef>
              <a:tabLst>
                <a:tab pos="313055" algn="l"/>
                <a:tab pos="614680" algn="l"/>
                <a:tab pos="915669" algn="l"/>
                <a:tab pos="1217295" algn="l"/>
              </a:tabLst>
            </a:pP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r>
              <a:rPr sz="300" dirty="0">
                <a:latin typeface="Microsoft Sans Serif"/>
                <a:cs typeface="Microsoft Sans Serif"/>
              </a:rPr>
              <a:t>	</a:t>
            </a:r>
            <a:r>
              <a:rPr sz="300" spc="-50"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2</a:t>
            </a:r>
            <a:r>
              <a:rPr sz="300" dirty="0">
                <a:latin typeface="Microsoft Sans Serif"/>
                <a:cs typeface="Microsoft Sans Serif"/>
              </a:rPr>
              <a:t>	</a:t>
            </a:r>
            <a:r>
              <a:rPr sz="300" spc="-50" dirty="0">
                <a:latin typeface="Microsoft Sans Serif"/>
                <a:cs typeface="Microsoft Sans Serif"/>
              </a:rPr>
              <a:t>3</a:t>
            </a:r>
            <a:endParaRPr sz="300">
              <a:latin typeface="Microsoft Sans Serif"/>
              <a:cs typeface="Microsoft Sans Serif"/>
            </a:endParaRPr>
          </a:p>
        </p:txBody>
      </p:sp>
      <p:sp>
        <p:nvSpPr>
          <p:cNvPr id="10" name="object 10"/>
          <p:cNvSpPr txBox="1"/>
          <p:nvPr/>
        </p:nvSpPr>
        <p:spPr>
          <a:xfrm>
            <a:off x="334594" y="451699"/>
            <a:ext cx="3894454" cy="1068070"/>
          </a:xfrm>
          <a:prstGeom prst="rect">
            <a:avLst/>
          </a:prstGeom>
        </p:spPr>
        <p:txBody>
          <a:bodyPr vert="horz" wrap="square" lIns="0" tIns="6985" rIns="0" bIns="0" rtlCol="0">
            <a:spAutoFit/>
          </a:bodyPr>
          <a:lstStyle/>
          <a:p>
            <a:pPr marL="25400" marR="32384">
              <a:lnSpc>
                <a:spcPct val="102699"/>
              </a:lnSpc>
              <a:spcBef>
                <a:spcPts val="55"/>
              </a:spcBef>
            </a:pPr>
            <a:r>
              <a:rPr sz="1100" dirty="0">
                <a:latin typeface="Calibri"/>
                <a:cs typeface="Calibri"/>
              </a:rPr>
              <a:t>Among</a:t>
            </a:r>
            <a:r>
              <a:rPr sz="1100" spc="204" dirty="0">
                <a:latin typeface="Calibri"/>
                <a:cs typeface="Calibri"/>
              </a:rPr>
              <a:t> </a:t>
            </a:r>
            <a:r>
              <a:rPr sz="1100" dirty="0">
                <a:latin typeface="Calibri"/>
                <a:cs typeface="Calibri"/>
              </a:rPr>
              <a:t>all</a:t>
            </a:r>
            <a:r>
              <a:rPr sz="1100" spc="215" dirty="0">
                <a:latin typeface="Calibri"/>
                <a:cs typeface="Calibri"/>
              </a:rPr>
              <a:t> </a:t>
            </a:r>
            <a:r>
              <a:rPr sz="1100" dirty="0">
                <a:latin typeface="Calibri"/>
                <a:cs typeface="Calibri"/>
              </a:rPr>
              <a:t>separating</a:t>
            </a:r>
            <a:r>
              <a:rPr sz="1100" spc="210" dirty="0">
                <a:latin typeface="Calibri"/>
                <a:cs typeface="Calibri"/>
              </a:rPr>
              <a:t> </a:t>
            </a:r>
            <a:r>
              <a:rPr sz="1100" dirty="0">
                <a:latin typeface="Calibri"/>
                <a:cs typeface="Calibri"/>
              </a:rPr>
              <a:t>hyperplanes,</a:t>
            </a:r>
            <a:r>
              <a:rPr sz="1100" spc="215" dirty="0">
                <a:latin typeface="Calibri"/>
                <a:cs typeface="Calibri"/>
              </a:rPr>
              <a:t> </a:t>
            </a:r>
            <a:r>
              <a:rPr sz="1100" dirty="0">
                <a:latin typeface="Calibri"/>
                <a:cs typeface="Calibri"/>
              </a:rPr>
              <a:t>find</a:t>
            </a:r>
            <a:r>
              <a:rPr sz="1100" spc="220" dirty="0">
                <a:latin typeface="Calibri"/>
                <a:cs typeface="Calibri"/>
              </a:rPr>
              <a:t> </a:t>
            </a:r>
            <a:r>
              <a:rPr sz="1100" dirty="0">
                <a:latin typeface="Calibri"/>
                <a:cs typeface="Calibri"/>
              </a:rPr>
              <a:t>the</a:t>
            </a:r>
            <a:r>
              <a:rPr sz="1100" spc="215" dirty="0">
                <a:latin typeface="Calibri"/>
                <a:cs typeface="Calibri"/>
              </a:rPr>
              <a:t> </a:t>
            </a:r>
            <a:r>
              <a:rPr sz="1100" dirty="0">
                <a:latin typeface="Calibri"/>
                <a:cs typeface="Calibri"/>
              </a:rPr>
              <a:t>one</a:t>
            </a:r>
            <a:r>
              <a:rPr sz="1100" spc="215" dirty="0">
                <a:latin typeface="Calibri"/>
                <a:cs typeface="Calibri"/>
              </a:rPr>
              <a:t> </a:t>
            </a:r>
            <a:r>
              <a:rPr sz="1100" dirty="0">
                <a:latin typeface="Calibri"/>
                <a:cs typeface="Calibri"/>
              </a:rPr>
              <a:t>that</a:t>
            </a:r>
            <a:r>
              <a:rPr sz="1100" spc="215" dirty="0">
                <a:latin typeface="Calibri"/>
                <a:cs typeface="Calibri"/>
              </a:rPr>
              <a:t> </a:t>
            </a:r>
            <a:r>
              <a:rPr sz="1100" dirty="0">
                <a:latin typeface="Calibri"/>
                <a:cs typeface="Calibri"/>
              </a:rPr>
              <a:t>makes</a:t>
            </a:r>
            <a:r>
              <a:rPr sz="1100" spc="215" dirty="0">
                <a:latin typeface="Calibri"/>
                <a:cs typeface="Calibri"/>
              </a:rPr>
              <a:t> </a:t>
            </a:r>
            <a:r>
              <a:rPr sz="1100" spc="-25" dirty="0">
                <a:latin typeface="Calibri"/>
                <a:cs typeface="Calibri"/>
              </a:rPr>
              <a:t>the </a:t>
            </a:r>
            <a:r>
              <a:rPr sz="1100" dirty="0">
                <a:latin typeface="Calibri"/>
                <a:cs typeface="Calibri"/>
              </a:rPr>
              <a:t>biggest</a:t>
            </a:r>
            <a:r>
              <a:rPr sz="1100" spc="150" dirty="0">
                <a:latin typeface="Calibri"/>
                <a:cs typeface="Calibri"/>
              </a:rPr>
              <a:t> </a:t>
            </a:r>
            <a:r>
              <a:rPr sz="1100" dirty="0">
                <a:latin typeface="Calibri"/>
                <a:cs typeface="Calibri"/>
              </a:rPr>
              <a:t>gap</a:t>
            </a:r>
            <a:r>
              <a:rPr sz="1100" spc="150" dirty="0">
                <a:latin typeface="Calibri"/>
                <a:cs typeface="Calibri"/>
              </a:rPr>
              <a:t> </a:t>
            </a:r>
            <a:r>
              <a:rPr sz="1100" dirty="0">
                <a:latin typeface="Calibri"/>
                <a:cs typeface="Calibri"/>
              </a:rPr>
              <a:t>or</a:t>
            </a:r>
            <a:r>
              <a:rPr sz="1100" spc="150" dirty="0">
                <a:latin typeface="Calibri"/>
                <a:cs typeface="Calibri"/>
              </a:rPr>
              <a:t> </a:t>
            </a:r>
            <a:r>
              <a:rPr sz="1100" dirty="0">
                <a:latin typeface="Calibri"/>
                <a:cs typeface="Calibri"/>
              </a:rPr>
              <a:t>margin</a:t>
            </a:r>
            <a:r>
              <a:rPr sz="1100" spc="150" dirty="0">
                <a:latin typeface="Calibri"/>
                <a:cs typeface="Calibri"/>
              </a:rPr>
              <a:t> </a:t>
            </a:r>
            <a:r>
              <a:rPr sz="1100" dirty="0">
                <a:latin typeface="Calibri"/>
                <a:cs typeface="Calibri"/>
              </a:rPr>
              <a:t>between</a:t>
            </a:r>
            <a:r>
              <a:rPr sz="1100" spc="150" dirty="0">
                <a:latin typeface="Calibri"/>
                <a:cs typeface="Calibri"/>
              </a:rPr>
              <a:t> </a:t>
            </a:r>
            <a:r>
              <a:rPr sz="1100" dirty="0">
                <a:latin typeface="Calibri"/>
                <a:cs typeface="Calibri"/>
              </a:rPr>
              <a:t>the</a:t>
            </a:r>
            <a:r>
              <a:rPr sz="1100" spc="150" dirty="0">
                <a:latin typeface="Calibri"/>
                <a:cs typeface="Calibri"/>
              </a:rPr>
              <a:t> </a:t>
            </a:r>
            <a:r>
              <a:rPr sz="1100" dirty="0">
                <a:latin typeface="Calibri"/>
                <a:cs typeface="Calibri"/>
              </a:rPr>
              <a:t>two</a:t>
            </a:r>
            <a:r>
              <a:rPr sz="1100" spc="145" dirty="0">
                <a:latin typeface="Calibri"/>
                <a:cs typeface="Calibri"/>
              </a:rPr>
              <a:t> </a:t>
            </a:r>
            <a:r>
              <a:rPr sz="1100" spc="-10" dirty="0">
                <a:latin typeface="Calibri"/>
                <a:cs typeface="Calibri"/>
              </a:rPr>
              <a:t>classes.</a:t>
            </a:r>
            <a:endParaRPr sz="1100" dirty="0">
              <a:latin typeface="Calibri"/>
              <a:cs typeface="Calibri"/>
            </a:endParaRPr>
          </a:p>
          <a:p>
            <a:pPr marL="2221865" marR="17780" indent="-253365">
              <a:lnSpc>
                <a:spcPct val="182600"/>
              </a:lnSpc>
              <a:spcBef>
                <a:spcPts val="465"/>
              </a:spcBef>
            </a:pPr>
            <a:r>
              <a:rPr sz="1000" spc="10" dirty="0">
                <a:latin typeface="Calibri"/>
                <a:cs typeface="Calibri"/>
              </a:rPr>
              <a:t>Constrained</a:t>
            </a:r>
            <a:r>
              <a:rPr sz="1000" spc="315" dirty="0">
                <a:latin typeface="Calibri"/>
                <a:cs typeface="Calibri"/>
              </a:rPr>
              <a:t> </a:t>
            </a:r>
            <a:r>
              <a:rPr sz="1000" spc="10" dirty="0">
                <a:latin typeface="Calibri"/>
                <a:cs typeface="Calibri"/>
              </a:rPr>
              <a:t>optimization</a:t>
            </a:r>
            <a:r>
              <a:rPr sz="1000" spc="315" dirty="0">
                <a:latin typeface="Calibri"/>
                <a:cs typeface="Calibri"/>
              </a:rPr>
              <a:t> </a:t>
            </a:r>
            <a:r>
              <a:rPr sz="1000" spc="-10" dirty="0">
                <a:latin typeface="Calibri"/>
                <a:cs typeface="Calibri"/>
              </a:rPr>
              <a:t>problem </a:t>
            </a:r>
            <a:r>
              <a:rPr sz="1000" spc="10" dirty="0">
                <a:latin typeface="Calibri"/>
                <a:cs typeface="Calibri"/>
              </a:rPr>
              <a:t>maximize</a:t>
            </a:r>
            <a:r>
              <a:rPr sz="1000" spc="90" dirty="0">
                <a:latin typeface="Calibri"/>
                <a:cs typeface="Calibri"/>
              </a:rPr>
              <a:t> </a:t>
            </a:r>
            <a:r>
              <a:rPr sz="1000" i="1" spc="50" dirty="0">
                <a:latin typeface="Calibri"/>
                <a:cs typeface="Calibri"/>
              </a:rPr>
              <a:t>M</a:t>
            </a:r>
            <a:endParaRPr sz="1000" dirty="0">
              <a:latin typeface="Calibri"/>
              <a:cs typeface="Calibri"/>
            </a:endParaRPr>
          </a:p>
          <a:p>
            <a:pPr marL="2232025">
              <a:lnSpc>
                <a:spcPts val="690"/>
              </a:lnSpc>
            </a:pPr>
            <a:r>
              <a:rPr sz="1050" i="1" spc="97" baseline="7936" dirty="0">
                <a:latin typeface="Calibri"/>
                <a:cs typeface="Calibri"/>
              </a:rPr>
              <a:t>β</a:t>
            </a:r>
            <a:r>
              <a:rPr sz="500" spc="65" dirty="0">
                <a:latin typeface="Calibri"/>
                <a:cs typeface="Calibri"/>
              </a:rPr>
              <a:t>0</a:t>
            </a:r>
            <a:r>
              <a:rPr sz="1050" i="1" spc="97" baseline="7936" dirty="0">
                <a:latin typeface="Calibri"/>
                <a:cs typeface="Calibri"/>
              </a:rPr>
              <a:t>,β</a:t>
            </a:r>
            <a:r>
              <a:rPr sz="500" spc="65" dirty="0">
                <a:latin typeface="Calibri"/>
                <a:cs typeface="Calibri"/>
              </a:rPr>
              <a:t>1</a:t>
            </a:r>
            <a:r>
              <a:rPr sz="1050" i="1" spc="97" baseline="7936" dirty="0">
                <a:latin typeface="Calibri"/>
                <a:cs typeface="Calibri"/>
              </a:rPr>
              <a:t>,...,β</a:t>
            </a:r>
            <a:r>
              <a:rPr sz="500" i="1" spc="65" dirty="0">
                <a:latin typeface="Verdana"/>
                <a:cs typeface="Verdana"/>
              </a:rPr>
              <a:t>p</a:t>
            </a:r>
            <a:endParaRPr sz="500" dirty="0">
              <a:latin typeface="Verdana"/>
              <a:cs typeface="Verdana"/>
            </a:endParaRPr>
          </a:p>
        </p:txBody>
      </p:sp>
      <p:sp>
        <p:nvSpPr>
          <p:cNvPr id="11" name="object 11"/>
          <p:cNvSpPr txBox="1"/>
          <p:nvPr/>
        </p:nvSpPr>
        <p:spPr>
          <a:xfrm>
            <a:off x="1356581" y="2643057"/>
            <a:ext cx="153035" cy="105410"/>
          </a:xfrm>
          <a:prstGeom prst="rect">
            <a:avLst/>
          </a:prstGeom>
        </p:spPr>
        <p:txBody>
          <a:bodyPr vert="horz" wrap="square" lIns="0" tIns="15240" rIns="0" bIns="0" rtlCol="0">
            <a:spAutoFit/>
          </a:bodyPr>
          <a:lstStyle/>
          <a:p>
            <a:pPr marL="38100">
              <a:lnSpc>
                <a:spcPct val="100000"/>
              </a:lnSpc>
              <a:spcBef>
                <a:spcPts val="120"/>
              </a:spcBef>
            </a:pPr>
            <a:r>
              <a:rPr sz="750" i="1" spc="-37" baseline="11111" dirty="0">
                <a:solidFill>
                  <a:srgbClr val="231F20"/>
                </a:solidFill>
                <a:latin typeface="Verdana"/>
                <a:cs typeface="Verdana"/>
              </a:rPr>
              <a:t>X</a:t>
            </a:r>
            <a:r>
              <a:rPr sz="350" spc="-25" dirty="0">
                <a:solidFill>
                  <a:srgbClr val="231F20"/>
                </a:solidFill>
                <a:latin typeface="Calibri"/>
                <a:cs typeface="Calibri"/>
              </a:rPr>
              <a:t>1</a:t>
            </a:r>
            <a:endParaRPr sz="350">
              <a:latin typeface="Calibri"/>
              <a:cs typeface="Calibri"/>
            </a:endParaRPr>
          </a:p>
        </p:txBody>
      </p:sp>
      <p:sp>
        <p:nvSpPr>
          <p:cNvPr id="21" name="object 21"/>
          <p:cNvSpPr txBox="1"/>
          <p:nvPr/>
        </p:nvSpPr>
        <p:spPr>
          <a:xfrm>
            <a:off x="4286008" y="3323099"/>
            <a:ext cx="242570" cy="116839"/>
          </a:xfrm>
          <a:prstGeom prst="rect">
            <a:avLst/>
          </a:prstGeom>
        </p:spPr>
        <p:txBody>
          <a:bodyPr vert="horz" wrap="square" lIns="0" tIns="12065" rIns="0" bIns="0" rtlCol="0">
            <a:spAutoFit/>
          </a:bodyPr>
          <a:lstStyle/>
          <a:p>
            <a:pPr marL="12700">
              <a:lnSpc>
                <a:spcPct val="100000"/>
              </a:lnSpc>
              <a:spcBef>
                <a:spcPts val="95"/>
              </a:spcBef>
            </a:pPr>
            <a:r>
              <a:rPr sz="600" dirty="0">
                <a:solidFill>
                  <a:srgbClr val="7F7F7F"/>
                </a:solidFill>
                <a:latin typeface="Lucida Console"/>
                <a:cs typeface="Lucida Console"/>
              </a:rPr>
              <a:t>5</a:t>
            </a:r>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0" dirty="0">
                <a:solidFill>
                  <a:srgbClr val="7F7F7F"/>
                </a:solidFill>
                <a:latin typeface="Lucida Console"/>
                <a:cs typeface="Lucida Console"/>
              </a:rPr>
              <a:t> </a:t>
            </a:r>
            <a:r>
              <a:rPr sz="600" spc="-25" dirty="0">
                <a:solidFill>
                  <a:srgbClr val="7F7F7F"/>
                </a:solidFill>
                <a:latin typeface="Lucida Console"/>
                <a:cs typeface="Lucida Console"/>
              </a:rPr>
              <a:t>21</a:t>
            </a:r>
            <a:endParaRPr sz="600">
              <a:latin typeface="Lucida Console"/>
              <a:cs typeface="Lucida Console"/>
            </a:endParaRPr>
          </a:p>
        </p:txBody>
      </p:sp>
      <p:pic>
        <p:nvPicPr>
          <p:cNvPr id="22" name="Picture 21">
            <a:extLst>
              <a:ext uri="{FF2B5EF4-FFF2-40B4-BE49-F238E27FC236}">
                <a16:creationId xmlns:a16="http://schemas.microsoft.com/office/drawing/2014/main" id="{7039E938-A8C7-18A8-8295-4138EC60A966}"/>
              </a:ext>
            </a:extLst>
          </p:cNvPr>
          <p:cNvPicPr>
            <a:picLocks noChangeAspect="1"/>
          </p:cNvPicPr>
          <p:nvPr/>
        </p:nvPicPr>
        <p:blipFill rotWithShape="1">
          <a:blip r:embed="rId3"/>
          <a:srcRect t="21241"/>
          <a:stretch/>
        </p:blipFill>
        <p:spPr>
          <a:xfrm>
            <a:off x="2475748" y="1611537"/>
            <a:ext cx="1931545" cy="874342"/>
          </a:xfrm>
          <a:prstGeom prst="rect">
            <a:avLst/>
          </a:prstGeom>
        </p:spPr>
      </p:pic>
    </p:spTree>
    <p:extLst>
      <p:ext uri="{BB962C8B-B14F-4D97-AF65-F5344CB8AC3E}">
        <p14:creationId xmlns:p14="http://schemas.microsoft.com/office/powerpoint/2010/main" val="1796115687"/>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5"/>
          <p:cNvGraphicFramePr>
            <a:graphicFrameLocks noGrp="1" noChangeAspect="1"/>
          </p:cNvGraphicFramePr>
          <p:nvPr>
            <p:ph idx="1"/>
          </p:nvPr>
        </p:nvGraphicFramePr>
        <p:xfrm>
          <a:off x="708323" y="1413431"/>
          <a:ext cx="508432" cy="120655"/>
        </p:xfrm>
        <a:graphic>
          <a:graphicData uri="http://schemas.openxmlformats.org/presentationml/2006/ole">
            <mc:AlternateContent xmlns:mc="http://schemas.openxmlformats.org/markup-compatibility/2006">
              <mc:Choice xmlns:v="urn:schemas-microsoft-com:vml" Requires="v">
                <p:oleObj name="Equation" r:id="rId2" imgW="749160" imgH="177480" progId="Equation.3">
                  <p:embed/>
                </p:oleObj>
              </mc:Choice>
              <mc:Fallback>
                <p:oleObj name="Equation" r:id="rId2" imgW="749160" imgH="177480" progId="Equation.3">
                  <p:embed/>
                  <p:pic>
                    <p:nvPicPr>
                      <p:cNvPr id="2765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23" y="1413431"/>
                        <a:ext cx="508432" cy="120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6" name="Rectangle 2"/>
          <p:cNvSpPr>
            <a:spLocks noGrp="1" noChangeArrowheads="1"/>
          </p:cNvSpPr>
          <p:nvPr>
            <p:ph type="title"/>
          </p:nvPr>
        </p:nvSpPr>
        <p:spPr>
          <a:xfrm>
            <a:off x="606488" y="211465"/>
            <a:ext cx="3394075" cy="215444"/>
          </a:xfrm>
        </p:spPr>
        <p:txBody>
          <a:bodyPr/>
          <a:lstStyle/>
          <a:p>
            <a:r>
              <a:rPr lang="en-US" dirty="0"/>
              <a:t>Margin</a:t>
            </a:r>
          </a:p>
        </p:txBody>
      </p:sp>
      <p:graphicFrame>
        <p:nvGraphicFramePr>
          <p:cNvPr id="27651" name="Object 3"/>
          <p:cNvGraphicFramePr>
            <a:graphicFrameLocks noGrp="1" noChangeAspect="1"/>
          </p:cNvGraphicFramePr>
          <p:nvPr>
            <p:ph sz="half" idx="4294967295"/>
          </p:nvPr>
        </p:nvGraphicFramePr>
        <p:xfrm>
          <a:off x="1490480" y="885790"/>
          <a:ext cx="1802021" cy="1740193"/>
        </p:xfrm>
        <a:graphic>
          <a:graphicData uri="http://schemas.openxmlformats.org/presentationml/2006/ole">
            <mc:AlternateContent xmlns:mc="http://schemas.openxmlformats.org/markup-compatibility/2006">
              <mc:Choice xmlns:v="urn:schemas-microsoft-com:vml" Requires="v">
                <p:oleObj name="Visio" r:id="rId4" imgW="7524013" imgH="7261968" progId="Visio.Drawing.11">
                  <p:embed/>
                </p:oleObj>
              </mc:Choice>
              <mc:Fallback>
                <p:oleObj name="Visio" r:id="rId4" imgW="7524013" imgH="7261968" progId="Visio.Drawing.11">
                  <p:embed/>
                  <p:pic>
                    <p:nvPicPr>
                      <p:cNvPr id="276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480" y="885790"/>
                        <a:ext cx="1802021"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7" name="Line 4"/>
          <p:cNvSpPr>
            <a:spLocks noChangeShapeType="1"/>
          </p:cNvSpPr>
          <p:nvPr/>
        </p:nvSpPr>
        <p:spPr bwMode="auto">
          <a:xfrm flipH="1">
            <a:off x="1216755" y="1191029"/>
            <a:ext cx="609554" cy="317545"/>
          </a:xfrm>
          <a:prstGeom prst="line">
            <a:avLst/>
          </a:prstGeom>
          <a:noFill/>
          <a:ln w="12700">
            <a:solidFill>
              <a:schemeClr val="tx1"/>
            </a:solidFill>
            <a:round/>
            <a:headEnd/>
            <a:tailEnd type="triangle" w="med" len="med"/>
          </a:ln>
        </p:spPr>
        <p:txBody>
          <a:bodyPr/>
          <a:lstStyle/>
          <a:p>
            <a:endParaRPr lang="en-US"/>
          </a:p>
        </p:txBody>
      </p:sp>
      <p:sp>
        <p:nvSpPr>
          <p:cNvPr id="27658" name="Line 6"/>
          <p:cNvSpPr>
            <a:spLocks noChangeShapeType="1"/>
          </p:cNvSpPr>
          <p:nvPr/>
        </p:nvSpPr>
        <p:spPr bwMode="auto">
          <a:xfrm flipH="1">
            <a:off x="1354218" y="1836623"/>
            <a:ext cx="904045" cy="383575"/>
          </a:xfrm>
          <a:prstGeom prst="line">
            <a:avLst/>
          </a:prstGeom>
          <a:noFill/>
          <a:ln w="12700">
            <a:solidFill>
              <a:schemeClr val="tx1"/>
            </a:solidFill>
            <a:round/>
            <a:headEnd/>
            <a:tailEnd type="triangle" w="med" len="med"/>
          </a:ln>
        </p:spPr>
        <p:txBody>
          <a:bodyPr/>
          <a:lstStyle/>
          <a:p>
            <a:endParaRPr lang="en-US"/>
          </a:p>
        </p:txBody>
      </p:sp>
      <p:graphicFrame>
        <p:nvGraphicFramePr>
          <p:cNvPr id="27652" name="Object 7"/>
          <p:cNvGraphicFramePr>
            <a:graphicFrameLocks noChangeAspect="1"/>
          </p:cNvGraphicFramePr>
          <p:nvPr/>
        </p:nvGraphicFramePr>
        <p:xfrm>
          <a:off x="756946" y="2159870"/>
          <a:ext cx="560055" cy="120655"/>
        </p:xfrm>
        <a:graphic>
          <a:graphicData uri="http://schemas.openxmlformats.org/presentationml/2006/ole">
            <mc:AlternateContent xmlns:mc="http://schemas.openxmlformats.org/markup-compatibility/2006">
              <mc:Choice xmlns:v="urn:schemas-microsoft-com:vml" Requires="v">
                <p:oleObj name="Equation" r:id="rId6" imgW="825480" imgH="177480" progId="Equation.3">
                  <p:embed/>
                </p:oleObj>
              </mc:Choice>
              <mc:Fallback>
                <p:oleObj name="Equation" r:id="rId6" imgW="825480" imgH="177480" progId="Equation.3">
                  <p:embed/>
                  <p:pic>
                    <p:nvPicPr>
                      <p:cNvPr id="2765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46" y="2159870"/>
                        <a:ext cx="560055" cy="120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9" name="Line 8"/>
          <p:cNvSpPr>
            <a:spLocks noChangeShapeType="1"/>
          </p:cNvSpPr>
          <p:nvPr/>
        </p:nvSpPr>
        <p:spPr bwMode="auto">
          <a:xfrm>
            <a:off x="2550538" y="1610737"/>
            <a:ext cx="779180" cy="39934"/>
          </a:xfrm>
          <a:prstGeom prst="line">
            <a:avLst/>
          </a:prstGeom>
          <a:noFill/>
          <a:ln w="12700">
            <a:solidFill>
              <a:schemeClr val="tx1"/>
            </a:solidFill>
            <a:round/>
            <a:headEnd/>
            <a:tailEnd type="triangle" w="med" len="med"/>
          </a:ln>
        </p:spPr>
        <p:txBody>
          <a:bodyPr/>
          <a:lstStyle/>
          <a:p>
            <a:endParaRPr lang="en-US"/>
          </a:p>
        </p:txBody>
      </p:sp>
      <p:graphicFrame>
        <p:nvGraphicFramePr>
          <p:cNvPr id="27654" name="Object 10"/>
          <p:cNvGraphicFramePr>
            <a:graphicFrameLocks noChangeAspect="1"/>
          </p:cNvGraphicFramePr>
          <p:nvPr/>
        </p:nvGraphicFramePr>
        <p:xfrm>
          <a:off x="720328" y="2537142"/>
          <a:ext cx="1639947" cy="317545"/>
        </p:xfrm>
        <a:graphic>
          <a:graphicData uri="http://schemas.openxmlformats.org/presentationml/2006/ole">
            <mc:AlternateContent xmlns:mc="http://schemas.openxmlformats.org/markup-compatibility/2006">
              <mc:Choice xmlns:v="urn:schemas-microsoft-com:vml" Requires="v">
                <p:oleObj name="Equation" r:id="rId8" imgW="2070000" imgH="457200" progId="Equation.3">
                  <p:embed/>
                </p:oleObj>
              </mc:Choice>
              <mc:Fallback>
                <p:oleObj name="Equation" r:id="rId8" imgW="2070000" imgH="457200" progId="Equation.3">
                  <p:embed/>
                  <p:pic>
                    <p:nvPicPr>
                      <p:cNvPr id="27654"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328" y="2537142"/>
                        <a:ext cx="1639947" cy="317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4" name="Object 7"/>
          <p:cNvGraphicFramePr>
            <a:graphicFrameLocks noChangeAspect="1"/>
          </p:cNvGraphicFramePr>
          <p:nvPr/>
        </p:nvGraphicFramePr>
        <p:xfrm>
          <a:off x="3329717" y="1580908"/>
          <a:ext cx="560055" cy="120655"/>
        </p:xfrm>
        <a:graphic>
          <a:graphicData uri="http://schemas.openxmlformats.org/presentationml/2006/ole">
            <mc:AlternateContent xmlns:mc="http://schemas.openxmlformats.org/markup-compatibility/2006">
              <mc:Choice xmlns:v="urn:schemas-microsoft-com:vml" Requires="v">
                <p:oleObj name="Equation" r:id="rId10" imgW="825480" imgH="177480" progId="Equation.3">
                  <p:embed/>
                </p:oleObj>
              </mc:Choice>
              <mc:Fallback>
                <p:oleObj name="Equation" r:id="rId10" imgW="825480" imgH="177480" progId="Equation.3">
                  <p:embed/>
                  <p:pic>
                    <p:nvPicPr>
                      <p:cNvPr id="147464"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9717" y="1580908"/>
                        <a:ext cx="560055" cy="120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1BFAD5EF-6162-2B41-8A9D-F4F72E27B8D9}"/>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2F6849D4-7E5B-5B4C-A5EB-B1CD733D927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23</a:t>
            </a:fld>
            <a:endParaRPr lang="en-US" dirty="0"/>
          </a:p>
        </p:txBody>
      </p:sp>
      <p:sp>
        <p:nvSpPr>
          <p:cNvPr id="5" name="Rectangle 4">
            <a:extLst>
              <a:ext uri="{FF2B5EF4-FFF2-40B4-BE49-F238E27FC236}">
                <a16:creationId xmlns:a16="http://schemas.microsoft.com/office/drawing/2014/main" id="{6317B0F4-B0FF-9E45-B992-A13CD48B1C84}"/>
              </a:ext>
            </a:extLst>
          </p:cNvPr>
          <p:cNvSpPr/>
          <p:nvPr/>
        </p:nvSpPr>
        <p:spPr>
          <a:xfrm>
            <a:off x="3329717" y="1844923"/>
            <a:ext cx="1318756" cy="1615827"/>
          </a:xfrm>
          <a:prstGeom prst="rect">
            <a:avLst/>
          </a:prstGeom>
        </p:spPr>
        <p:txBody>
          <a:bodyPr wrap="square">
            <a:spAutoFit/>
          </a:bodyPr>
          <a:lstStyle/>
          <a:p>
            <a:r>
              <a:rPr lang="en-US" sz="900" dirty="0">
                <a:solidFill>
                  <a:srgbClr val="555555"/>
                </a:solidFill>
                <a:latin typeface="Helvetica Neue" panose="02000503000000020004" pitchFamily="2" charset="0"/>
              </a:rPr>
              <a:t>The distance between the line and the closest data points is referred to as the margin. </a:t>
            </a:r>
          </a:p>
          <a:p>
            <a:endParaRPr lang="en-US" sz="900" dirty="0">
              <a:solidFill>
                <a:srgbClr val="555555"/>
              </a:solidFill>
              <a:latin typeface="Helvetica Neue" panose="02000503000000020004" pitchFamily="2" charset="0"/>
            </a:endParaRPr>
          </a:p>
          <a:p>
            <a:r>
              <a:rPr lang="en-US" sz="900" dirty="0">
                <a:solidFill>
                  <a:srgbClr val="555555"/>
                </a:solidFill>
                <a:latin typeface="Helvetica Neue" panose="02000503000000020004" pitchFamily="2" charset="0"/>
              </a:rPr>
              <a:t>The best or optimal line that can separate the two classes is the line that as the largest margin. </a:t>
            </a:r>
            <a:endParaRPr lang="en-US" sz="900" dirty="0"/>
          </a:p>
        </p:txBody>
      </p:sp>
    </p:spTree>
    <p:extLst>
      <p:ext uri="{BB962C8B-B14F-4D97-AF65-F5344CB8AC3E}">
        <p14:creationId xmlns:p14="http://schemas.microsoft.com/office/powerpoint/2010/main" val="2175306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96D48E9C-03FF-C843-B363-BDB3CFE109BD}"/>
              </a:ext>
            </a:extLst>
          </p:cNvPr>
          <p:cNvSpPr>
            <a:spLocks noGrp="1" noChangeArrowheads="1"/>
          </p:cNvSpPr>
          <p:nvPr>
            <p:ph type="title"/>
          </p:nvPr>
        </p:nvSpPr>
        <p:spPr/>
        <p:txBody>
          <a:bodyPr/>
          <a:lstStyle/>
          <a:p>
            <a:r>
              <a:rPr lang="en-US" altLang="zh-CN" dirty="0"/>
              <a:t>Margin</a:t>
            </a:r>
          </a:p>
        </p:txBody>
      </p:sp>
      <p:sp>
        <p:nvSpPr>
          <p:cNvPr id="251908" name="Rectangle 4">
            <a:extLst>
              <a:ext uri="{FF2B5EF4-FFF2-40B4-BE49-F238E27FC236}">
                <a16:creationId xmlns:a16="http://schemas.microsoft.com/office/drawing/2014/main" id="{2220D09B-4F25-6642-8EFB-13572AF4FFFB}"/>
              </a:ext>
            </a:extLst>
          </p:cNvPr>
          <p:cNvSpPr>
            <a:spLocks noGrp="1" noChangeArrowheads="1"/>
          </p:cNvSpPr>
          <p:nvPr>
            <p:ph type="body" sz="half" idx="1"/>
          </p:nvPr>
        </p:nvSpPr>
        <p:spPr>
          <a:xfrm>
            <a:off x="815633" y="2146246"/>
            <a:ext cx="1469469" cy="733534"/>
          </a:xfrm>
          <a:noFill/>
          <a:ln/>
        </p:spPr>
        <p:txBody>
          <a:bodyPr>
            <a:normAutofit/>
          </a:bodyPr>
          <a:lstStyle/>
          <a:p>
            <a:pPr>
              <a:buFont typeface="Wingdings" pitchFamily="2" charset="2"/>
              <a:buNone/>
            </a:pPr>
            <a:r>
              <a:rPr lang="en-US" altLang="zh-CN" sz="983"/>
              <a:t>What we know:</a:t>
            </a:r>
          </a:p>
          <a:p>
            <a:r>
              <a:rPr lang="en-US" altLang="zh-CN" sz="983" b="1" i="1"/>
              <a:t>w</a:t>
            </a:r>
            <a:r>
              <a:rPr lang="en-US" altLang="zh-CN" sz="983" i="1"/>
              <a:t> . </a:t>
            </a:r>
            <a:r>
              <a:rPr lang="en-US" altLang="zh-CN" sz="983" b="1" i="1"/>
              <a:t>x</a:t>
            </a:r>
            <a:r>
              <a:rPr lang="en-US" altLang="zh-CN" sz="983" b="1" i="1" baseline="30000"/>
              <a:t>+</a:t>
            </a:r>
            <a:r>
              <a:rPr lang="en-US" altLang="zh-CN" sz="983" i="1"/>
              <a:t> + b = +1 </a:t>
            </a:r>
          </a:p>
          <a:p>
            <a:r>
              <a:rPr lang="en-US" altLang="zh-CN" sz="983" b="1" i="1"/>
              <a:t>w</a:t>
            </a:r>
            <a:r>
              <a:rPr lang="en-US" altLang="zh-CN" sz="983" i="1"/>
              <a:t> . </a:t>
            </a:r>
            <a:r>
              <a:rPr lang="en-US" altLang="zh-CN" sz="983" b="1" i="1"/>
              <a:t>x</a:t>
            </a:r>
            <a:r>
              <a:rPr lang="en-US" altLang="zh-CN" sz="983" b="1" i="1" baseline="30000"/>
              <a:t>-</a:t>
            </a:r>
            <a:r>
              <a:rPr lang="en-US" altLang="zh-CN" sz="983" i="1"/>
              <a:t> + b = -1 </a:t>
            </a:r>
          </a:p>
          <a:p>
            <a:r>
              <a:rPr lang="en-US" altLang="zh-CN" sz="983" b="1" i="1"/>
              <a:t>w</a:t>
            </a:r>
            <a:r>
              <a:rPr lang="en-US" altLang="zh-CN" sz="983" i="1"/>
              <a:t> . (</a:t>
            </a:r>
            <a:r>
              <a:rPr lang="en-US" altLang="zh-CN" sz="983" b="1" i="1"/>
              <a:t>x</a:t>
            </a:r>
            <a:r>
              <a:rPr lang="en-US" altLang="zh-CN" sz="983" b="1" i="1" baseline="30000"/>
              <a:t>+</a:t>
            </a:r>
            <a:r>
              <a:rPr lang="en-US" altLang="zh-CN" sz="983" b="1" i="1"/>
              <a:t>-x</a:t>
            </a:r>
            <a:r>
              <a:rPr lang="en-US" altLang="zh-CN" sz="983" b="1" i="1" baseline="30000"/>
              <a:t>-)</a:t>
            </a:r>
            <a:r>
              <a:rPr lang="en-US" altLang="zh-CN" sz="983" i="1"/>
              <a:t> = 2 </a:t>
            </a:r>
            <a:endParaRPr lang="en-US" altLang="zh-CN" sz="983"/>
          </a:p>
        </p:txBody>
      </p:sp>
      <p:sp>
        <p:nvSpPr>
          <p:cNvPr id="251934" name="Rectangle 30">
            <a:extLst>
              <a:ext uri="{FF2B5EF4-FFF2-40B4-BE49-F238E27FC236}">
                <a16:creationId xmlns:a16="http://schemas.microsoft.com/office/drawing/2014/main" id="{EB2B32A0-8BEA-F24D-BF62-DE6B580E6954}"/>
              </a:ext>
            </a:extLst>
          </p:cNvPr>
          <p:cNvSpPr>
            <a:spLocks noChangeArrowheads="1"/>
          </p:cNvSpPr>
          <p:nvPr/>
        </p:nvSpPr>
        <p:spPr bwMode="auto">
          <a:xfrm>
            <a:off x="576263" y="24911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51933" name="Object 29">
            <a:extLst>
              <a:ext uri="{FF2B5EF4-FFF2-40B4-BE49-F238E27FC236}">
                <a16:creationId xmlns:a16="http://schemas.microsoft.com/office/drawing/2014/main" id="{9A54CCC6-E27F-E447-AEBB-71685D64F256}"/>
              </a:ext>
            </a:extLst>
          </p:cNvPr>
          <p:cNvGraphicFramePr>
            <a:graphicFrameLocks noChangeAspect="1"/>
          </p:cNvGraphicFramePr>
          <p:nvPr/>
        </p:nvGraphicFramePr>
        <p:xfrm>
          <a:off x="2198663" y="2203872"/>
          <a:ext cx="1469469" cy="464612"/>
        </p:xfrm>
        <a:graphic>
          <a:graphicData uri="http://schemas.openxmlformats.org/presentationml/2006/ole">
            <mc:AlternateContent xmlns:mc="http://schemas.openxmlformats.org/markup-compatibility/2006">
              <mc:Choice xmlns:v="urn:schemas-microsoft-com:vml" Requires="v">
                <p:oleObj name="Equation" r:id="rId2" imgW="33934400" imgH="10820400" progId="Equation.3">
                  <p:embed/>
                </p:oleObj>
              </mc:Choice>
              <mc:Fallback>
                <p:oleObj name="Equation" r:id="rId2" imgW="33934400" imgH="10820400" progId="Equation.3">
                  <p:embed/>
                  <p:pic>
                    <p:nvPicPr>
                      <p:cNvPr id="251933" name="Object 29">
                        <a:extLst>
                          <a:ext uri="{FF2B5EF4-FFF2-40B4-BE49-F238E27FC236}">
                            <a16:creationId xmlns:a16="http://schemas.microsoft.com/office/drawing/2014/main" id="{9A54CCC6-E27F-E447-AEBB-71685D64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63" y="2203872"/>
                        <a:ext cx="1469469" cy="464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35" name="Text Box 31">
            <a:extLst>
              <a:ext uri="{FF2B5EF4-FFF2-40B4-BE49-F238E27FC236}">
                <a16:creationId xmlns:a16="http://schemas.microsoft.com/office/drawing/2014/main" id="{6A8A56B3-FAE0-BF41-B953-EED92551C718}"/>
              </a:ext>
            </a:extLst>
          </p:cNvPr>
          <p:cNvSpPr txBox="1">
            <a:spLocks noChangeArrowheads="1"/>
          </p:cNvSpPr>
          <p:nvPr/>
        </p:nvSpPr>
        <p:spPr bwMode="auto">
          <a:xfrm>
            <a:off x="2772183" y="792266"/>
            <a:ext cx="1469469" cy="231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1"/>
              </a:buClr>
            </a:pPr>
            <a:r>
              <a:rPr lang="en-US" altLang="zh-CN" sz="907" b="1" i="1" dirty="0">
                <a:latin typeface="Tahoma" panose="020B0604030504040204" pitchFamily="34" charset="0"/>
              </a:rPr>
              <a:t>M</a:t>
            </a:r>
            <a:r>
              <a:rPr lang="en-US" altLang="zh-CN" sz="907" dirty="0">
                <a:latin typeface="Tahoma" panose="020B0604030504040204" pitchFamily="34" charset="0"/>
              </a:rPr>
              <a:t>=Margin Width</a:t>
            </a:r>
            <a:endParaRPr lang="en-US" altLang="zh-CN" sz="907" i="1" dirty="0">
              <a:latin typeface="Tahoma" panose="020B0604030504040204" pitchFamily="34" charset="0"/>
            </a:endParaRPr>
          </a:p>
        </p:txBody>
      </p:sp>
      <p:sp>
        <p:nvSpPr>
          <p:cNvPr id="4" name="Slide Number Placeholder 3">
            <a:extLst>
              <a:ext uri="{FF2B5EF4-FFF2-40B4-BE49-F238E27FC236}">
                <a16:creationId xmlns:a16="http://schemas.microsoft.com/office/drawing/2014/main" id="{48865DB3-402A-D743-AF90-8348FA4C6FEC}"/>
              </a:ext>
            </a:extLst>
          </p:cNvPr>
          <p:cNvSpPr>
            <a:spLocks noGrp="1"/>
          </p:cNvSpPr>
          <p:nvPr>
            <p:ph type="sldNum" sz="quarter" idx="12"/>
          </p:nvPr>
        </p:nvSpPr>
        <p:spPr/>
        <p:txBody>
          <a:bodyPr/>
          <a:lstStyle/>
          <a:p>
            <a:fld id="{A330EDA8-A071-2D49-A815-3ABBCCF52F78}" type="slidenum">
              <a:rPr lang="en-US" altLang="zh-CN" smtClean="0"/>
              <a:pPr/>
              <a:t>24</a:t>
            </a:fld>
            <a:endParaRPr lang="en-US" altLang="zh-CN"/>
          </a:p>
        </p:txBody>
      </p:sp>
      <p:graphicFrame>
        <p:nvGraphicFramePr>
          <p:cNvPr id="23" name="Object 11">
            <a:extLst>
              <a:ext uri="{FF2B5EF4-FFF2-40B4-BE49-F238E27FC236}">
                <a16:creationId xmlns:a16="http://schemas.microsoft.com/office/drawing/2014/main" id="{D1953354-3831-8643-A546-AD4B55D2B170}"/>
              </a:ext>
            </a:extLst>
          </p:cNvPr>
          <p:cNvGraphicFramePr>
            <a:graphicFrameLocks noChangeAspect="1"/>
          </p:cNvGraphicFramePr>
          <p:nvPr/>
        </p:nvGraphicFramePr>
        <p:xfrm>
          <a:off x="3905250" y="2203872"/>
          <a:ext cx="637490" cy="284530"/>
        </p:xfrm>
        <a:graphic>
          <a:graphicData uri="http://schemas.openxmlformats.org/presentationml/2006/ole">
            <mc:AlternateContent xmlns:mc="http://schemas.openxmlformats.org/markup-compatibility/2006">
              <mc:Choice xmlns:v="urn:schemas-microsoft-com:vml" Requires="v">
                <p:oleObj name="Equation" r:id="rId4" imgW="939600" imgH="419040" progId="Equation.3">
                  <p:embed/>
                </p:oleObj>
              </mc:Choice>
              <mc:Fallback>
                <p:oleObj name="Equation" r:id="rId4" imgW="939600" imgH="419040" progId="Equation.3">
                  <p:embed/>
                  <p:pic>
                    <p:nvPicPr>
                      <p:cNvPr id="23" name="Object 11">
                        <a:extLst>
                          <a:ext uri="{FF2B5EF4-FFF2-40B4-BE49-F238E27FC236}">
                            <a16:creationId xmlns:a16="http://schemas.microsoft.com/office/drawing/2014/main" id="{D1953354-3831-8643-A546-AD4B55D2B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0" y="2203872"/>
                        <a:ext cx="637490" cy="2845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a:extLst>
              <a:ext uri="{FF2B5EF4-FFF2-40B4-BE49-F238E27FC236}">
                <a16:creationId xmlns:a16="http://schemas.microsoft.com/office/drawing/2014/main" id="{590E2DEF-B8A6-890C-9F05-5F40B3C96E5F}"/>
              </a:ext>
            </a:extLst>
          </p:cNvPr>
          <p:cNvPicPr>
            <a:picLocks noChangeAspect="1"/>
          </p:cNvPicPr>
          <p:nvPr/>
        </p:nvPicPr>
        <p:blipFill>
          <a:blip r:embed="rId6"/>
          <a:stretch>
            <a:fillRect/>
          </a:stretch>
        </p:blipFill>
        <p:spPr>
          <a:xfrm>
            <a:off x="1009650" y="674562"/>
            <a:ext cx="1762533" cy="1279884"/>
          </a:xfrm>
          <a:prstGeom prst="rect">
            <a:avLst/>
          </a:prstGeom>
        </p:spPr>
      </p:pic>
    </p:spTree>
    <p:extLst>
      <p:ext uri="{BB962C8B-B14F-4D97-AF65-F5344CB8AC3E}">
        <p14:creationId xmlns:p14="http://schemas.microsoft.com/office/powerpoint/2010/main" val="265362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idx="1"/>
          </p:nvPr>
        </p:nvSpPr>
        <p:spPr>
          <a:xfrm>
            <a:off x="221639" y="989037"/>
            <a:ext cx="4269606" cy="1265155"/>
          </a:xfrm>
        </p:spPr>
        <p:txBody>
          <a:bodyPr/>
          <a:lstStyle/>
          <a:p>
            <a:r>
              <a:rPr lang="en-US" dirty="0"/>
              <a:t>We want to maximize:</a:t>
            </a:r>
          </a:p>
          <a:p>
            <a:endParaRPr lang="en-US" dirty="0"/>
          </a:p>
          <a:p>
            <a:endParaRPr lang="en-US" dirty="0"/>
          </a:p>
          <a:p>
            <a:endParaRPr lang="en-US" dirty="0"/>
          </a:p>
          <a:p>
            <a:r>
              <a:rPr lang="en-US" dirty="0"/>
              <a:t>But subject to the following constraints:</a:t>
            </a:r>
          </a:p>
          <a:p>
            <a:endParaRPr lang="en-US" sz="907" dirty="0"/>
          </a:p>
          <a:p>
            <a:endParaRPr lang="en-US" sz="907" dirty="0"/>
          </a:p>
          <a:p>
            <a:endParaRPr lang="en-US" sz="907" dirty="0"/>
          </a:p>
        </p:txBody>
      </p:sp>
      <p:sp>
        <p:nvSpPr>
          <p:cNvPr id="28678" name="Rectangle 2"/>
          <p:cNvSpPr>
            <a:spLocks noGrp="1" noChangeArrowheads="1"/>
          </p:cNvSpPr>
          <p:nvPr>
            <p:ph type="title"/>
          </p:nvPr>
        </p:nvSpPr>
        <p:spPr>
          <a:xfrm>
            <a:off x="606488" y="211465"/>
            <a:ext cx="3394075" cy="215444"/>
          </a:xfrm>
        </p:spPr>
        <p:txBody>
          <a:bodyPr/>
          <a:lstStyle/>
          <a:p>
            <a:r>
              <a:rPr lang="en-US" dirty="0"/>
              <a:t>Maximum Margin</a:t>
            </a:r>
          </a:p>
        </p:txBody>
      </p:sp>
      <p:graphicFrame>
        <p:nvGraphicFramePr>
          <p:cNvPr id="28674" name="Object 4"/>
          <p:cNvGraphicFramePr>
            <a:graphicFrameLocks noChangeAspect="1"/>
          </p:cNvGraphicFramePr>
          <p:nvPr/>
        </p:nvGraphicFramePr>
        <p:xfrm>
          <a:off x="1618384" y="847373"/>
          <a:ext cx="809769" cy="361365"/>
        </p:xfrm>
        <a:graphic>
          <a:graphicData uri="http://schemas.openxmlformats.org/presentationml/2006/ole">
            <mc:AlternateContent xmlns:mc="http://schemas.openxmlformats.org/markup-compatibility/2006">
              <mc:Choice xmlns:v="urn:schemas-microsoft-com:vml" Requires="v">
                <p:oleObj name="Equation" r:id="rId2" imgW="939600" imgH="419040" progId="Equation.3">
                  <p:embed/>
                </p:oleObj>
              </mc:Choice>
              <mc:Fallback>
                <p:oleObj name="Equation" r:id="rId2" imgW="939600" imgH="419040" progId="Equation.3">
                  <p:embed/>
                  <p:pic>
                    <p:nvPicPr>
                      <p:cNvPr id="2867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384" y="847373"/>
                        <a:ext cx="809769" cy="361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5" name="Object 10"/>
          <p:cNvGraphicFramePr>
            <a:graphicFrameLocks noChangeAspect="1"/>
          </p:cNvGraphicFramePr>
          <p:nvPr/>
        </p:nvGraphicFramePr>
        <p:xfrm>
          <a:off x="1771650" y="1863219"/>
          <a:ext cx="2019320" cy="391378"/>
        </p:xfrm>
        <a:graphic>
          <a:graphicData uri="http://schemas.openxmlformats.org/presentationml/2006/ole">
            <mc:AlternateContent xmlns:mc="http://schemas.openxmlformats.org/markup-compatibility/2006">
              <mc:Choice xmlns:v="urn:schemas-microsoft-com:vml" Requires="v">
                <p:oleObj name="Equation" r:id="rId4" imgW="2070000" imgH="457200" progId="Equation.3">
                  <p:embed/>
                </p:oleObj>
              </mc:Choice>
              <mc:Fallback>
                <p:oleObj name="Equation" r:id="rId4" imgW="2070000" imgH="457200" progId="Equation.3">
                  <p:embed/>
                  <p:pic>
                    <p:nvPicPr>
                      <p:cNvPr id="1484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0" y="1863219"/>
                        <a:ext cx="2019320" cy="391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9030C6FB-7F67-BB45-8B0C-0A1BE7D9D3F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970B4713-4297-5D45-BD7C-445903C3A9D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E7715F05-C04F-024C-88A9-E6ACD7D1EE4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25</a:t>
            </a:fld>
            <a:endParaRPr lang="en-US" dirty="0"/>
          </a:p>
        </p:txBody>
      </p:sp>
    </p:spTree>
    <p:extLst>
      <p:ext uri="{BB962C8B-B14F-4D97-AF65-F5344CB8AC3E}">
        <p14:creationId xmlns:p14="http://schemas.microsoft.com/office/powerpoint/2010/main" val="1061155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738" name="Picture 2"/>
          <p:cNvPicPr>
            <a:picLocks noChangeAspect="1" noChangeArrowheads="1"/>
          </p:cNvPicPr>
          <p:nvPr/>
        </p:nvPicPr>
        <p:blipFill>
          <a:blip r:embed="rId2" cstate="print"/>
          <a:srcRect t="3204" b="12818"/>
          <a:stretch>
            <a:fillRect/>
          </a:stretch>
        </p:blipFill>
        <p:spPr bwMode="auto">
          <a:xfrm>
            <a:off x="400050" y="775075"/>
            <a:ext cx="2278038" cy="1818238"/>
          </a:xfrm>
          <a:prstGeom prst="rect">
            <a:avLst/>
          </a:prstGeom>
          <a:noFill/>
          <a:ln w="12700">
            <a:noFill/>
            <a:miter lim="800000"/>
            <a:headEnd/>
            <a:tailEnd/>
          </a:ln>
          <a:effectLst/>
        </p:spPr>
      </p:pic>
      <p:sp>
        <p:nvSpPr>
          <p:cNvPr id="3" name="Rectangle 2"/>
          <p:cNvSpPr txBox="1">
            <a:spLocks noChangeArrowheads="1"/>
          </p:cNvSpPr>
          <p:nvPr/>
        </p:nvSpPr>
        <p:spPr>
          <a:xfrm>
            <a:off x="-26444" y="282575"/>
            <a:ext cx="3131026" cy="201692"/>
          </a:xfrm>
          <a:prstGeom prst="rect">
            <a:avLst/>
          </a:prstGeom>
        </p:spPr>
        <p:txBody>
          <a:bodyPr/>
          <a:lstStyle/>
          <a:p>
            <a:pPr algn="ctr" eaLnBrk="0" fontAlgn="base" hangingPunct="0">
              <a:lnSpc>
                <a:spcPts val="1361"/>
              </a:lnSpc>
              <a:spcBef>
                <a:spcPct val="0"/>
              </a:spcBef>
              <a:spcAft>
                <a:spcPct val="0"/>
              </a:spcAft>
              <a:defRPr/>
            </a:pPr>
            <a:r>
              <a:rPr lang="en-US" sz="1210" b="1" dirty="0">
                <a:latin typeface="+mj-lt"/>
                <a:ea typeface="+mj-ea"/>
                <a:cs typeface="+mj-cs"/>
              </a:rPr>
              <a:t>Which one is better?</a:t>
            </a:r>
          </a:p>
        </p:txBody>
      </p:sp>
      <p:sp>
        <p:nvSpPr>
          <p:cNvPr id="4" name="Rectangle 3"/>
          <p:cNvSpPr txBox="1">
            <a:spLocks noChangeArrowheads="1"/>
          </p:cNvSpPr>
          <p:nvPr/>
        </p:nvSpPr>
        <p:spPr bwMode="auto">
          <a:xfrm>
            <a:off x="198239" y="2724153"/>
            <a:ext cx="3227070" cy="172879"/>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lnSpc>
                <a:spcPct val="90000"/>
              </a:lnSpc>
              <a:spcBef>
                <a:spcPct val="10000"/>
              </a:spcBef>
              <a:spcAft>
                <a:spcPts val="151"/>
              </a:spcAft>
              <a:buClr>
                <a:srgbClr val="0C7B9C"/>
              </a:buClr>
              <a:buSzPct val="75000"/>
              <a:defRPr/>
            </a:pPr>
            <a:r>
              <a:rPr lang="en-US" sz="756" dirty="0"/>
              <a:t>Now which one is better? B1 or B2? How do you define better?</a:t>
            </a:r>
          </a:p>
        </p:txBody>
      </p:sp>
      <p:sp>
        <p:nvSpPr>
          <p:cNvPr id="2" name="Date Placeholder 1">
            <a:extLst>
              <a:ext uri="{FF2B5EF4-FFF2-40B4-BE49-F238E27FC236}">
                <a16:creationId xmlns:a16="http://schemas.microsoft.com/office/drawing/2014/main" id="{9B98E588-E5B3-0D4F-8958-CEAF2E35594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6" name="Slide Number Placeholder 5">
            <a:extLst>
              <a:ext uri="{FF2B5EF4-FFF2-40B4-BE49-F238E27FC236}">
                <a16:creationId xmlns:a16="http://schemas.microsoft.com/office/drawing/2014/main" id="{30824402-4556-8441-A4F4-AFAFCD43052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26</a:t>
            </a:fld>
            <a:endParaRPr lang="en-US" dirty="0"/>
          </a:p>
        </p:txBody>
      </p:sp>
      <p:sp>
        <p:nvSpPr>
          <p:cNvPr id="8" name="Rectangle 7">
            <a:extLst>
              <a:ext uri="{FF2B5EF4-FFF2-40B4-BE49-F238E27FC236}">
                <a16:creationId xmlns:a16="http://schemas.microsoft.com/office/drawing/2014/main" id="{600161AD-1BDD-9E44-BC72-6EFB5BCA5A66}"/>
              </a:ext>
            </a:extLst>
          </p:cNvPr>
          <p:cNvSpPr/>
          <p:nvPr/>
        </p:nvSpPr>
        <p:spPr>
          <a:xfrm>
            <a:off x="2914650" y="649773"/>
            <a:ext cx="1626903" cy="1107996"/>
          </a:xfrm>
          <a:prstGeom prst="rect">
            <a:avLst/>
          </a:prstGeom>
        </p:spPr>
        <p:txBody>
          <a:bodyPr wrap="square">
            <a:spAutoFit/>
          </a:bodyPr>
          <a:lstStyle/>
          <a:p>
            <a:pPr algn="ctr"/>
            <a:r>
              <a:rPr lang="en-US" altLang="zh-CN" sz="1100" b="1" dirty="0">
                <a:latin typeface="Times New Roman" panose="02020603050405020304" pitchFamily="18" charset="0"/>
              </a:rPr>
              <a:t>Hard Margin: </a:t>
            </a:r>
          </a:p>
          <a:p>
            <a:pPr algn="ctr"/>
            <a:r>
              <a:rPr lang="en-US" altLang="zh-CN" sz="1100" b="1" dirty="0">
                <a:latin typeface="Times New Roman" panose="02020603050405020304" pitchFamily="18" charset="0"/>
              </a:rPr>
              <a:t>we require all data points be classified correctly </a:t>
            </a:r>
          </a:p>
          <a:p>
            <a:pPr>
              <a:buFont typeface="Wingdings" pitchFamily="2" charset="2"/>
              <a:buNone/>
            </a:pPr>
            <a:r>
              <a:rPr lang="en-US" altLang="zh-CN" sz="1100" b="1" dirty="0">
                <a:latin typeface="Times New Roman" panose="02020603050405020304" pitchFamily="18" charset="0"/>
              </a:rPr>
              <a:t>    </a:t>
            </a:r>
          </a:p>
          <a:p>
            <a:pPr algn="ctr">
              <a:buFont typeface="Wingdings" pitchFamily="2" charset="2"/>
              <a:buNone/>
            </a:pPr>
            <a:r>
              <a:rPr lang="en-US" altLang="zh-CN" sz="1100" b="1" dirty="0">
                <a:latin typeface="Times New Roman" panose="02020603050405020304" pitchFamily="18" charset="0"/>
              </a:rPr>
              <a:t>No training error</a:t>
            </a:r>
          </a:p>
        </p:txBody>
      </p:sp>
    </p:spTree>
    <p:extLst>
      <p:ext uri="{BB962C8B-B14F-4D97-AF65-F5344CB8AC3E}">
        <p14:creationId xmlns:p14="http://schemas.microsoft.com/office/powerpoint/2010/main" val="206974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5077-440D-0E4C-913B-546084EC19D0}"/>
              </a:ext>
            </a:extLst>
          </p:cNvPr>
          <p:cNvSpPr>
            <a:spLocks noGrp="1"/>
          </p:cNvSpPr>
          <p:nvPr>
            <p:ph type="title"/>
          </p:nvPr>
        </p:nvSpPr>
        <p:spPr/>
        <p:txBody>
          <a:bodyPr>
            <a:normAutofit/>
          </a:bodyPr>
          <a:lstStyle/>
          <a:p>
            <a:r>
              <a:rPr lang="en-US" dirty="0"/>
              <a:t>Underfitting vs Overfitting</a:t>
            </a:r>
          </a:p>
        </p:txBody>
      </p:sp>
      <p:sp>
        <p:nvSpPr>
          <p:cNvPr id="4" name="Date Placeholder 3">
            <a:extLst>
              <a:ext uri="{FF2B5EF4-FFF2-40B4-BE49-F238E27FC236}">
                <a16:creationId xmlns:a16="http://schemas.microsoft.com/office/drawing/2014/main" id="{14285DA0-68FF-144D-B6CF-DD6422E1CBF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2A4CBE48-0BD0-1844-A2A2-F47F16B375D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33B30C48-5D79-E044-A608-4E0A64F4A03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27</a:t>
            </a:fld>
            <a:endParaRPr lang="en-US" dirty="0"/>
          </a:p>
        </p:txBody>
      </p:sp>
      <p:pic>
        <p:nvPicPr>
          <p:cNvPr id="7" name="Picture 6">
            <a:extLst>
              <a:ext uri="{FF2B5EF4-FFF2-40B4-BE49-F238E27FC236}">
                <a16:creationId xmlns:a16="http://schemas.microsoft.com/office/drawing/2014/main" id="{3A281564-44E1-7641-8201-3D60C654CDAE}"/>
              </a:ext>
            </a:extLst>
          </p:cNvPr>
          <p:cNvPicPr>
            <a:picLocks noChangeAspect="1"/>
          </p:cNvPicPr>
          <p:nvPr/>
        </p:nvPicPr>
        <p:blipFill>
          <a:blip r:embed="rId2"/>
          <a:stretch>
            <a:fillRect/>
          </a:stretch>
        </p:blipFill>
        <p:spPr>
          <a:xfrm>
            <a:off x="57767" y="604771"/>
            <a:ext cx="2720429" cy="1278004"/>
          </a:xfrm>
          <a:prstGeom prst="rect">
            <a:avLst/>
          </a:prstGeom>
        </p:spPr>
      </p:pic>
      <p:pic>
        <p:nvPicPr>
          <p:cNvPr id="8" name="Picture 7">
            <a:extLst>
              <a:ext uri="{FF2B5EF4-FFF2-40B4-BE49-F238E27FC236}">
                <a16:creationId xmlns:a16="http://schemas.microsoft.com/office/drawing/2014/main" id="{2D5B068C-CE62-BC4E-B89E-97664B991B5C}"/>
              </a:ext>
            </a:extLst>
          </p:cNvPr>
          <p:cNvPicPr>
            <a:picLocks noChangeAspect="1"/>
          </p:cNvPicPr>
          <p:nvPr/>
        </p:nvPicPr>
        <p:blipFill>
          <a:blip r:embed="rId3"/>
          <a:stretch>
            <a:fillRect/>
          </a:stretch>
        </p:blipFill>
        <p:spPr>
          <a:xfrm>
            <a:off x="1771651" y="1882305"/>
            <a:ext cx="2838450" cy="1144661"/>
          </a:xfrm>
          <a:prstGeom prst="rect">
            <a:avLst/>
          </a:prstGeom>
        </p:spPr>
      </p:pic>
      <p:sp>
        <p:nvSpPr>
          <p:cNvPr id="10" name="Rectangle 9">
            <a:extLst>
              <a:ext uri="{FF2B5EF4-FFF2-40B4-BE49-F238E27FC236}">
                <a16:creationId xmlns:a16="http://schemas.microsoft.com/office/drawing/2014/main" id="{94F5E7DA-E5F8-814A-B88C-D1BD8A6359DD}"/>
              </a:ext>
            </a:extLst>
          </p:cNvPr>
          <p:cNvSpPr/>
          <p:nvPr/>
        </p:nvSpPr>
        <p:spPr>
          <a:xfrm>
            <a:off x="2914650" y="549063"/>
            <a:ext cx="1616816" cy="1169551"/>
          </a:xfrm>
          <a:prstGeom prst="rect">
            <a:avLst/>
          </a:prstGeom>
        </p:spPr>
        <p:txBody>
          <a:bodyPr wrap="square">
            <a:spAutoFit/>
          </a:bodyPr>
          <a:lstStyle/>
          <a:p>
            <a:r>
              <a:rPr lang="en-US" sz="1000" dirty="0">
                <a:solidFill>
                  <a:srgbClr val="292929"/>
                </a:solidFill>
                <a:latin typeface="charter" panose="02040503050506020203" pitchFamily="18" charset="0"/>
              </a:rPr>
              <a:t>In this case, the Maximum Margin Classifier would not work. </a:t>
            </a:r>
            <a:r>
              <a:rPr lang="en-US" sz="1000" dirty="0" err="1">
                <a:solidFill>
                  <a:srgbClr val="292929"/>
                </a:solidFill>
                <a:latin typeface="charter" panose="02040503050506020203" pitchFamily="18" charset="0"/>
              </a:rPr>
              <a:t>Vapnik</a:t>
            </a:r>
            <a:r>
              <a:rPr lang="en-US" sz="1000" dirty="0">
                <a:solidFill>
                  <a:srgbClr val="292929"/>
                </a:solidFill>
                <a:latin typeface="charter" panose="02040503050506020203" pitchFamily="18" charset="0"/>
              </a:rPr>
              <a:t> developed a </a:t>
            </a:r>
            <a:r>
              <a:rPr lang="en-US" sz="1000" dirty="0">
                <a:solidFill>
                  <a:srgbClr val="FF0000"/>
                </a:solidFill>
                <a:latin typeface="charter" panose="02040503050506020203" pitchFamily="18" charset="0"/>
              </a:rPr>
              <a:t>soft margin </a:t>
            </a:r>
            <a:r>
              <a:rPr lang="en-US" sz="1000" dirty="0">
                <a:solidFill>
                  <a:srgbClr val="292929"/>
                </a:solidFill>
                <a:latin typeface="charter" panose="02040503050506020203" pitchFamily="18" charset="0"/>
              </a:rPr>
              <a:t>that would allow for some misclassification of data. </a:t>
            </a:r>
            <a:endParaRPr lang="en-US" sz="1000" dirty="0"/>
          </a:p>
        </p:txBody>
      </p:sp>
      <p:sp>
        <p:nvSpPr>
          <p:cNvPr id="9" name="Rectangle 8">
            <a:extLst>
              <a:ext uri="{FF2B5EF4-FFF2-40B4-BE49-F238E27FC236}">
                <a16:creationId xmlns:a16="http://schemas.microsoft.com/office/drawing/2014/main" id="{A550B665-50C6-6747-BFE0-74199AE25F50}"/>
              </a:ext>
            </a:extLst>
          </p:cNvPr>
          <p:cNvSpPr/>
          <p:nvPr/>
        </p:nvSpPr>
        <p:spPr>
          <a:xfrm>
            <a:off x="35463" y="3126174"/>
            <a:ext cx="3041217" cy="246221"/>
          </a:xfrm>
          <a:prstGeom prst="rect">
            <a:avLst/>
          </a:prstGeom>
        </p:spPr>
        <p:txBody>
          <a:bodyPr wrap="none">
            <a:spAutoFit/>
          </a:bodyPr>
          <a:lstStyle/>
          <a:p>
            <a:r>
              <a:rPr lang="en-US" sz="1000" dirty="0"/>
              <a:t>https://</a:t>
            </a:r>
            <a:r>
              <a:rPr lang="en-US" sz="1000" dirty="0" err="1"/>
              <a:t>www.youtube.com</a:t>
            </a:r>
            <a:r>
              <a:rPr lang="en-US" sz="1000" dirty="0"/>
              <a:t>/</a:t>
            </a:r>
            <a:r>
              <a:rPr lang="en-US" sz="1000" dirty="0" err="1"/>
              <a:t>watch?v</a:t>
            </a:r>
            <a:r>
              <a:rPr lang="en-US" sz="1000" dirty="0"/>
              <a:t>=efR1C6CvhmE</a:t>
            </a:r>
          </a:p>
        </p:txBody>
      </p:sp>
    </p:spTree>
    <p:extLst>
      <p:ext uri="{BB962C8B-B14F-4D97-AF65-F5344CB8AC3E}">
        <p14:creationId xmlns:p14="http://schemas.microsoft.com/office/powerpoint/2010/main" val="345967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F44B-93AD-594F-94A6-7B3434469621}"/>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68E2362B-89EF-C743-B65F-37C2A5E4CB25}"/>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DF8BD023-3F8B-9640-8990-41BAFD05E2D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FE005CBA-E47D-C74A-80C6-82374E8D274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444DDC9A-7037-5546-AFE0-B5B7B595974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28</a:t>
            </a:fld>
            <a:endParaRPr lang="en-US" dirty="0"/>
          </a:p>
        </p:txBody>
      </p:sp>
      <p:pic>
        <p:nvPicPr>
          <p:cNvPr id="7" name="Picture 6">
            <a:extLst>
              <a:ext uri="{FF2B5EF4-FFF2-40B4-BE49-F238E27FC236}">
                <a16:creationId xmlns:a16="http://schemas.microsoft.com/office/drawing/2014/main" id="{039BBA3C-8E7D-E04D-99D9-A6E7B3ADFF51}"/>
              </a:ext>
            </a:extLst>
          </p:cNvPr>
          <p:cNvPicPr>
            <a:picLocks noChangeAspect="1"/>
          </p:cNvPicPr>
          <p:nvPr/>
        </p:nvPicPr>
        <p:blipFill>
          <a:blip r:embed="rId2"/>
          <a:stretch>
            <a:fillRect/>
          </a:stretch>
        </p:blipFill>
        <p:spPr>
          <a:xfrm>
            <a:off x="630391" y="892175"/>
            <a:ext cx="3346267" cy="1616736"/>
          </a:xfrm>
          <a:prstGeom prst="rect">
            <a:avLst/>
          </a:prstGeom>
        </p:spPr>
      </p:pic>
    </p:spTree>
    <p:extLst>
      <p:ext uri="{BB962C8B-B14F-4D97-AF65-F5344CB8AC3E}">
        <p14:creationId xmlns:p14="http://schemas.microsoft.com/office/powerpoint/2010/main" val="43757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4D07-502C-C045-9B2D-ACB53BAA22B1}"/>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13936BE7-9494-3E4B-8AF6-FB97743B7B4F}"/>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C634D5C9-F283-CE4F-BFD0-AB908DDC020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69C6556E-3756-F54D-94EC-2715720F6AD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97237328-43DC-E240-803C-222A5B02DA0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29</a:t>
            </a:fld>
            <a:endParaRPr lang="en-US" dirty="0"/>
          </a:p>
        </p:txBody>
      </p:sp>
      <p:pic>
        <p:nvPicPr>
          <p:cNvPr id="7" name="Picture 6">
            <a:extLst>
              <a:ext uri="{FF2B5EF4-FFF2-40B4-BE49-F238E27FC236}">
                <a16:creationId xmlns:a16="http://schemas.microsoft.com/office/drawing/2014/main" id="{6DD5B682-9D04-4B4A-A4A9-FD0D66A0E568}"/>
              </a:ext>
            </a:extLst>
          </p:cNvPr>
          <p:cNvPicPr>
            <a:picLocks noChangeAspect="1"/>
          </p:cNvPicPr>
          <p:nvPr/>
        </p:nvPicPr>
        <p:blipFill>
          <a:blip r:embed="rId2"/>
          <a:stretch>
            <a:fillRect/>
          </a:stretch>
        </p:blipFill>
        <p:spPr>
          <a:xfrm>
            <a:off x="18137" y="517006"/>
            <a:ext cx="2253598" cy="1047753"/>
          </a:xfrm>
          <a:prstGeom prst="rect">
            <a:avLst/>
          </a:prstGeom>
        </p:spPr>
      </p:pic>
      <p:pic>
        <p:nvPicPr>
          <p:cNvPr id="8" name="Picture 7">
            <a:extLst>
              <a:ext uri="{FF2B5EF4-FFF2-40B4-BE49-F238E27FC236}">
                <a16:creationId xmlns:a16="http://schemas.microsoft.com/office/drawing/2014/main" id="{EABA46B3-22D8-894F-AAE6-4A80420F4822}"/>
              </a:ext>
            </a:extLst>
          </p:cNvPr>
          <p:cNvPicPr>
            <a:picLocks noChangeAspect="1"/>
          </p:cNvPicPr>
          <p:nvPr/>
        </p:nvPicPr>
        <p:blipFill>
          <a:blip r:embed="rId3"/>
          <a:stretch>
            <a:fillRect/>
          </a:stretch>
        </p:blipFill>
        <p:spPr>
          <a:xfrm>
            <a:off x="311756" y="1602792"/>
            <a:ext cx="1114494" cy="199132"/>
          </a:xfrm>
          <a:prstGeom prst="rect">
            <a:avLst/>
          </a:prstGeom>
        </p:spPr>
      </p:pic>
      <p:pic>
        <p:nvPicPr>
          <p:cNvPr id="9" name="Picture 8">
            <a:extLst>
              <a:ext uri="{FF2B5EF4-FFF2-40B4-BE49-F238E27FC236}">
                <a16:creationId xmlns:a16="http://schemas.microsoft.com/office/drawing/2014/main" id="{B02742E0-5559-584B-A585-8512D9BF2997}"/>
              </a:ext>
            </a:extLst>
          </p:cNvPr>
          <p:cNvPicPr>
            <a:picLocks noChangeAspect="1"/>
          </p:cNvPicPr>
          <p:nvPr/>
        </p:nvPicPr>
        <p:blipFill>
          <a:blip r:embed="rId4"/>
          <a:stretch>
            <a:fillRect/>
          </a:stretch>
        </p:blipFill>
        <p:spPr>
          <a:xfrm>
            <a:off x="2327320" y="433785"/>
            <a:ext cx="2298386" cy="1096957"/>
          </a:xfrm>
          <a:prstGeom prst="rect">
            <a:avLst/>
          </a:prstGeom>
        </p:spPr>
      </p:pic>
      <p:pic>
        <p:nvPicPr>
          <p:cNvPr id="10" name="Picture 9">
            <a:extLst>
              <a:ext uri="{FF2B5EF4-FFF2-40B4-BE49-F238E27FC236}">
                <a16:creationId xmlns:a16="http://schemas.microsoft.com/office/drawing/2014/main" id="{95D2DC2A-9CD7-6145-82C5-810830F199E8}"/>
              </a:ext>
            </a:extLst>
          </p:cNvPr>
          <p:cNvPicPr>
            <a:picLocks noChangeAspect="1"/>
          </p:cNvPicPr>
          <p:nvPr/>
        </p:nvPicPr>
        <p:blipFill>
          <a:blip r:embed="rId5"/>
          <a:stretch>
            <a:fillRect/>
          </a:stretch>
        </p:blipFill>
        <p:spPr>
          <a:xfrm>
            <a:off x="2469696" y="1583293"/>
            <a:ext cx="1253714" cy="218631"/>
          </a:xfrm>
          <a:prstGeom prst="rect">
            <a:avLst/>
          </a:prstGeom>
        </p:spPr>
      </p:pic>
      <p:pic>
        <p:nvPicPr>
          <p:cNvPr id="11" name="Picture 10">
            <a:extLst>
              <a:ext uri="{FF2B5EF4-FFF2-40B4-BE49-F238E27FC236}">
                <a16:creationId xmlns:a16="http://schemas.microsoft.com/office/drawing/2014/main" id="{3411F1DE-ACB5-2145-AEB0-6BA0B970F3D6}"/>
              </a:ext>
            </a:extLst>
          </p:cNvPr>
          <p:cNvPicPr>
            <a:picLocks noChangeAspect="1"/>
          </p:cNvPicPr>
          <p:nvPr/>
        </p:nvPicPr>
        <p:blipFill>
          <a:blip r:embed="rId6"/>
          <a:stretch>
            <a:fillRect/>
          </a:stretch>
        </p:blipFill>
        <p:spPr>
          <a:xfrm>
            <a:off x="1037185" y="1940300"/>
            <a:ext cx="2388274" cy="1034133"/>
          </a:xfrm>
          <a:prstGeom prst="rect">
            <a:avLst/>
          </a:prstGeom>
        </p:spPr>
      </p:pic>
    </p:spTree>
    <p:extLst>
      <p:ext uri="{BB962C8B-B14F-4D97-AF65-F5344CB8AC3E}">
        <p14:creationId xmlns:p14="http://schemas.microsoft.com/office/powerpoint/2010/main" val="290884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026"/>
          <p:cNvSpPr>
            <a:spLocks noGrp="1" noChangeArrowheads="1"/>
          </p:cNvSpPr>
          <p:nvPr>
            <p:ph type="title"/>
          </p:nvPr>
        </p:nvSpPr>
        <p:spPr>
          <a:xfrm>
            <a:off x="606488" y="211465"/>
            <a:ext cx="3394075" cy="215444"/>
          </a:xfrm>
        </p:spPr>
        <p:txBody>
          <a:bodyPr/>
          <a:lstStyle/>
          <a:p>
            <a:r>
              <a:rPr lang="en-US" b="1" dirty="0"/>
              <a:t>Classification</a:t>
            </a:r>
          </a:p>
        </p:txBody>
      </p:sp>
      <p:sp>
        <p:nvSpPr>
          <p:cNvPr id="21508" name="Rectangle 1027"/>
          <p:cNvSpPr>
            <a:spLocks noGrp="1" noChangeArrowheads="1"/>
          </p:cNvSpPr>
          <p:nvPr>
            <p:ph type="body" sz="half" idx="4294967295"/>
          </p:nvPr>
        </p:nvSpPr>
        <p:spPr>
          <a:xfrm>
            <a:off x="838605" y="2565956"/>
            <a:ext cx="2618970" cy="230505"/>
          </a:xfrm>
        </p:spPr>
        <p:txBody>
          <a:bodyPr>
            <a:normAutofit fontScale="92500" lnSpcReduction="20000"/>
          </a:bodyPr>
          <a:lstStyle/>
          <a:p>
            <a:pPr algn="ctr">
              <a:lnSpc>
                <a:spcPct val="90000"/>
              </a:lnSpc>
              <a:buNone/>
            </a:pPr>
            <a:r>
              <a:rPr lang="en-US" dirty="0"/>
              <a:t>Goal: find a linear decision boundary (hyperplane)</a:t>
            </a:r>
            <a:r>
              <a:rPr lang="ar-SA" dirty="0"/>
              <a:t> </a:t>
            </a:r>
            <a:r>
              <a:rPr lang="en-US" dirty="0"/>
              <a:t>that separates the classes</a:t>
            </a:r>
          </a:p>
        </p:txBody>
      </p:sp>
      <p:graphicFrame>
        <p:nvGraphicFramePr>
          <p:cNvPr id="21506" name="Object 1028"/>
          <p:cNvGraphicFramePr>
            <a:graphicFrameLocks noGrp="1" noChangeAspect="1"/>
          </p:cNvGraphicFramePr>
          <p:nvPr>
            <p:ph sz="half" idx="4294967295"/>
          </p:nvPr>
        </p:nvGraphicFramePr>
        <p:xfrm>
          <a:off x="1411843"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1506"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43" y="885790"/>
                        <a:ext cx="1844040" cy="1740193"/>
                      </a:xfrm>
                      <a:prstGeom prst="rect">
                        <a:avLst/>
                      </a:prstGeom>
                      <a:noFill/>
                      <a:ln>
                        <a:noFill/>
                      </a:ln>
                      <a:effectLst/>
                    </p:spPr>
                  </p:pic>
                </p:oleObj>
              </mc:Fallback>
            </mc:AlternateContent>
          </a:graphicData>
        </a:graphic>
      </p:graphicFrame>
      <p:sp>
        <p:nvSpPr>
          <p:cNvPr id="5" name="TextBox 4"/>
          <p:cNvSpPr txBox="1"/>
          <p:nvPr/>
        </p:nvSpPr>
        <p:spPr>
          <a:xfrm>
            <a:off x="838605" y="1010047"/>
            <a:ext cx="691216" cy="650691"/>
          </a:xfrm>
          <a:prstGeom prst="rect">
            <a:avLst/>
          </a:prstGeom>
          <a:noFill/>
        </p:spPr>
        <p:txBody>
          <a:bodyPr wrap="none" rtlCol="0">
            <a:spAutoFit/>
          </a:bodyPr>
          <a:lstStyle/>
          <a:p>
            <a:pPr algn="ctr"/>
            <a:r>
              <a:rPr lang="en-US" sz="907" dirty="0"/>
              <a:t>Linearly</a:t>
            </a:r>
            <a:br>
              <a:rPr lang="en-US" sz="907" dirty="0"/>
            </a:br>
            <a:r>
              <a:rPr lang="en-US" sz="907" dirty="0"/>
              <a:t>separable</a:t>
            </a:r>
            <a:br>
              <a:rPr lang="en-US" sz="907" dirty="0"/>
            </a:br>
            <a:r>
              <a:rPr lang="en-US" sz="907" dirty="0"/>
              <a:t>classes</a:t>
            </a:r>
          </a:p>
          <a:p>
            <a:pPr algn="ctr"/>
            <a:endParaRPr lang="en-US" sz="907" dirty="0"/>
          </a:p>
        </p:txBody>
      </p:sp>
      <p:sp>
        <p:nvSpPr>
          <p:cNvPr id="2" name="Date Placeholder 1">
            <a:extLst>
              <a:ext uri="{FF2B5EF4-FFF2-40B4-BE49-F238E27FC236}">
                <a16:creationId xmlns:a16="http://schemas.microsoft.com/office/drawing/2014/main" id="{A95A9245-3F7A-D942-B004-0CD5C480EE5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0E6116B9-A130-CF45-BA65-22CFDB53002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a:t>
            </a:fld>
            <a:endParaRPr lang="en-US" dirty="0"/>
          </a:p>
        </p:txBody>
      </p:sp>
    </p:spTree>
    <p:extLst>
      <p:ext uri="{BB962C8B-B14F-4D97-AF65-F5344CB8AC3E}">
        <p14:creationId xmlns:p14="http://schemas.microsoft.com/office/powerpoint/2010/main" val="408784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CF4F-315B-534F-9525-9158771E51E8}"/>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5F28590A-6D5A-A843-AA91-8424122BDBC0}"/>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D9CA238F-0263-C844-AC1B-7430DAB51E49}"/>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2D4D3D70-E834-9B43-86E5-D3477B1D2F7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DFB1A2E1-A7A9-3C48-A224-01A431BD593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30</a:t>
            </a:fld>
            <a:endParaRPr lang="en-US" dirty="0"/>
          </a:p>
        </p:txBody>
      </p:sp>
      <p:pic>
        <p:nvPicPr>
          <p:cNvPr id="7" name="Picture 6">
            <a:extLst>
              <a:ext uri="{FF2B5EF4-FFF2-40B4-BE49-F238E27FC236}">
                <a16:creationId xmlns:a16="http://schemas.microsoft.com/office/drawing/2014/main" id="{2753DEA4-76D5-DC4C-90AA-3B10EF2E9566}"/>
              </a:ext>
            </a:extLst>
          </p:cNvPr>
          <p:cNvPicPr>
            <a:picLocks noChangeAspect="1"/>
          </p:cNvPicPr>
          <p:nvPr/>
        </p:nvPicPr>
        <p:blipFill>
          <a:blip r:embed="rId2"/>
          <a:stretch>
            <a:fillRect/>
          </a:stretch>
        </p:blipFill>
        <p:spPr>
          <a:xfrm>
            <a:off x="450782" y="615344"/>
            <a:ext cx="3491190" cy="1503085"/>
          </a:xfrm>
          <a:prstGeom prst="rect">
            <a:avLst/>
          </a:prstGeom>
        </p:spPr>
      </p:pic>
      <p:sp>
        <p:nvSpPr>
          <p:cNvPr id="9" name="Rectangle 8">
            <a:extLst>
              <a:ext uri="{FF2B5EF4-FFF2-40B4-BE49-F238E27FC236}">
                <a16:creationId xmlns:a16="http://schemas.microsoft.com/office/drawing/2014/main" id="{30BC4979-BF15-084E-9A81-32200D83DB2E}"/>
              </a:ext>
            </a:extLst>
          </p:cNvPr>
          <p:cNvSpPr/>
          <p:nvPr/>
        </p:nvSpPr>
        <p:spPr>
          <a:xfrm>
            <a:off x="400050" y="2420074"/>
            <a:ext cx="3858627" cy="646331"/>
          </a:xfrm>
          <a:prstGeom prst="rect">
            <a:avLst/>
          </a:prstGeom>
        </p:spPr>
        <p:txBody>
          <a:bodyPr wrap="square">
            <a:spAutoFit/>
          </a:bodyPr>
          <a:lstStyle/>
          <a:p>
            <a:r>
              <a:rPr lang="en-US" sz="1200" dirty="0">
                <a:solidFill>
                  <a:srgbClr val="292929"/>
                </a:solidFill>
                <a:latin typeface="charter" panose="02040503050506020203" pitchFamily="18" charset="0"/>
              </a:rPr>
              <a:t>This is known as a </a:t>
            </a:r>
            <a:r>
              <a:rPr lang="en-US" sz="1200" dirty="0">
                <a:solidFill>
                  <a:srgbClr val="FF0000"/>
                </a:solidFill>
                <a:latin typeface="charter" panose="02040503050506020203" pitchFamily="18" charset="0"/>
              </a:rPr>
              <a:t>Soft Margin Classifier </a:t>
            </a:r>
            <a:r>
              <a:rPr lang="en-US" sz="1200" dirty="0">
                <a:solidFill>
                  <a:srgbClr val="292929"/>
                </a:solidFill>
                <a:latin typeface="charter" panose="02040503050506020203" pitchFamily="18" charset="0"/>
              </a:rPr>
              <a:t>or a </a:t>
            </a:r>
            <a:r>
              <a:rPr lang="en-US" sz="1200" dirty="0">
                <a:solidFill>
                  <a:srgbClr val="FF0000"/>
                </a:solidFill>
                <a:latin typeface="charter" panose="02040503050506020203" pitchFamily="18" charset="0"/>
              </a:rPr>
              <a:t>Support Vector Classifier</a:t>
            </a:r>
            <a:r>
              <a:rPr lang="en-US" sz="1200" dirty="0">
                <a:solidFill>
                  <a:srgbClr val="292929"/>
                </a:solidFill>
                <a:latin typeface="charter" panose="02040503050506020203" pitchFamily="18" charset="0"/>
              </a:rPr>
              <a:t>. It also attempts to maximize the margin separating the two classes.</a:t>
            </a:r>
            <a:endParaRPr lang="en-US" sz="1200" dirty="0"/>
          </a:p>
        </p:txBody>
      </p:sp>
    </p:spTree>
    <p:extLst>
      <p:ext uri="{BB962C8B-B14F-4D97-AF65-F5344CB8AC3E}">
        <p14:creationId xmlns:p14="http://schemas.microsoft.com/office/powerpoint/2010/main" val="393724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47C3-6454-F645-A524-12910D8C3287}"/>
              </a:ext>
            </a:extLst>
          </p:cNvPr>
          <p:cNvSpPr>
            <a:spLocks noGrp="1"/>
          </p:cNvSpPr>
          <p:nvPr>
            <p:ph type="title"/>
          </p:nvPr>
        </p:nvSpPr>
        <p:spPr>
          <a:xfrm>
            <a:off x="606488" y="211465"/>
            <a:ext cx="3394075" cy="215444"/>
          </a:xfrm>
        </p:spPr>
        <p:txBody>
          <a:bodyPr/>
          <a:lstStyle/>
          <a:p>
            <a:r>
              <a:rPr lang="en-US" dirty="0"/>
              <a:t>Split, fit, and predict </a:t>
            </a:r>
          </a:p>
        </p:txBody>
      </p:sp>
      <p:sp>
        <p:nvSpPr>
          <p:cNvPr id="3" name="Content Placeholder 2">
            <a:extLst>
              <a:ext uri="{FF2B5EF4-FFF2-40B4-BE49-F238E27FC236}">
                <a16:creationId xmlns:a16="http://schemas.microsoft.com/office/drawing/2014/main" id="{89A1139B-F9F3-F046-8BB6-B97FB4131246}"/>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1B36516C-24F4-C64A-A9BA-8F5A3E11136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9635378D-21B5-F24A-B2F6-110DEFF9A60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31</a:t>
            </a:fld>
            <a:endParaRPr lang="en-US" dirty="0"/>
          </a:p>
        </p:txBody>
      </p:sp>
      <p:pic>
        <p:nvPicPr>
          <p:cNvPr id="7" name="Picture 6">
            <a:extLst>
              <a:ext uri="{FF2B5EF4-FFF2-40B4-BE49-F238E27FC236}">
                <a16:creationId xmlns:a16="http://schemas.microsoft.com/office/drawing/2014/main" id="{70E22275-307A-DA40-8733-05FA71F7D905}"/>
              </a:ext>
            </a:extLst>
          </p:cNvPr>
          <p:cNvPicPr>
            <a:picLocks noChangeAspect="1"/>
          </p:cNvPicPr>
          <p:nvPr/>
        </p:nvPicPr>
        <p:blipFill>
          <a:blip r:embed="rId2"/>
          <a:stretch>
            <a:fillRect/>
          </a:stretch>
        </p:blipFill>
        <p:spPr>
          <a:xfrm>
            <a:off x="35316" y="815975"/>
            <a:ext cx="4539467" cy="1572495"/>
          </a:xfrm>
          <a:prstGeom prst="rect">
            <a:avLst/>
          </a:prstGeom>
        </p:spPr>
      </p:pic>
      <p:sp>
        <p:nvSpPr>
          <p:cNvPr id="8" name="TextBox 7">
            <a:extLst>
              <a:ext uri="{FF2B5EF4-FFF2-40B4-BE49-F238E27FC236}">
                <a16:creationId xmlns:a16="http://schemas.microsoft.com/office/drawing/2014/main" id="{AF26E373-0E7B-9249-A3D5-5D719D3D11F7}"/>
              </a:ext>
            </a:extLst>
          </p:cNvPr>
          <p:cNvSpPr txBox="1"/>
          <p:nvPr/>
        </p:nvSpPr>
        <p:spPr>
          <a:xfrm>
            <a:off x="185485" y="2634109"/>
            <a:ext cx="4253165" cy="584775"/>
          </a:xfrm>
          <a:prstGeom prst="rect">
            <a:avLst/>
          </a:prstGeom>
          <a:noFill/>
        </p:spPr>
        <p:txBody>
          <a:bodyPr wrap="square" rtlCol="0">
            <a:spAutoFit/>
          </a:bodyPr>
          <a:lstStyle/>
          <a:p>
            <a:r>
              <a:rPr lang="en-US" sz="1600" dirty="0"/>
              <a:t>From </a:t>
            </a:r>
            <a:r>
              <a:rPr lang="en-US" sz="1600" dirty="0" err="1"/>
              <a:t>sklearn</a:t>
            </a:r>
            <a:r>
              <a:rPr lang="en-US" sz="1600" dirty="0"/>
              <a:t>. </a:t>
            </a:r>
            <a:r>
              <a:rPr lang="en-US" sz="1600" dirty="0" err="1"/>
              <a:t>Svm</a:t>
            </a:r>
            <a:r>
              <a:rPr lang="en-US" sz="1600" dirty="0"/>
              <a:t> import </a:t>
            </a:r>
            <a:r>
              <a:rPr lang="en-US" sz="1600" dirty="0" err="1"/>
              <a:t>linearSVC</a:t>
            </a:r>
            <a:r>
              <a:rPr lang="en-US" sz="1600" dirty="0"/>
              <a:t>  Is much faster </a:t>
            </a:r>
            <a:r>
              <a:rPr lang="en-US" sz="1600" dirty="0">
                <a:sym typeface="Wingdings" pitchFamily="2" charset="2"/>
              </a:rPr>
              <a:t></a:t>
            </a:r>
            <a:endParaRPr lang="en-US" sz="1600" dirty="0"/>
          </a:p>
        </p:txBody>
      </p:sp>
      <p:sp>
        <p:nvSpPr>
          <p:cNvPr id="9" name="Footer Placeholder 8">
            <a:extLst>
              <a:ext uri="{FF2B5EF4-FFF2-40B4-BE49-F238E27FC236}">
                <a16:creationId xmlns:a16="http://schemas.microsoft.com/office/drawing/2014/main" id="{040FE648-67B5-A344-BDE7-96E84E84753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316564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1E95-264A-CC41-89CA-ED092A3C2C5C}"/>
              </a:ext>
            </a:extLst>
          </p:cNvPr>
          <p:cNvSpPr>
            <a:spLocks noGrp="1"/>
          </p:cNvSpPr>
          <p:nvPr>
            <p:ph type="title"/>
          </p:nvPr>
        </p:nvSpPr>
        <p:spPr>
          <a:xfrm>
            <a:off x="606488" y="211465"/>
            <a:ext cx="3394075" cy="215444"/>
          </a:xfrm>
        </p:spPr>
        <p:txBody>
          <a:bodyPr/>
          <a:lstStyle/>
          <a:p>
            <a:r>
              <a:rPr lang="en-US" dirty="0"/>
              <a:t>Evaluating </a:t>
            </a:r>
          </a:p>
        </p:txBody>
      </p:sp>
      <p:sp>
        <p:nvSpPr>
          <p:cNvPr id="3" name="Content Placeholder 2">
            <a:extLst>
              <a:ext uri="{FF2B5EF4-FFF2-40B4-BE49-F238E27FC236}">
                <a16:creationId xmlns:a16="http://schemas.microsoft.com/office/drawing/2014/main" id="{5E3794E0-AC12-F345-985D-3D3912A77125}"/>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AAE6B517-9932-4948-BB70-791BBEAB3E1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AAC1CA4-D14A-D54B-8C55-27653216CD4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32</a:t>
            </a:fld>
            <a:endParaRPr lang="en-US" dirty="0"/>
          </a:p>
        </p:txBody>
      </p:sp>
      <p:pic>
        <p:nvPicPr>
          <p:cNvPr id="6" name="Picture 5">
            <a:extLst>
              <a:ext uri="{FF2B5EF4-FFF2-40B4-BE49-F238E27FC236}">
                <a16:creationId xmlns:a16="http://schemas.microsoft.com/office/drawing/2014/main" id="{386D35A3-0A16-E548-8B28-F408392BC597}"/>
              </a:ext>
            </a:extLst>
          </p:cNvPr>
          <p:cNvPicPr>
            <a:picLocks noChangeAspect="1"/>
          </p:cNvPicPr>
          <p:nvPr/>
        </p:nvPicPr>
        <p:blipFill>
          <a:blip r:embed="rId2"/>
          <a:stretch>
            <a:fillRect/>
          </a:stretch>
        </p:blipFill>
        <p:spPr>
          <a:xfrm>
            <a:off x="167633" y="1175759"/>
            <a:ext cx="4022252" cy="1591888"/>
          </a:xfrm>
          <a:prstGeom prst="rect">
            <a:avLst/>
          </a:prstGeom>
        </p:spPr>
      </p:pic>
      <p:sp>
        <p:nvSpPr>
          <p:cNvPr id="7" name="Footer Placeholder 6">
            <a:extLst>
              <a:ext uri="{FF2B5EF4-FFF2-40B4-BE49-F238E27FC236}">
                <a16:creationId xmlns:a16="http://schemas.microsoft.com/office/drawing/2014/main" id="{552E7877-A49E-9D4A-82D8-6F6FEBE980B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523711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2441-D9CB-7D40-9443-D161FACAB3D0}"/>
              </a:ext>
            </a:extLst>
          </p:cNvPr>
          <p:cNvSpPr>
            <a:spLocks noGrp="1"/>
          </p:cNvSpPr>
          <p:nvPr>
            <p:ph type="title"/>
          </p:nvPr>
        </p:nvSpPr>
        <p:spPr>
          <a:xfrm>
            <a:off x="118854" y="547236"/>
            <a:ext cx="4491246" cy="480819"/>
          </a:xfrm>
        </p:spPr>
        <p:txBody>
          <a:bodyPr>
            <a:normAutofit/>
          </a:bodyPr>
          <a:lstStyle/>
          <a:p>
            <a:r>
              <a:rPr lang="en-US" dirty="0"/>
              <a:t>How Do we know which soft margin to choose?</a:t>
            </a:r>
          </a:p>
        </p:txBody>
      </p:sp>
      <p:sp>
        <p:nvSpPr>
          <p:cNvPr id="3" name="Content Placeholder 2">
            <a:extLst>
              <a:ext uri="{FF2B5EF4-FFF2-40B4-BE49-F238E27FC236}">
                <a16:creationId xmlns:a16="http://schemas.microsoft.com/office/drawing/2014/main" id="{998E7930-E04B-5648-B5AA-616679D0B60E}"/>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8DE734D7-C3A7-CD41-B876-2CADC9DCD62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81096868-DF82-D24A-8DE8-FB9AEF4B11F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6D79E645-0434-224B-8FF1-408E92E37EE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33</a:t>
            </a:fld>
            <a:endParaRPr lang="en-US" dirty="0"/>
          </a:p>
        </p:txBody>
      </p:sp>
      <p:pic>
        <p:nvPicPr>
          <p:cNvPr id="7" name="Picture 6">
            <a:extLst>
              <a:ext uri="{FF2B5EF4-FFF2-40B4-BE49-F238E27FC236}">
                <a16:creationId xmlns:a16="http://schemas.microsoft.com/office/drawing/2014/main" id="{E7F0D494-BA28-5B44-ACE7-23CA93836409}"/>
              </a:ext>
            </a:extLst>
          </p:cNvPr>
          <p:cNvPicPr>
            <a:picLocks noChangeAspect="1"/>
          </p:cNvPicPr>
          <p:nvPr/>
        </p:nvPicPr>
        <p:blipFill>
          <a:blip r:embed="rId2"/>
          <a:stretch>
            <a:fillRect/>
          </a:stretch>
        </p:blipFill>
        <p:spPr>
          <a:xfrm>
            <a:off x="181113" y="944142"/>
            <a:ext cx="3937129" cy="1963096"/>
          </a:xfrm>
          <a:prstGeom prst="rect">
            <a:avLst/>
          </a:prstGeom>
        </p:spPr>
      </p:pic>
    </p:spTree>
    <p:extLst>
      <p:ext uri="{BB962C8B-B14F-4D97-AF65-F5344CB8AC3E}">
        <p14:creationId xmlns:p14="http://schemas.microsoft.com/office/powerpoint/2010/main" val="3220231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922655">
              <a:lnSpc>
                <a:spcPct val="100000"/>
              </a:lnSpc>
              <a:spcBef>
                <a:spcPts val="135"/>
              </a:spcBef>
            </a:pPr>
            <a:r>
              <a:rPr dirty="0"/>
              <a:t>Non-separable</a:t>
            </a:r>
            <a:r>
              <a:rPr spc="400" dirty="0"/>
              <a:t> </a:t>
            </a:r>
            <a:r>
              <a:rPr spc="60" dirty="0"/>
              <a:t>Data</a:t>
            </a:r>
          </a:p>
        </p:txBody>
      </p:sp>
      <p:grpSp>
        <p:nvGrpSpPr>
          <p:cNvPr id="3" name="object 3"/>
          <p:cNvGrpSpPr/>
          <p:nvPr/>
        </p:nvGrpSpPr>
        <p:grpSpPr>
          <a:xfrm>
            <a:off x="729013" y="1007811"/>
            <a:ext cx="1664970" cy="1519555"/>
            <a:chOff x="729013" y="1007811"/>
            <a:chExt cx="1664970" cy="1519555"/>
          </a:xfrm>
        </p:grpSpPr>
        <p:sp>
          <p:nvSpPr>
            <p:cNvPr id="4" name="object 4"/>
            <p:cNvSpPr/>
            <p:nvPr/>
          </p:nvSpPr>
          <p:spPr>
            <a:xfrm>
              <a:off x="1114804" y="2415398"/>
              <a:ext cx="27305" cy="27305"/>
            </a:xfrm>
            <a:custGeom>
              <a:avLst/>
              <a:gdLst/>
              <a:ahLst/>
              <a:cxnLst/>
              <a:rect l="l" t="t" r="r" b="b"/>
              <a:pathLst>
                <a:path w="27305" h="27305">
                  <a:moveTo>
                    <a:pt x="21175" y="0"/>
                  </a:moveTo>
                  <a:lnTo>
                    <a:pt x="6108" y="0"/>
                  </a:lnTo>
                  <a:lnTo>
                    <a:pt x="0" y="6107"/>
                  </a:lnTo>
                  <a:lnTo>
                    <a:pt x="0" y="21174"/>
                  </a:lnTo>
                  <a:lnTo>
                    <a:pt x="6108" y="27282"/>
                  </a:lnTo>
                  <a:lnTo>
                    <a:pt x="21175" y="27282"/>
                  </a:lnTo>
                  <a:lnTo>
                    <a:pt x="27284" y="21174"/>
                  </a:lnTo>
                  <a:lnTo>
                    <a:pt x="27284" y="13641"/>
                  </a:lnTo>
                  <a:lnTo>
                    <a:pt x="27284" y="6107"/>
                  </a:lnTo>
                  <a:lnTo>
                    <a:pt x="21175" y="0"/>
                  </a:lnTo>
                  <a:close/>
                </a:path>
              </a:pathLst>
            </a:custGeom>
            <a:solidFill>
              <a:srgbClr val="C37AC0"/>
            </a:solidFill>
          </p:spPr>
          <p:txBody>
            <a:bodyPr wrap="square" lIns="0" tIns="0" rIns="0" bIns="0" rtlCol="0"/>
            <a:lstStyle/>
            <a:p>
              <a:endParaRPr/>
            </a:p>
          </p:txBody>
        </p:sp>
        <p:sp>
          <p:nvSpPr>
            <p:cNvPr id="5" name="object 5"/>
            <p:cNvSpPr/>
            <p:nvPr/>
          </p:nvSpPr>
          <p:spPr>
            <a:xfrm>
              <a:off x="1114804" y="2415398"/>
              <a:ext cx="27305" cy="27305"/>
            </a:xfrm>
            <a:custGeom>
              <a:avLst/>
              <a:gdLst/>
              <a:ahLst/>
              <a:cxnLst/>
              <a:rect l="l" t="t" r="r" b="b"/>
              <a:pathLst>
                <a:path w="27305" h="27305">
                  <a:moveTo>
                    <a:pt x="27284" y="13641"/>
                  </a:moveTo>
                  <a:lnTo>
                    <a:pt x="27284" y="6107"/>
                  </a:lnTo>
                  <a:lnTo>
                    <a:pt x="21175" y="0"/>
                  </a:lnTo>
                  <a:lnTo>
                    <a:pt x="13642" y="0"/>
                  </a:lnTo>
                  <a:lnTo>
                    <a:pt x="6108" y="0"/>
                  </a:lnTo>
                  <a:lnTo>
                    <a:pt x="0" y="6107"/>
                  </a:lnTo>
                  <a:lnTo>
                    <a:pt x="0" y="13641"/>
                  </a:lnTo>
                  <a:lnTo>
                    <a:pt x="0" y="21174"/>
                  </a:lnTo>
                  <a:lnTo>
                    <a:pt x="6108" y="27282"/>
                  </a:lnTo>
                  <a:lnTo>
                    <a:pt x="13642" y="27282"/>
                  </a:lnTo>
                  <a:lnTo>
                    <a:pt x="21175" y="27282"/>
                  </a:lnTo>
                  <a:lnTo>
                    <a:pt x="27284" y="21174"/>
                  </a:lnTo>
                  <a:lnTo>
                    <a:pt x="27284" y="13641"/>
                  </a:lnTo>
                </a:path>
              </a:pathLst>
            </a:custGeom>
            <a:ln w="3175">
              <a:solidFill>
                <a:srgbClr val="C37AC0"/>
              </a:solidFill>
            </a:ln>
          </p:spPr>
          <p:txBody>
            <a:bodyPr wrap="square" lIns="0" tIns="0" rIns="0" bIns="0" rtlCol="0"/>
            <a:lstStyle/>
            <a:p>
              <a:endParaRPr/>
            </a:p>
          </p:txBody>
        </p:sp>
        <p:sp>
          <p:nvSpPr>
            <p:cNvPr id="6" name="object 6"/>
            <p:cNvSpPr/>
            <p:nvPr/>
          </p:nvSpPr>
          <p:spPr>
            <a:xfrm>
              <a:off x="2318264" y="2104208"/>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7" name="object 7"/>
            <p:cNvSpPr/>
            <p:nvPr/>
          </p:nvSpPr>
          <p:spPr>
            <a:xfrm>
              <a:off x="2318264" y="2104208"/>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8" name="object 8"/>
            <p:cNvSpPr/>
            <p:nvPr/>
          </p:nvSpPr>
          <p:spPr>
            <a:xfrm>
              <a:off x="1320973" y="2076154"/>
              <a:ext cx="27305" cy="27305"/>
            </a:xfrm>
            <a:custGeom>
              <a:avLst/>
              <a:gdLst/>
              <a:ahLst/>
              <a:cxnLst/>
              <a:rect l="l" t="t" r="r" b="b"/>
              <a:pathLst>
                <a:path w="27305" h="27305">
                  <a:moveTo>
                    <a:pt x="21175" y="0"/>
                  </a:moveTo>
                  <a:lnTo>
                    <a:pt x="6108" y="0"/>
                  </a:lnTo>
                  <a:lnTo>
                    <a:pt x="0" y="6105"/>
                  </a:lnTo>
                  <a:lnTo>
                    <a:pt x="0" y="21175"/>
                  </a:lnTo>
                  <a:lnTo>
                    <a:pt x="6108" y="27280"/>
                  </a:lnTo>
                  <a:lnTo>
                    <a:pt x="21175" y="27280"/>
                  </a:lnTo>
                  <a:lnTo>
                    <a:pt x="27284" y="21175"/>
                  </a:lnTo>
                  <a:lnTo>
                    <a:pt x="27284" y="13638"/>
                  </a:lnTo>
                  <a:lnTo>
                    <a:pt x="27284" y="6105"/>
                  </a:lnTo>
                  <a:lnTo>
                    <a:pt x="21175" y="0"/>
                  </a:lnTo>
                  <a:close/>
                </a:path>
              </a:pathLst>
            </a:custGeom>
            <a:solidFill>
              <a:srgbClr val="C37AC0"/>
            </a:solidFill>
          </p:spPr>
          <p:txBody>
            <a:bodyPr wrap="square" lIns="0" tIns="0" rIns="0" bIns="0" rtlCol="0"/>
            <a:lstStyle/>
            <a:p>
              <a:endParaRPr/>
            </a:p>
          </p:txBody>
        </p:sp>
        <p:sp>
          <p:nvSpPr>
            <p:cNvPr id="9" name="object 9"/>
            <p:cNvSpPr/>
            <p:nvPr/>
          </p:nvSpPr>
          <p:spPr>
            <a:xfrm>
              <a:off x="1320973" y="2076154"/>
              <a:ext cx="27305" cy="27305"/>
            </a:xfrm>
            <a:custGeom>
              <a:avLst/>
              <a:gdLst/>
              <a:ahLst/>
              <a:cxnLst/>
              <a:rect l="l" t="t" r="r" b="b"/>
              <a:pathLst>
                <a:path w="27305" h="27305">
                  <a:moveTo>
                    <a:pt x="27284" y="13638"/>
                  </a:moveTo>
                  <a:lnTo>
                    <a:pt x="27284" y="6105"/>
                  </a:lnTo>
                  <a:lnTo>
                    <a:pt x="21175" y="0"/>
                  </a:lnTo>
                  <a:lnTo>
                    <a:pt x="13642" y="0"/>
                  </a:lnTo>
                  <a:lnTo>
                    <a:pt x="6108" y="0"/>
                  </a:lnTo>
                  <a:lnTo>
                    <a:pt x="0" y="6105"/>
                  </a:lnTo>
                  <a:lnTo>
                    <a:pt x="0" y="13638"/>
                  </a:lnTo>
                  <a:lnTo>
                    <a:pt x="0" y="21175"/>
                  </a:lnTo>
                  <a:lnTo>
                    <a:pt x="6108" y="27280"/>
                  </a:lnTo>
                  <a:lnTo>
                    <a:pt x="13642" y="27280"/>
                  </a:lnTo>
                  <a:lnTo>
                    <a:pt x="21175" y="27280"/>
                  </a:lnTo>
                  <a:lnTo>
                    <a:pt x="27284" y="21175"/>
                  </a:lnTo>
                  <a:lnTo>
                    <a:pt x="27284" y="13638"/>
                  </a:lnTo>
                </a:path>
              </a:pathLst>
            </a:custGeom>
            <a:ln w="3175">
              <a:solidFill>
                <a:srgbClr val="C37AC0"/>
              </a:solidFill>
            </a:ln>
          </p:spPr>
          <p:txBody>
            <a:bodyPr wrap="square" lIns="0" tIns="0" rIns="0" bIns="0" rtlCol="0"/>
            <a:lstStyle/>
            <a:p>
              <a:endParaRPr/>
            </a:p>
          </p:txBody>
        </p:sp>
        <p:sp>
          <p:nvSpPr>
            <p:cNvPr id="10" name="object 10"/>
            <p:cNvSpPr/>
            <p:nvPr/>
          </p:nvSpPr>
          <p:spPr>
            <a:xfrm>
              <a:off x="1335423" y="1940548"/>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11" name="object 11"/>
            <p:cNvSpPr/>
            <p:nvPr/>
          </p:nvSpPr>
          <p:spPr>
            <a:xfrm>
              <a:off x="1335423" y="1940548"/>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12" name="object 12"/>
            <p:cNvSpPr/>
            <p:nvPr/>
          </p:nvSpPr>
          <p:spPr>
            <a:xfrm>
              <a:off x="911299" y="1934520"/>
              <a:ext cx="27305" cy="27305"/>
            </a:xfrm>
            <a:custGeom>
              <a:avLst/>
              <a:gdLst/>
              <a:ahLst/>
              <a:cxnLst/>
              <a:rect l="l" t="t" r="r" b="b"/>
              <a:pathLst>
                <a:path w="27305" h="27305">
                  <a:moveTo>
                    <a:pt x="21174" y="0"/>
                  </a:moveTo>
                  <a:lnTo>
                    <a:pt x="6108" y="0"/>
                  </a:lnTo>
                  <a:lnTo>
                    <a:pt x="0" y="6108"/>
                  </a:lnTo>
                  <a:lnTo>
                    <a:pt x="0" y="21175"/>
                  </a:lnTo>
                  <a:lnTo>
                    <a:pt x="6108" y="27280"/>
                  </a:lnTo>
                  <a:lnTo>
                    <a:pt x="21174" y="27280"/>
                  </a:lnTo>
                  <a:lnTo>
                    <a:pt x="27282" y="21175"/>
                  </a:lnTo>
                  <a:lnTo>
                    <a:pt x="27282" y="13642"/>
                  </a:lnTo>
                  <a:lnTo>
                    <a:pt x="27282" y="6108"/>
                  </a:lnTo>
                  <a:lnTo>
                    <a:pt x="21174" y="0"/>
                  </a:lnTo>
                  <a:close/>
                </a:path>
              </a:pathLst>
            </a:custGeom>
            <a:solidFill>
              <a:srgbClr val="C37AC0"/>
            </a:solidFill>
          </p:spPr>
          <p:txBody>
            <a:bodyPr wrap="square" lIns="0" tIns="0" rIns="0" bIns="0" rtlCol="0"/>
            <a:lstStyle/>
            <a:p>
              <a:endParaRPr/>
            </a:p>
          </p:txBody>
        </p:sp>
        <p:sp>
          <p:nvSpPr>
            <p:cNvPr id="13" name="object 13"/>
            <p:cNvSpPr/>
            <p:nvPr/>
          </p:nvSpPr>
          <p:spPr>
            <a:xfrm>
              <a:off x="911299" y="1934520"/>
              <a:ext cx="27305" cy="27305"/>
            </a:xfrm>
            <a:custGeom>
              <a:avLst/>
              <a:gdLst/>
              <a:ahLst/>
              <a:cxnLst/>
              <a:rect l="l" t="t" r="r" b="b"/>
              <a:pathLst>
                <a:path w="27305" h="27305">
                  <a:moveTo>
                    <a:pt x="27282" y="13642"/>
                  </a:moveTo>
                  <a:lnTo>
                    <a:pt x="27282" y="6108"/>
                  </a:lnTo>
                  <a:lnTo>
                    <a:pt x="21174" y="0"/>
                  </a:lnTo>
                  <a:lnTo>
                    <a:pt x="13641" y="0"/>
                  </a:lnTo>
                  <a:lnTo>
                    <a:pt x="6108" y="0"/>
                  </a:lnTo>
                  <a:lnTo>
                    <a:pt x="0" y="6108"/>
                  </a:lnTo>
                  <a:lnTo>
                    <a:pt x="0" y="13642"/>
                  </a:lnTo>
                  <a:lnTo>
                    <a:pt x="0" y="21175"/>
                  </a:lnTo>
                  <a:lnTo>
                    <a:pt x="6108" y="27280"/>
                  </a:lnTo>
                  <a:lnTo>
                    <a:pt x="13641" y="27280"/>
                  </a:lnTo>
                  <a:lnTo>
                    <a:pt x="21174" y="27280"/>
                  </a:lnTo>
                  <a:lnTo>
                    <a:pt x="27282" y="21175"/>
                  </a:lnTo>
                  <a:lnTo>
                    <a:pt x="27282" y="13642"/>
                  </a:lnTo>
                </a:path>
              </a:pathLst>
            </a:custGeom>
            <a:ln w="3175">
              <a:solidFill>
                <a:srgbClr val="C37AC0"/>
              </a:solidFill>
            </a:ln>
          </p:spPr>
          <p:txBody>
            <a:bodyPr wrap="square" lIns="0" tIns="0" rIns="0" bIns="0" rtlCol="0"/>
            <a:lstStyle/>
            <a:p>
              <a:endParaRPr/>
            </a:p>
          </p:txBody>
        </p:sp>
        <p:sp>
          <p:nvSpPr>
            <p:cNvPr id="14" name="object 14"/>
            <p:cNvSpPr/>
            <p:nvPr/>
          </p:nvSpPr>
          <p:spPr>
            <a:xfrm>
              <a:off x="1590363" y="1845734"/>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15" name="object 15"/>
            <p:cNvSpPr/>
            <p:nvPr/>
          </p:nvSpPr>
          <p:spPr>
            <a:xfrm>
              <a:off x="1590363" y="1845734"/>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16" name="object 16"/>
            <p:cNvSpPr/>
            <p:nvPr/>
          </p:nvSpPr>
          <p:spPr>
            <a:xfrm>
              <a:off x="1573422" y="1717643"/>
              <a:ext cx="27305" cy="27305"/>
            </a:xfrm>
            <a:custGeom>
              <a:avLst/>
              <a:gdLst/>
              <a:ahLst/>
              <a:cxnLst/>
              <a:rect l="l" t="t" r="r" b="b"/>
              <a:pathLst>
                <a:path w="27305" h="27305">
                  <a:moveTo>
                    <a:pt x="21171" y="0"/>
                  </a:moveTo>
                  <a:lnTo>
                    <a:pt x="6105" y="0"/>
                  </a:lnTo>
                  <a:lnTo>
                    <a:pt x="0" y="6105"/>
                  </a:lnTo>
                  <a:lnTo>
                    <a:pt x="0" y="21171"/>
                  </a:lnTo>
                  <a:lnTo>
                    <a:pt x="6105" y="27280"/>
                  </a:lnTo>
                  <a:lnTo>
                    <a:pt x="21171" y="27280"/>
                  </a:lnTo>
                  <a:lnTo>
                    <a:pt x="27280" y="21171"/>
                  </a:lnTo>
                  <a:lnTo>
                    <a:pt x="27280" y="13638"/>
                  </a:lnTo>
                  <a:lnTo>
                    <a:pt x="27280" y="6105"/>
                  </a:lnTo>
                  <a:lnTo>
                    <a:pt x="21171" y="0"/>
                  </a:lnTo>
                  <a:close/>
                </a:path>
              </a:pathLst>
            </a:custGeom>
            <a:solidFill>
              <a:srgbClr val="C37AC0"/>
            </a:solidFill>
          </p:spPr>
          <p:txBody>
            <a:bodyPr wrap="square" lIns="0" tIns="0" rIns="0" bIns="0" rtlCol="0"/>
            <a:lstStyle/>
            <a:p>
              <a:endParaRPr/>
            </a:p>
          </p:txBody>
        </p:sp>
        <p:sp>
          <p:nvSpPr>
            <p:cNvPr id="17" name="object 17"/>
            <p:cNvSpPr/>
            <p:nvPr/>
          </p:nvSpPr>
          <p:spPr>
            <a:xfrm>
              <a:off x="1573422" y="1717643"/>
              <a:ext cx="27305" cy="27305"/>
            </a:xfrm>
            <a:custGeom>
              <a:avLst/>
              <a:gdLst/>
              <a:ahLst/>
              <a:cxnLst/>
              <a:rect l="l" t="t" r="r" b="b"/>
              <a:pathLst>
                <a:path w="27305" h="27305">
                  <a:moveTo>
                    <a:pt x="27280" y="13638"/>
                  </a:moveTo>
                  <a:lnTo>
                    <a:pt x="27280" y="6105"/>
                  </a:lnTo>
                  <a:lnTo>
                    <a:pt x="21171" y="0"/>
                  </a:lnTo>
                  <a:lnTo>
                    <a:pt x="13638" y="0"/>
                  </a:lnTo>
                  <a:lnTo>
                    <a:pt x="6105" y="0"/>
                  </a:lnTo>
                  <a:lnTo>
                    <a:pt x="0" y="6105"/>
                  </a:lnTo>
                  <a:lnTo>
                    <a:pt x="0" y="13638"/>
                  </a:lnTo>
                  <a:lnTo>
                    <a:pt x="0" y="21171"/>
                  </a:lnTo>
                  <a:lnTo>
                    <a:pt x="6105" y="27280"/>
                  </a:lnTo>
                  <a:lnTo>
                    <a:pt x="13638" y="27280"/>
                  </a:lnTo>
                  <a:lnTo>
                    <a:pt x="21171" y="27280"/>
                  </a:lnTo>
                  <a:lnTo>
                    <a:pt x="27280" y="21171"/>
                  </a:lnTo>
                  <a:lnTo>
                    <a:pt x="27280" y="13638"/>
                  </a:lnTo>
                </a:path>
              </a:pathLst>
            </a:custGeom>
            <a:ln w="3175">
              <a:solidFill>
                <a:srgbClr val="C37AC0"/>
              </a:solidFill>
            </a:ln>
          </p:spPr>
          <p:txBody>
            <a:bodyPr wrap="square" lIns="0" tIns="0" rIns="0" bIns="0" rtlCol="0"/>
            <a:lstStyle/>
            <a:p>
              <a:endParaRPr/>
            </a:p>
          </p:txBody>
        </p:sp>
        <p:sp>
          <p:nvSpPr>
            <p:cNvPr id="18" name="object 18"/>
            <p:cNvSpPr/>
            <p:nvPr/>
          </p:nvSpPr>
          <p:spPr>
            <a:xfrm>
              <a:off x="1450277" y="1143598"/>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C37AC0"/>
            </a:solidFill>
          </p:spPr>
          <p:txBody>
            <a:bodyPr wrap="square" lIns="0" tIns="0" rIns="0" bIns="0" rtlCol="0"/>
            <a:lstStyle/>
            <a:p>
              <a:endParaRPr/>
            </a:p>
          </p:txBody>
        </p:sp>
        <p:sp>
          <p:nvSpPr>
            <p:cNvPr id="19" name="object 19"/>
            <p:cNvSpPr/>
            <p:nvPr/>
          </p:nvSpPr>
          <p:spPr>
            <a:xfrm>
              <a:off x="1450277" y="1143598"/>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C37AC0"/>
              </a:solidFill>
            </a:ln>
          </p:spPr>
          <p:txBody>
            <a:bodyPr wrap="square" lIns="0" tIns="0" rIns="0" bIns="0" rtlCol="0"/>
            <a:lstStyle/>
            <a:p>
              <a:endParaRPr/>
            </a:p>
          </p:txBody>
        </p:sp>
        <p:sp>
          <p:nvSpPr>
            <p:cNvPr id="20" name="object 20"/>
            <p:cNvSpPr/>
            <p:nvPr/>
          </p:nvSpPr>
          <p:spPr>
            <a:xfrm>
              <a:off x="1655637" y="2216575"/>
              <a:ext cx="27305" cy="27305"/>
            </a:xfrm>
            <a:custGeom>
              <a:avLst/>
              <a:gdLst/>
              <a:ahLst/>
              <a:cxnLst/>
              <a:rect l="l" t="t" r="r" b="b"/>
              <a:pathLst>
                <a:path w="27305" h="27305">
                  <a:moveTo>
                    <a:pt x="21175" y="0"/>
                  </a:moveTo>
                  <a:lnTo>
                    <a:pt x="6108" y="0"/>
                  </a:lnTo>
                  <a:lnTo>
                    <a:pt x="0" y="6105"/>
                  </a:lnTo>
                  <a:lnTo>
                    <a:pt x="0" y="21171"/>
                  </a:lnTo>
                  <a:lnTo>
                    <a:pt x="6108" y="27280"/>
                  </a:lnTo>
                  <a:lnTo>
                    <a:pt x="21175" y="27280"/>
                  </a:lnTo>
                  <a:lnTo>
                    <a:pt x="27284" y="21171"/>
                  </a:lnTo>
                  <a:lnTo>
                    <a:pt x="27284" y="13638"/>
                  </a:lnTo>
                  <a:lnTo>
                    <a:pt x="27284" y="6105"/>
                  </a:lnTo>
                  <a:lnTo>
                    <a:pt x="21175" y="0"/>
                  </a:lnTo>
                  <a:close/>
                </a:path>
              </a:pathLst>
            </a:custGeom>
            <a:solidFill>
              <a:srgbClr val="C37AC0"/>
            </a:solidFill>
          </p:spPr>
          <p:txBody>
            <a:bodyPr wrap="square" lIns="0" tIns="0" rIns="0" bIns="0" rtlCol="0"/>
            <a:lstStyle/>
            <a:p>
              <a:endParaRPr/>
            </a:p>
          </p:txBody>
        </p:sp>
        <p:sp>
          <p:nvSpPr>
            <p:cNvPr id="21" name="object 21"/>
            <p:cNvSpPr/>
            <p:nvPr/>
          </p:nvSpPr>
          <p:spPr>
            <a:xfrm>
              <a:off x="1655637" y="2216575"/>
              <a:ext cx="27305" cy="27305"/>
            </a:xfrm>
            <a:custGeom>
              <a:avLst/>
              <a:gdLst/>
              <a:ahLst/>
              <a:cxnLst/>
              <a:rect l="l" t="t" r="r" b="b"/>
              <a:pathLst>
                <a:path w="27305" h="27305">
                  <a:moveTo>
                    <a:pt x="27284" y="13638"/>
                  </a:moveTo>
                  <a:lnTo>
                    <a:pt x="27284" y="6105"/>
                  </a:lnTo>
                  <a:lnTo>
                    <a:pt x="21175" y="0"/>
                  </a:lnTo>
                  <a:lnTo>
                    <a:pt x="13642" y="0"/>
                  </a:lnTo>
                  <a:lnTo>
                    <a:pt x="6108" y="0"/>
                  </a:lnTo>
                  <a:lnTo>
                    <a:pt x="0" y="6105"/>
                  </a:lnTo>
                  <a:lnTo>
                    <a:pt x="0" y="13638"/>
                  </a:lnTo>
                  <a:lnTo>
                    <a:pt x="0" y="21171"/>
                  </a:lnTo>
                  <a:lnTo>
                    <a:pt x="6108" y="27280"/>
                  </a:lnTo>
                  <a:lnTo>
                    <a:pt x="13642" y="27280"/>
                  </a:lnTo>
                  <a:lnTo>
                    <a:pt x="21175" y="27280"/>
                  </a:lnTo>
                  <a:lnTo>
                    <a:pt x="27284" y="21171"/>
                  </a:lnTo>
                  <a:lnTo>
                    <a:pt x="27284" y="13638"/>
                  </a:lnTo>
                </a:path>
              </a:pathLst>
            </a:custGeom>
            <a:ln w="3175">
              <a:solidFill>
                <a:srgbClr val="C37AC0"/>
              </a:solidFill>
            </a:ln>
          </p:spPr>
          <p:txBody>
            <a:bodyPr wrap="square" lIns="0" tIns="0" rIns="0" bIns="0" rtlCol="0"/>
            <a:lstStyle/>
            <a:p>
              <a:endParaRPr/>
            </a:p>
          </p:txBody>
        </p:sp>
        <p:sp>
          <p:nvSpPr>
            <p:cNvPr id="22" name="object 22"/>
            <p:cNvSpPr/>
            <p:nvPr/>
          </p:nvSpPr>
          <p:spPr>
            <a:xfrm>
              <a:off x="1865982" y="2433956"/>
              <a:ext cx="27305" cy="27305"/>
            </a:xfrm>
            <a:custGeom>
              <a:avLst/>
              <a:gdLst/>
              <a:ahLst/>
              <a:cxnLst/>
              <a:rect l="l" t="t" r="r" b="b"/>
              <a:pathLst>
                <a:path w="27305" h="27305">
                  <a:moveTo>
                    <a:pt x="21175" y="0"/>
                  </a:moveTo>
                  <a:lnTo>
                    <a:pt x="6108" y="0"/>
                  </a:lnTo>
                  <a:lnTo>
                    <a:pt x="0" y="6107"/>
                  </a:lnTo>
                  <a:lnTo>
                    <a:pt x="0" y="21174"/>
                  </a:lnTo>
                  <a:lnTo>
                    <a:pt x="6108" y="27282"/>
                  </a:lnTo>
                  <a:lnTo>
                    <a:pt x="21175" y="27282"/>
                  </a:lnTo>
                  <a:lnTo>
                    <a:pt x="27280" y="21174"/>
                  </a:lnTo>
                  <a:lnTo>
                    <a:pt x="27280" y="13641"/>
                  </a:lnTo>
                  <a:lnTo>
                    <a:pt x="27280" y="6107"/>
                  </a:lnTo>
                  <a:lnTo>
                    <a:pt x="21175" y="0"/>
                  </a:lnTo>
                  <a:close/>
                </a:path>
              </a:pathLst>
            </a:custGeom>
            <a:solidFill>
              <a:srgbClr val="C37AC0"/>
            </a:solidFill>
          </p:spPr>
          <p:txBody>
            <a:bodyPr wrap="square" lIns="0" tIns="0" rIns="0" bIns="0" rtlCol="0"/>
            <a:lstStyle/>
            <a:p>
              <a:endParaRPr/>
            </a:p>
          </p:txBody>
        </p:sp>
        <p:sp>
          <p:nvSpPr>
            <p:cNvPr id="23" name="object 23"/>
            <p:cNvSpPr/>
            <p:nvPr/>
          </p:nvSpPr>
          <p:spPr>
            <a:xfrm>
              <a:off x="1865982" y="2433956"/>
              <a:ext cx="27305" cy="27305"/>
            </a:xfrm>
            <a:custGeom>
              <a:avLst/>
              <a:gdLst/>
              <a:ahLst/>
              <a:cxnLst/>
              <a:rect l="l" t="t" r="r" b="b"/>
              <a:pathLst>
                <a:path w="27305" h="27305">
                  <a:moveTo>
                    <a:pt x="27280" y="13641"/>
                  </a:moveTo>
                  <a:lnTo>
                    <a:pt x="27280" y="6107"/>
                  </a:lnTo>
                  <a:lnTo>
                    <a:pt x="21175" y="0"/>
                  </a:lnTo>
                  <a:lnTo>
                    <a:pt x="13642" y="0"/>
                  </a:lnTo>
                  <a:lnTo>
                    <a:pt x="6108" y="0"/>
                  </a:lnTo>
                  <a:lnTo>
                    <a:pt x="0" y="6107"/>
                  </a:lnTo>
                  <a:lnTo>
                    <a:pt x="0" y="13641"/>
                  </a:lnTo>
                  <a:lnTo>
                    <a:pt x="0" y="21174"/>
                  </a:lnTo>
                  <a:lnTo>
                    <a:pt x="6108" y="27282"/>
                  </a:lnTo>
                  <a:lnTo>
                    <a:pt x="13642" y="27282"/>
                  </a:lnTo>
                  <a:lnTo>
                    <a:pt x="21175" y="27282"/>
                  </a:lnTo>
                  <a:lnTo>
                    <a:pt x="27280" y="21174"/>
                  </a:lnTo>
                  <a:lnTo>
                    <a:pt x="27280" y="13641"/>
                  </a:lnTo>
                </a:path>
              </a:pathLst>
            </a:custGeom>
            <a:ln w="3175">
              <a:solidFill>
                <a:srgbClr val="C37AC0"/>
              </a:solidFill>
            </a:ln>
          </p:spPr>
          <p:txBody>
            <a:bodyPr wrap="square" lIns="0" tIns="0" rIns="0" bIns="0" rtlCol="0"/>
            <a:lstStyle/>
            <a:p>
              <a:endParaRPr/>
            </a:p>
          </p:txBody>
        </p:sp>
        <p:sp>
          <p:nvSpPr>
            <p:cNvPr id="24" name="object 24"/>
            <p:cNvSpPr/>
            <p:nvPr/>
          </p:nvSpPr>
          <p:spPr>
            <a:xfrm>
              <a:off x="1391435" y="2147355"/>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C37AC0"/>
            </a:solidFill>
          </p:spPr>
          <p:txBody>
            <a:bodyPr wrap="square" lIns="0" tIns="0" rIns="0" bIns="0" rtlCol="0"/>
            <a:lstStyle/>
            <a:p>
              <a:endParaRPr/>
            </a:p>
          </p:txBody>
        </p:sp>
        <p:sp>
          <p:nvSpPr>
            <p:cNvPr id="25" name="object 25"/>
            <p:cNvSpPr/>
            <p:nvPr/>
          </p:nvSpPr>
          <p:spPr>
            <a:xfrm>
              <a:off x="1391435" y="2147355"/>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C37AC0"/>
              </a:solidFill>
            </a:ln>
          </p:spPr>
          <p:txBody>
            <a:bodyPr wrap="square" lIns="0" tIns="0" rIns="0" bIns="0" rtlCol="0"/>
            <a:lstStyle/>
            <a:p>
              <a:endParaRPr/>
            </a:p>
          </p:txBody>
        </p:sp>
        <p:sp>
          <p:nvSpPr>
            <p:cNvPr id="26" name="object 26"/>
            <p:cNvSpPr/>
            <p:nvPr/>
          </p:nvSpPr>
          <p:spPr>
            <a:xfrm>
              <a:off x="1188300" y="2193602"/>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27" name="object 27"/>
            <p:cNvSpPr/>
            <p:nvPr/>
          </p:nvSpPr>
          <p:spPr>
            <a:xfrm>
              <a:off x="1188300" y="2193602"/>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28" name="object 28"/>
            <p:cNvSpPr/>
            <p:nvPr/>
          </p:nvSpPr>
          <p:spPr>
            <a:xfrm>
              <a:off x="800352" y="1265630"/>
              <a:ext cx="27305" cy="27305"/>
            </a:xfrm>
            <a:custGeom>
              <a:avLst/>
              <a:gdLst/>
              <a:ahLst/>
              <a:cxnLst/>
              <a:rect l="l" t="t" r="r" b="b"/>
              <a:pathLst>
                <a:path w="27305" h="27305">
                  <a:moveTo>
                    <a:pt x="21174" y="0"/>
                  </a:moveTo>
                  <a:lnTo>
                    <a:pt x="6107" y="0"/>
                  </a:lnTo>
                  <a:lnTo>
                    <a:pt x="0" y="6105"/>
                  </a:lnTo>
                  <a:lnTo>
                    <a:pt x="0" y="21171"/>
                  </a:lnTo>
                  <a:lnTo>
                    <a:pt x="6107" y="27280"/>
                  </a:lnTo>
                  <a:lnTo>
                    <a:pt x="21174" y="27280"/>
                  </a:lnTo>
                  <a:lnTo>
                    <a:pt x="27282" y="21171"/>
                  </a:lnTo>
                  <a:lnTo>
                    <a:pt x="27282" y="13638"/>
                  </a:lnTo>
                  <a:lnTo>
                    <a:pt x="27282" y="6105"/>
                  </a:lnTo>
                  <a:lnTo>
                    <a:pt x="21174" y="0"/>
                  </a:lnTo>
                  <a:close/>
                </a:path>
              </a:pathLst>
            </a:custGeom>
            <a:solidFill>
              <a:srgbClr val="31B5FF"/>
            </a:solidFill>
          </p:spPr>
          <p:txBody>
            <a:bodyPr wrap="square" lIns="0" tIns="0" rIns="0" bIns="0" rtlCol="0"/>
            <a:lstStyle/>
            <a:p>
              <a:endParaRPr/>
            </a:p>
          </p:txBody>
        </p:sp>
        <p:sp>
          <p:nvSpPr>
            <p:cNvPr id="29" name="object 29"/>
            <p:cNvSpPr/>
            <p:nvPr/>
          </p:nvSpPr>
          <p:spPr>
            <a:xfrm>
              <a:off x="800352" y="1265630"/>
              <a:ext cx="27305" cy="27305"/>
            </a:xfrm>
            <a:custGeom>
              <a:avLst/>
              <a:gdLst/>
              <a:ahLst/>
              <a:cxnLst/>
              <a:rect l="l" t="t" r="r" b="b"/>
              <a:pathLst>
                <a:path w="27305" h="27305">
                  <a:moveTo>
                    <a:pt x="27282" y="13638"/>
                  </a:moveTo>
                  <a:lnTo>
                    <a:pt x="27282" y="6105"/>
                  </a:lnTo>
                  <a:lnTo>
                    <a:pt x="21174" y="0"/>
                  </a:lnTo>
                  <a:lnTo>
                    <a:pt x="13641" y="0"/>
                  </a:lnTo>
                  <a:lnTo>
                    <a:pt x="6107" y="0"/>
                  </a:lnTo>
                  <a:lnTo>
                    <a:pt x="0" y="6105"/>
                  </a:lnTo>
                  <a:lnTo>
                    <a:pt x="0" y="13638"/>
                  </a:lnTo>
                  <a:lnTo>
                    <a:pt x="0" y="21171"/>
                  </a:lnTo>
                  <a:lnTo>
                    <a:pt x="6107" y="27280"/>
                  </a:lnTo>
                  <a:lnTo>
                    <a:pt x="13641" y="27280"/>
                  </a:lnTo>
                  <a:lnTo>
                    <a:pt x="21174" y="27280"/>
                  </a:lnTo>
                  <a:lnTo>
                    <a:pt x="27282" y="21171"/>
                  </a:lnTo>
                  <a:lnTo>
                    <a:pt x="27282" y="13638"/>
                  </a:lnTo>
                </a:path>
              </a:pathLst>
            </a:custGeom>
            <a:ln w="3175">
              <a:solidFill>
                <a:srgbClr val="31B5FF"/>
              </a:solidFill>
            </a:ln>
          </p:spPr>
          <p:txBody>
            <a:bodyPr wrap="square" lIns="0" tIns="0" rIns="0" bIns="0" rtlCol="0"/>
            <a:lstStyle/>
            <a:p>
              <a:endParaRPr/>
            </a:p>
          </p:txBody>
        </p:sp>
        <p:sp>
          <p:nvSpPr>
            <p:cNvPr id="30" name="object 30"/>
            <p:cNvSpPr/>
            <p:nvPr/>
          </p:nvSpPr>
          <p:spPr>
            <a:xfrm>
              <a:off x="1111875" y="1575370"/>
              <a:ext cx="27305" cy="27305"/>
            </a:xfrm>
            <a:custGeom>
              <a:avLst/>
              <a:gdLst/>
              <a:ahLst/>
              <a:cxnLst/>
              <a:rect l="l" t="t" r="r" b="b"/>
              <a:pathLst>
                <a:path w="27305" h="27305">
                  <a:moveTo>
                    <a:pt x="21175" y="0"/>
                  </a:moveTo>
                  <a:lnTo>
                    <a:pt x="6108" y="0"/>
                  </a:lnTo>
                  <a:lnTo>
                    <a:pt x="0" y="6108"/>
                  </a:lnTo>
                  <a:lnTo>
                    <a:pt x="0" y="21175"/>
                  </a:lnTo>
                  <a:lnTo>
                    <a:pt x="6108" y="27280"/>
                  </a:lnTo>
                  <a:lnTo>
                    <a:pt x="21175" y="27280"/>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31" name="object 31"/>
            <p:cNvSpPr/>
            <p:nvPr/>
          </p:nvSpPr>
          <p:spPr>
            <a:xfrm>
              <a:off x="1111875" y="1575370"/>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0"/>
                  </a:lnTo>
                  <a:lnTo>
                    <a:pt x="13642" y="27280"/>
                  </a:lnTo>
                  <a:lnTo>
                    <a:pt x="21175" y="27280"/>
                  </a:lnTo>
                  <a:lnTo>
                    <a:pt x="27284" y="21175"/>
                  </a:lnTo>
                  <a:lnTo>
                    <a:pt x="27284" y="13642"/>
                  </a:lnTo>
                </a:path>
              </a:pathLst>
            </a:custGeom>
            <a:ln w="3175">
              <a:solidFill>
                <a:srgbClr val="31B5FF"/>
              </a:solidFill>
            </a:ln>
          </p:spPr>
          <p:txBody>
            <a:bodyPr wrap="square" lIns="0" tIns="0" rIns="0" bIns="0" rtlCol="0"/>
            <a:lstStyle/>
            <a:p>
              <a:endParaRPr/>
            </a:p>
          </p:txBody>
        </p:sp>
        <p:sp>
          <p:nvSpPr>
            <p:cNvPr id="32" name="object 32"/>
            <p:cNvSpPr/>
            <p:nvPr/>
          </p:nvSpPr>
          <p:spPr>
            <a:xfrm>
              <a:off x="1047171" y="1050774"/>
              <a:ext cx="27305" cy="27305"/>
            </a:xfrm>
            <a:custGeom>
              <a:avLst/>
              <a:gdLst/>
              <a:ahLst/>
              <a:cxnLst/>
              <a:rect l="l" t="t" r="r" b="b"/>
              <a:pathLst>
                <a:path w="27305" h="27305">
                  <a:moveTo>
                    <a:pt x="21175" y="0"/>
                  </a:moveTo>
                  <a:lnTo>
                    <a:pt x="6108" y="0"/>
                  </a:lnTo>
                  <a:lnTo>
                    <a:pt x="0" y="6105"/>
                  </a:lnTo>
                  <a:lnTo>
                    <a:pt x="0" y="21171"/>
                  </a:lnTo>
                  <a:lnTo>
                    <a:pt x="6108" y="27280"/>
                  </a:lnTo>
                  <a:lnTo>
                    <a:pt x="21175" y="27280"/>
                  </a:lnTo>
                  <a:lnTo>
                    <a:pt x="27284" y="21171"/>
                  </a:lnTo>
                  <a:lnTo>
                    <a:pt x="27284" y="13638"/>
                  </a:lnTo>
                  <a:lnTo>
                    <a:pt x="27284" y="6105"/>
                  </a:lnTo>
                  <a:lnTo>
                    <a:pt x="21175" y="0"/>
                  </a:lnTo>
                  <a:close/>
                </a:path>
              </a:pathLst>
            </a:custGeom>
            <a:solidFill>
              <a:srgbClr val="31B5FF"/>
            </a:solidFill>
          </p:spPr>
          <p:txBody>
            <a:bodyPr wrap="square" lIns="0" tIns="0" rIns="0" bIns="0" rtlCol="0"/>
            <a:lstStyle/>
            <a:p>
              <a:endParaRPr/>
            </a:p>
          </p:txBody>
        </p:sp>
        <p:sp>
          <p:nvSpPr>
            <p:cNvPr id="33" name="object 33"/>
            <p:cNvSpPr/>
            <p:nvPr/>
          </p:nvSpPr>
          <p:spPr>
            <a:xfrm>
              <a:off x="1047171" y="1050774"/>
              <a:ext cx="27305" cy="27305"/>
            </a:xfrm>
            <a:custGeom>
              <a:avLst/>
              <a:gdLst/>
              <a:ahLst/>
              <a:cxnLst/>
              <a:rect l="l" t="t" r="r" b="b"/>
              <a:pathLst>
                <a:path w="27305" h="27305">
                  <a:moveTo>
                    <a:pt x="27284" y="13638"/>
                  </a:moveTo>
                  <a:lnTo>
                    <a:pt x="27284" y="6105"/>
                  </a:lnTo>
                  <a:lnTo>
                    <a:pt x="21175" y="0"/>
                  </a:lnTo>
                  <a:lnTo>
                    <a:pt x="13642" y="0"/>
                  </a:lnTo>
                  <a:lnTo>
                    <a:pt x="6108" y="0"/>
                  </a:lnTo>
                  <a:lnTo>
                    <a:pt x="0" y="6105"/>
                  </a:lnTo>
                  <a:lnTo>
                    <a:pt x="0" y="13638"/>
                  </a:lnTo>
                  <a:lnTo>
                    <a:pt x="0" y="21171"/>
                  </a:lnTo>
                  <a:lnTo>
                    <a:pt x="6108" y="27280"/>
                  </a:lnTo>
                  <a:lnTo>
                    <a:pt x="13642" y="27280"/>
                  </a:lnTo>
                  <a:lnTo>
                    <a:pt x="21175" y="27280"/>
                  </a:lnTo>
                  <a:lnTo>
                    <a:pt x="27284" y="21171"/>
                  </a:lnTo>
                  <a:lnTo>
                    <a:pt x="27284" y="13638"/>
                  </a:lnTo>
                </a:path>
              </a:pathLst>
            </a:custGeom>
            <a:ln w="3175">
              <a:solidFill>
                <a:srgbClr val="31B5FF"/>
              </a:solidFill>
            </a:ln>
          </p:spPr>
          <p:txBody>
            <a:bodyPr wrap="square" lIns="0" tIns="0" rIns="0" bIns="0" rtlCol="0"/>
            <a:lstStyle/>
            <a:p>
              <a:endParaRPr/>
            </a:p>
          </p:txBody>
        </p:sp>
        <p:sp>
          <p:nvSpPr>
            <p:cNvPr id="34" name="object 34"/>
            <p:cNvSpPr/>
            <p:nvPr/>
          </p:nvSpPr>
          <p:spPr>
            <a:xfrm>
              <a:off x="830294" y="1790935"/>
              <a:ext cx="27305" cy="27305"/>
            </a:xfrm>
            <a:custGeom>
              <a:avLst/>
              <a:gdLst/>
              <a:ahLst/>
              <a:cxnLst/>
              <a:rect l="l" t="t" r="r" b="b"/>
              <a:pathLst>
                <a:path w="27305" h="27305">
                  <a:moveTo>
                    <a:pt x="21174" y="0"/>
                  </a:moveTo>
                  <a:lnTo>
                    <a:pt x="6107" y="0"/>
                  </a:lnTo>
                  <a:lnTo>
                    <a:pt x="0" y="6108"/>
                  </a:lnTo>
                  <a:lnTo>
                    <a:pt x="0" y="21175"/>
                  </a:lnTo>
                  <a:lnTo>
                    <a:pt x="6107" y="27280"/>
                  </a:lnTo>
                  <a:lnTo>
                    <a:pt x="21174" y="27280"/>
                  </a:lnTo>
                  <a:lnTo>
                    <a:pt x="27282" y="21175"/>
                  </a:lnTo>
                  <a:lnTo>
                    <a:pt x="27282" y="13642"/>
                  </a:lnTo>
                  <a:lnTo>
                    <a:pt x="27282" y="6108"/>
                  </a:lnTo>
                  <a:lnTo>
                    <a:pt x="21174" y="0"/>
                  </a:lnTo>
                  <a:close/>
                </a:path>
              </a:pathLst>
            </a:custGeom>
            <a:solidFill>
              <a:srgbClr val="31B5FF"/>
            </a:solidFill>
          </p:spPr>
          <p:txBody>
            <a:bodyPr wrap="square" lIns="0" tIns="0" rIns="0" bIns="0" rtlCol="0"/>
            <a:lstStyle/>
            <a:p>
              <a:endParaRPr/>
            </a:p>
          </p:txBody>
        </p:sp>
        <p:sp>
          <p:nvSpPr>
            <p:cNvPr id="35" name="object 35"/>
            <p:cNvSpPr/>
            <p:nvPr/>
          </p:nvSpPr>
          <p:spPr>
            <a:xfrm>
              <a:off x="830294" y="1790935"/>
              <a:ext cx="27305" cy="27305"/>
            </a:xfrm>
            <a:custGeom>
              <a:avLst/>
              <a:gdLst/>
              <a:ahLst/>
              <a:cxnLst/>
              <a:rect l="l" t="t" r="r" b="b"/>
              <a:pathLst>
                <a:path w="27305" h="27305">
                  <a:moveTo>
                    <a:pt x="27282" y="13642"/>
                  </a:moveTo>
                  <a:lnTo>
                    <a:pt x="27282" y="6108"/>
                  </a:lnTo>
                  <a:lnTo>
                    <a:pt x="21174" y="0"/>
                  </a:lnTo>
                  <a:lnTo>
                    <a:pt x="13641" y="0"/>
                  </a:lnTo>
                  <a:lnTo>
                    <a:pt x="6107" y="0"/>
                  </a:lnTo>
                  <a:lnTo>
                    <a:pt x="0" y="6108"/>
                  </a:lnTo>
                  <a:lnTo>
                    <a:pt x="0" y="13642"/>
                  </a:lnTo>
                  <a:lnTo>
                    <a:pt x="0" y="21175"/>
                  </a:lnTo>
                  <a:lnTo>
                    <a:pt x="6107" y="27280"/>
                  </a:lnTo>
                  <a:lnTo>
                    <a:pt x="13641" y="27280"/>
                  </a:lnTo>
                  <a:lnTo>
                    <a:pt x="21174" y="27280"/>
                  </a:lnTo>
                  <a:lnTo>
                    <a:pt x="27282" y="21175"/>
                  </a:lnTo>
                  <a:lnTo>
                    <a:pt x="27282" y="13642"/>
                  </a:lnTo>
                </a:path>
              </a:pathLst>
            </a:custGeom>
            <a:ln w="3175">
              <a:solidFill>
                <a:srgbClr val="31B5FF"/>
              </a:solidFill>
            </a:ln>
          </p:spPr>
          <p:txBody>
            <a:bodyPr wrap="square" lIns="0" tIns="0" rIns="0" bIns="0" rtlCol="0"/>
            <a:lstStyle/>
            <a:p>
              <a:endParaRPr/>
            </a:p>
          </p:txBody>
        </p:sp>
        <p:sp>
          <p:nvSpPr>
            <p:cNvPr id="36" name="object 36"/>
            <p:cNvSpPr/>
            <p:nvPr/>
          </p:nvSpPr>
          <p:spPr>
            <a:xfrm>
              <a:off x="1575070" y="1335385"/>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37" name="object 37"/>
            <p:cNvSpPr/>
            <p:nvPr/>
          </p:nvSpPr>
          <p:spPr>
            <a:xfrm>
              <a:off x="1575070" y="1335385"/>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38" name="object 38"/>
            <p:cNvSpPr/>
            <p:nvPr/>
          </p:nvSpPr>
          <p:spPr>
            <a:xfrm>
              <a:off x="1241179" y="1853144"/>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39" name="object 39"/>
            <p:cNvSpPr/>
            <p:nvPr/>
          </p:nvSpPr>
          <p:spPr>
            <a:xfrm>
              <a:off x="1241179" y="1853144"/>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0" name="object 40"/>
            <p:cNvSpPr/>
            <p:nvPr/>
          </p:nvSpPr>
          <p:spPr>
            <a:xfrm>
              <a:off x="1306691" y="1141072"/>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1" name="object 41"/>
            <p:cNvSpPr/>
            <p:nvPr/>
          </p:nvSpPr>
          <p:spPr>
            <a:xfrm>
              <a:off x="1306691" y="1141072"/>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2" name="object 42"/>
            <p:cNvSpPr/>
            <p:nvPr/>
          </p:nvSpPr>
          <p:spPr>
            <a:xfrm>
              <a:off x="991732" y="2033680"/>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3" name="object 43"/>
            <p:cNvSpPr/>
            <p:nvPr/>
          </p:nvSpPr>
          <p:spPr>
            <a:xfrm>
              <a:off x="991732" y="2033680"/>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4" name="object 44"/>
            <p:cNvSpPr/>
            <p:nvPr/>
          </p:nvSpPr>
          <p:spPr>
            <a:xfrm>
              <a:off x="1195171" y="1505142"/>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5" name="object 45"/>
            <p:cNvSpPr/>
            <p:nvPr/>
          </p:nvSpPr>
          <p:spPr>
            <a:xfrm>
              <a:off x="1195171" y="1505142"/>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6" name="object 46"/>
            <p:cNvSpPr/>
            <p:nvPr/>
          </p:nvSpPr>
          <p:spPr>
            <a:xfrm>
              <a:off x="1897169" y="1193920"/>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7" name="object 47"/>
            <p:cNvSpPr/>
            <p:nvPr/>
          </p:nvSpPr>
          <p:spPr>
            <a:xfrm>
              <a:off x="1897169" y="1193920"/>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8" name="object 48"/>
            <p:cNvSpPr/>
            <p:nvPr/>
          </p:nvSpPr>
          <p:spPr>
            <a:xfrm>
              <a:off x="1505450" y="1779683"/>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31B5FF"/>
            </a:solidFill>
          </p:spPr>
          <p:txBody>
            <a:bodyPr wrap="square" lIns="0" tIns="0" rIns="0" bIns="0" rtlCol="0"/>
            <a:lstStyle/>
            <a:p>
              <a:endParaRPr/>
            </a:p>
          </p:txBody>
        </p:sp>
        <p:sp>
          <p:nvSpPr>
            <p:cNvPr id="49" name="object 49"/>
            <p:cNvSpPr/>
            <p:nvPr/>
          </p:nvSpPr>
          <p:spPr>
            <a:xfrm>
              <a:off x="1505450" y="1779683"/>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31B5FF"/>
              </a:solidFill>
            </a:ln>
          </p:spPr>
          <p:txBody>
            <a:bodyPr wrap="square" lIns="0" tIns="0" rIns="0" bIns="0" rtlCol="0"/>
            <a:lstStyle/>
            <a:p>
              <a:endParaRPr/>
            </a:p>
          </p:txBody>
        </p:sp>
        <p:sp>
          <p:nvSpPr>
            <p:cNvPr id="50" name="object 50"/>
            <p:cNvSpPr/>
            <p:nvPr/>
          </p:nvSpPr>
          <p:spPr>
            <a:xfrm>
              <a:off x="988129" y="1300456"/>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31B5FF"/>
            </a:solidFill>
          </p:spPr>
          <p:txBody>
            <a:bodyPr wrap="square" lIns="0" tIns="0" rIns="0" bIns="0" rtlCol="0"/>
            <a:lstStyle/>
            <a:p>
              <a:endParaRPr/>
            </a:p>
          </p:txBody>
        </p:sp>
        <p:sp>
          <p:nvSpPr>
            <p:cNvPr id="51" name="object 51"/>
            <p:cNvSpPr/>
            <p:nvPr/>
          </p:nvSpPr>
          <p:spPr>
            <a:xfrm>
              <a:off x="988129" y="1300456"/>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31B5FF"/>
              </a:solidFill>
            </a:ln>
          </p:spPr>
          <p:txBody>
            <a:bodyPr wrap="square" lIns="0" tIns="0" rIns="0" bIns="0" rtlCol="0"/>
            <a:lstStyle/>
            <a:p>
              <a:endParaRPr/>
            </a:p>
          </p:txBody>
        </p:sp>
        <p:sp>
          <p:nvSpPr>
            <p:cNvPr id="52" name="object 52"/>
            <p:cNvSpPr/>
            <p:nvPr/>
          </p:nvSpPr>
          <p:spPr>
            <a:xfrm>
              <a:off x="729013" y="1009074"/>
              <a:ext cx="1663700" cy="1518285"/>
            </a:xfrm>
            <a:custGeom>
              <a:avLst/>
              <a:gdLst/>
              <a:ahLst/>
              <a:cxnLst/>
              <a:rect l="l" t="t" r="r" b="b"/>
              <a:pathLst>
                <a:path w="1663700" h="1518285">
                  <a:moveTo>
                    <a:pt x="391788" y="1493862"/>
                  </a:moveTo>
                  <a:lnTo>
                    <a:pt x="1572543" y="1493862"/>
                  </a:lnTo>
                </a:path>
                <a:path w="1663700" h="1518285">
                  <a:moveTo>
                    <a:pt x="391788" y="1493862"/>
                  </a:moveTo>
                  <a:lnTo>
                    <a:pt x="391788" y="1518113"/>
                  </a:lnTo>
                </a:path>
                <a:path w="1663700" h="1518285">
                  <a:moveTo>
                    <a:pt x="785363" y="1493862"/>
                  </a:moveTo>
                  <a:lnTo>
                    <a:pt x="785363" y="1518113"/>
                  </a:lnTo>
                </a:path>
                <a:path w="1663700" h="1518285">
                  <a:moveTo>
                    <a:pt x="1178934" y="1493862"/>
                  </a:moveTo>
                  <a:lnTo>
                    <a:pt x="1178934" y="1518113"/>
                  </a:lnTo>
                </a:path>
                <a:path w="1663700" h="1518285">
                  <a:moveTo>
                    <a:pt x="1572543" y="1493862"/>
                  </a:moveTo>
                  <a:lnTo>
                    <a:pt x="1572543" y="1518113"/>
                  </a:lnTo>
                </a:path>
                <a:path w="1663700" h="1518285">
                  <a:moveTo>
                    <a:pt x="24251" y="1409591"/>
                  </a:moveTo>
                  <a:lnTo>
                    <a:pt x="24251" y="177740"/>
                  </a:lnTo>
                </a:path>
                <a:path w="1663700" h="1518285">
                  <a:moveTo>
                    <a:pt x="24251" y="1409591"/>
                  </a:moveTo>
                  <a:lnTo>
                    <a:pt x="0" y="1409591"/>
                  </a:lnTo>
                </a:path>
                <a:path w="1663700" h="1518285">
                  <a:moveTo>
                    <a:pt x="24251" y="1204263"/>
                  </a:moveTo>
                  <a:lnTo>
                    <a:pt x="0" y="1204263"/>
                  </a:lnTo>
                </a:path>
                <a:path w="1663700" h="1518285">
                  <a:moveTo>
                    <a:pt x="24251" y="998973"/>
                  </a:moveTo>
                  <a:lnTo>
                    <a:pt x="0" y="998973"/>
                  </a:lnTo>
                </a:path>
                <a:path w="1663700" h="1518285">
                  <a:moveTo>
                    <a:pt x="24251" y="793647"/>
                  </a:moveTo>
                  <a:lnTo>
                    <a:pt x="0" y="793647"/>
                  </a:lnTo>
                </a:path>
                <a:path w="1663700" h="1518285">
                  <a:moveTo>
                    <a:pt x="24251" y="588356"/>
                  </a:moveTo>
                  <a:lnTo>
                    <a:pt x="0" y="588356"/>
                  </a:lnTo>
                </a:path>
                <a:path w="1663700" h="1518285">
                  <a:moveTo>
                    <a:pt x="24251" y="383031"/>
                  </a:moveTo>
                  <a:lnTo>
                    <a:pt x="0" y="383031"/>
                  </a:lnTo>
                </a:path>
                <a:path w="1663700" h="1518285">
                  <a:moveTo>
                    <a:pt x="24251" y="177740"/>
                  </a:moveTo>
                  <a:lnTo>
                    <a:pt x="0" y="177740"/>
                  </a:lnTo>
                </a:path>
                <a:path w="1663700" h="1518285">
                  <a:moveTo>
                    <a:pt x="24251" y="1493862"/>
                  </a:moveTo>
                  <a:lnTo>
                    <a:pt x="1663619" y="1493862"/>
                  </a:lnTo>
                  <a:lnTo>
                    <a:pt x="1663619" y="0"/>
                  </a:lnTo>
                  <a:lnTo>
                    <a:pt x="24251" y="0"/>
                  </a:lnTo>
                  <a:lnTo>
                    <a:pt x="24251" y="1493862"/>
                  </a:lnTo>
                </a:path>
              </a:pathLst>
            </a:custGeom>
            <a:ln w="3175">
              <a:solidFill>
                <a:srgbClr val="000000"/>
              </a:solidFill>
            </a:ln>
          </p:spPr>
          <p:txBody>
            <a:bodyPr wrap="square" lIns="0" tIns="0" rIns="0" bIns="0" rtlCol="0"/>
            <a:lstStyle/>
            <a:p>
              <a:endParaRPr/>
            </a:p>
          </p:txBody>
        </p:sp>
      </p:grpSp>
      <p:sp>
        <p:nvSpPr>
          <p:cNvPr id="53" name="object 53"/>
          <p:cNvSpPr txBox="1"/>
          <p:nvPr/>
        </p:nvSpPr>
        <p:spPr>
          <a:xfrm>
            <a:off x="1096865"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0</a:t>
            </a:r>
            <a:endParaRPr sz="300">
              <a:latin typeface="Microsoft Sans Serif"/>
              <a:cs typeface="Microsoft Sans Serif"/>
            </a:endParaRPr>
          </a:p>
        </p:txBody>
      </p:sp>
      <p:sp>
        <p:nvSpPr>
          <p:cNvPr id="60" name="object 60"/>
          <p:cNvSpPr txBox="1">
            <a:spLocks noGrp="1"/>
          </p:cNvSpPr>
          <p:nvPr>
            <p:ph type="sldNum" sz="quarter" idx="7"/>
          </p:nvPr>
        </p:nvSpPr>
        <p:spPr>
          <a:prstGeom prst="rect">
            <a:avLst/>
          </a:prstGeom>
        </p:spPr>
        <p:txBody>
          <a:bodyPr vert="horz" wrap="square" lIns="0" tIns="0" rIns="0" bIns="0" rtlCol="0">
            <a:spAutoFit/>
          </a:bodyPr>
          <a:lstStyle/>
          <a:p>
            <a:pPr marL="84455">
              <a:lnSpc>
                <a:spcPts val="670"/>
              </a:lnSpc>
            </a:pPr>
            <a:fld id="{81D60167-4931-47E6-BA6A-407CBD079E47}" type="slidenum">
              <a:rPr dirty="0"/>
              <a:t>34</a:t>
            </a:fld>
            <a:r>
              <a:rPr spc="-240" dirty="0"/>
              <a:t> </a:t>
            </a:r>
            <a:r>
              <a:rPr dirty="0"/>
              <a:t>/</a:t>
            </a:r>
            <a:r>
              <a:rPr spc="-240" dirty="0"/>
              <a:t> </a:t>
            </a:r>
            <a:r>
              <a:rPr spc="-25" dirty="0"/>
              <a:t>21</a:t>
            </a:r>
          </a:p>
        </p:txBody>
      </p:sp>
      <p:sp>
        <p:nvSpPr>
          <p:cNvPr id="54" name="object 54"/>
          <p:cNvSpPr txBox="1"/>
          <p:nvPr/>
        </p:nvSpPr>
        <p:spPr>
          <a:xfrm>
            <a:off x="1490439"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1</a:t>
            </a:r>
            <a:endParaRPr sz="300">
              <a:latin typeface="Microsoft Sans Serif"/>
              <a:cs typeface="Microsoft Sans Serif"/>
            </a:endParaRPr>
          </a:p>
        </p:txBody>
      </p:sp>
      <p:sp>
        <p:nvSpPr>
          <p:cNvPr id="55" name="object 55"/>
          <p:cNvSpPr txBox="1"/>
          <p:nvPr/>
        </p:nvSpPr>
        <p:spPr>
          <a:xfrm>
            <a:off x="1884013"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2</a:t>
            </a:r>
            <a:endParaRPr sz="300">
              <a:latin typeface="Microsoft Sans Serif"/>
              <a:cs typeface="Microsoft Sans Serif"/>
            </a:endParaRPr>
          </a:p>
        </p:txBody>
      </p:sp>
      <p:sp>
        <p:nvSpPr>
          <p:cNvPr id="56" name="object 56"/>
          <p:cNvSpPr txBox="1"/>
          <p:nvPr/>
        </p:nvSpPr>
        <p:spPr>
          <a:xfrm>
            <a:off x="2277621"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3</a:t>
            </a:r>
            <a:endParaRPr sz="300">
              <a:latin typeface="Microsoft Sans Serif"/>
              <a:cs typeface="Microsoft Sans Serif"/>
            </a:endParaRPr>
          </a:p>
        </p:txBody>
      </p:sp>
      <p:sp>
        <p:nvSpPr>
          <p:cNvPr id="57" name="object 57"/>
          <p:cNvSpPr txBox="1"/>
          <p:nvPr/>
        </p:nvSpPr>
        <p:spPr>
          <a:xfrm>
            <a:off x="535655" y="1146020"/>
            <a:ext cx="173990" cy="1325245"/>
          </a:xfrm>
          <a:prstGeom prst="rect">
            <a:avLst/>
          </a:prstGeom>
        </p:spPr>
        <p:txBody>
          <a:bodyPr vert="vert270" wrap="square" lIns="0" tIns="8890" rIns="0" bIns="0" rtlCol="0">
            <a:spAutoFit/>
          </a:bodyPr>
          <a:lstStyle/>
          <a:p>
            <a:pPr marL="133350" algn="ctr">
              <a:lnSpc>
                <a:spcPct val="100000"/>
              </a:lnSpc>
              <a:spcBef>
                <a:spcPts val="70"/>
              </a:spcBef>
            </a:pPr>
            <a:r>
              <a:rPr sz="750" i="1" spc="-37" baseline="11111" dirty="0">
                <a:solidFill>
                  <a:srgbClr val="231F20"/>
                </a:solidFill>
                <a:latin typeface="Verdana"/>
                <a:cs typeface="Verdana"/>
              </a:rPr>
              <a:t>X</a:t>
            </a:r>
            <a:r>
              <a:rPr sz="350" spc="-25" dirty="0">
                <a:solidFill>
                  <a:srgbClr val="231F20"/>
                </a:solidFill>
                <a:latin typeface="Calibri"/>
                <a:cs typeface="Calibri"/>
              </a:rPr>
              <a:t>2</a:t>
            </a:r>
            <a:endParaRPr sz="350">
              <a:latin typeface="Calibri"/>
              <a:cs typeface="Calibri"/>
            </a:endParaRPr>
          </a:p>
          <a:p>
            <a:pPr marL="12700">
              <a:lnSpc>
                <a:spcPct val="100000"/>
              </a:lnSpc>
              <a:spcBef>
                <a:spcPts val="285"/>
              </a:spcBef>
              <a:tabLst>
                <a:tab pos="434975" algn="l"/>
                <a:tab pos="640080" algn="l"/>
                <a:tab pos="845185" algn="l"/>
                <a:tab pos="1050925" algn="l"/>
                <a:tab pos="1256030" algn="l"/>
              </a:tabLst>
            </a:pPr>
            <a:r>
              <a:rPr sz="300" dirty="0">
                <a:latin typeface="Microsoft Sans Serif"/>
                <a:cs typeface="Microsoft Sans Serif"/>
              </a:rPr>
              <a:t>−1.0</a:t>
            </a:r>
            <a:r>
              <a:rPr sz="300" spc="405" dirty="0">
                <a:latin typeface="Microsoft Sans Serif"/>
                <a:cs typeface="Microsoft Sans Serif"/>
              </a:rPr>
              <a:t>  </a:t>
            </a:r>
            <a:r>
              <a:rPr sz="300" spc="-20" dirty="0">
                <a:latin typeface="Microsoft Sans Serif"/>
                <a:cs typeface="Microsoft Sans Serif"/>
              </a:rPr>
              <a:t>−0.5</a:t>
            </a:r>
            <a:r>
              <a:rPr sz="300" dirty="0">
                <a:latin typeface="Microsoft Sans Serif"/>
                <a:cs typeface="Microsoft Sans Serif"/>
              </a:rPr>
              <a:t>	</a:t>
            </a:r>
            <a:r>
              <a:rPr sz="300" spc="-25" dirty="0">
                <a:latin typeface="Microsoft Sans Serif"/>
                <a:cs typeface="Microsoft Sans Serif"/>
              </a:rPr>
              <a:t>0.0</a:t>
            </a:r>
            <a:r>
              <a:rPr sz="300" dirty="0">
                <a:latin typeface="Microsoft Sans Serif"/>
                <a:cs typeface="Microsoft Sans Serif"/>
              </a:rPr>
              <a:t>	</a:t>
            </a:r>
            <a:r>
              <a:rPr sz="300" spc="-25" dirty="0">
                <a:latin typeface="Microsoft Sans Serif"/>
                <a:cs typeface="Microsoft Sans Serif"/>
              </a:rPr>
              <a:t>0.5</a:t>
            </a:r>
            <a:r>
              <a:rPr sz="300" dirty="0">
                <a:latin typeface="Microsoft Sans Serif"/>
                <a:cs typeface="Microsoft Sans Serif"/>
              </a:rPr>
              <a:t>	</a:t>
            </a:r>
            <a:r>
              <a:rPr sz="300" spc="-25" dirty="0">
                <a:latin typeface="Microsoft Sans Serif"/>
                <a:cs typeface="Microsoft Sans Serif"/>
              </a:rPr>
              <a:t>1.0</a:t>
            </a:r>
            <a:r>
              <a:rPr sz="300" dirty="0">
                <a:latin typeface="Microsoft Sans Serif"/>
                <a:cs typeface="Microsoft Sans Serif"/>
              </a:rPr>
              <a:t>	</a:t>
            </a:r>
            <a:r>
              <a:rPr sz="300" spc="-25" dirty="0">
                <a:latin typeface="Microsoft Sans Serif"/>
                <a:cs typeface="Microsoft Sans Serif"/>
              </a:rPr>
              <a:t>1.5</a:t>
            </a:r>
            <a:r>
              <a:rPr sz="300" dirty="0">
                <a:latin typeface="Microsoft Sans Serif"/>
                <a:cs typeface="Microsoft Sans Serif"/>
              </a:rPr>
              <a:t>	</a:t>
            </a:r>
            <a:r>
              <a:rPr sz="300" spc="-25" dirty="0">
                <a:latin typeface="Microsoft Sans Serif"/>
                <a:cs typeface="Microsoft Sans Serif"/>
              </a:rPr>
              <a:t>2.0</a:t>
            </a:r>
            <a:endParaRPr sz="300">
              <a:latin typeface="Microsoft Sans Serif"/>
              <a:cs typeface="Microsoft Sans Serif"/>
            </a:endParaRPr>
          </a:p>
        </p:txBody>
      </p:sp>
      <p:sp>
        <p:nvSpPr>
          <p:cNvPr id="58" name="object 58"/>
          <p:cNvSpPr txBox="1"/>
          <p:nvPr/>
        </p:nvSpPr>
        <p:spPr>
          <a:xfrm>
            <a:off x="1511025" y="2618219"/>
            <a:ext cx="153035" cy="105410"/>
          </a:xfrm>
          <a:prstGeom prst="rect">
            <a:avLst/>
          </a:prstGeom>
        </p:spPr>
        <p:txBody>
          <a:bodyPr vert="horz" wrap="square" lIns="0" tIns="15240" rIns="0" bIns="0" rtlCol="0">
            <a:spAutoFit/>
          </a:bodyPr>
          <a:lstStyle/>
          <a:p>
            <a:pPr marL="38100">
              <a:lnSpc>
                <a:spcPct val="100000"/>
              </a:lnSpc>
              <a:spcBef>
                <a:spcPts val="120"/>
              </a:spcBef>
            </a:pPr>
            <a:r>
              <a:rPr sz="750" i="1" spc="-37" baseline="11111" dirty="0">
                <a:solidFill>
                  <a:srgbClr val="231F20"/>
                </a:solidFill>
                <a:latin typeface="Verdana"/>
                <a:cs typeface="Verdana"/>
              </a:rPr>
              <a:t>X</a:t>
            </a:r>
            <a:r>
              <a:rPr sz="350" spc="-25" dirty="0">
                <a:solidFill>
                  <a:srgbClr val="231F20"/>
                </a:solidFill>
                <a:latin typeface="Calibri"/>
                <a:cs typeface="Calibri"/>
              </a:rPr>
              <a:t>1</a:t>
            </a:r>
            <a:endParaRPr sz="350">
              <a:latin typeface="Calibri"/>
              <a:cs typeface="Calibri"/>
            </a:endParaRPr>
          </a:p>
        </p:txBody>
      </p:sp>
      <p:sp>
        <p:nvSpPr>
          <p:cNvPr id="59" name="object 59"/>
          <p:cNvSpPr txBox="1"/>
          <p:nvPr/>
        </p:nvSpPr>
        <p:spPr>
          <a:xfrm>
            <a:off x="2485707" y="1109902"/>
            <a:ext cx="1581150" cy="1006475"/>
          </a:xfrm>
          <a:prstGeom prst="rect">
            <a:avLst/>
          </a:prstGeom>
        </p:spPr>
        <p:txBody>
          <a:bodyPr vert="horz" wrap="square" lIns="0" tIns="6985" rIns="0" bIns="0" rtlCol="0">
            <a:spAutoFit/>
          </a:bodyPr>
          <a:lstStyle/>
          <a:p>
            <a:pPr marL="12700" marR="5080" algn="just">
              <a:lnSpc>
                <a:spcPct val="102600"/>
              </a:lnSpc>
              <a:spcBef>
                <a:spcPts val="55"/>
              </a:spcBef>
            </a:pPr>
            <a:r>
              <a:rPr sz="1100" spc="65" dirty="0">
                <a:latin typeface="Calibri"/>
                <a:cs typeface="Calibri"/>
              </a:rPr>
              <a:t>The</a:t>
            </a:r>
            <a:r>
              <a:rPr sz="1100" spc="295" dirty="0">
                <a:latin typeface="Calibri"/>
                <a:cs typeface="Calibri"/>
              </a:rPr>
              <a:t> </a:t>
            </a:r>
            <a:r>
              <a:rPr sz="1100" dirty="0">
                <a:latin typeface="Calibri"/>
                <a:cs typeface="Calibri"/>
              </a:rPr>
              <a:t>data</a:t>
            </a:r>
            <a:r>
              <a:rPr sz="1100" spc="300" dirty="0">
                <a:latin typeface="Calibri"/>
                <a:cs typeface="Calibri"/>
              </a:rPr>
              <a:t> </a:t>
            </a:r>
            <a:r>
              <a:rPr sz="1100" dirty="0">
                <a:latin typeface="Calibri"/>
                <a:cs typeface="Calibri"/>
              </a:rPr>
              <a:t>on</a:t>
            </a:r>
            <a:r>
              <a:rPr sz="1100" spc="300" dirty="0">
                <a:latin typeface="Calibri"/>
                <a:cs typeface="Calibri"/>
              </a:rPr>
              <a:t> </a:t>
            </a:r>
            <a:r>
              <a:rPr sz="1100" dirty="0">
                <a:latin typeface="Calibri"/>
                <a:cs typeface="Calibri"/>
              </a:rPr>
              <a:t>the</a:t>
            </a:r>
            <a:r>
              <a:rPr sz="1100" spc="295" dirty="0">
                <a:latin typeface="Calibri"/>
                <a:cs typeface="Calibri"/>
              </a:rPr>
              <a:t> </a:t>
            </a:r>
            <a:r>
              <a:rPr sz="1100" dirty="0">
                <a:latin typeface="Calibri"/>
                <a:cs typeface="Calibri"/>
              </a:rPr>
              <a:t>left</a:t>
            </a:r>
            <a:r>
              <a:rPr sz="1100" spc="300" dirty="0">
                <a:latin typeface="Calibri"/>
                <a:cs typeface="Calibri"/>
              </a:rPr>
              <a:t> </a:t>
            </a:r>
            <a:r>
              <a:rPr sz="1100" spc="-25" dirty="0">
                <a:latin typeface="Calibri"/>
                <a:cs typeface="Calibri"/>
              </a:rPr>
              <a:t>are </a:t>
            </a:r>
            <a:r>
              <a:rPr sz="1100" dirty="0">
                <a:latin typeface="Calibri"/>
                <a:cs typeface="Calibri"/>
              </a:rPr>
              <a:t>not</a:t>
            </a:r>
            <a:r>
              <a:rPr sz="1100" spc="265" dirty="0">
                <a:latin typeface="Calibri"/>
                <a:cs typeface="Calibri"/>
              </a:rPr>
              <a:t> </a:t>
            </a:r>
            <a:r>
              <a:rPr sz="1100" dirty="0">
                <a:latin typeface="Calibri"/>
                <a:cs typeface="Calibri"/>
              </a:rPr>
              <a:t>separable</a:t>
            </a:r>
            <a:r>
              <a:rPr sz="1100" spc="265" dirty="0">
                <a:latin typeface="Calibri"/>
                <a:cs typeface="Calibri"/>
              </a:rPr>
              <a:t> </a:t>
            </a:r>
            <a:r>
              <a:rPr sz="1100" dirty="0">
                <a:latin typeface="Calibri"/>
                <a:cs typeface="Calibri"/>
              </a:rPr>
              <a:t>by</a:t>
            </a:r>
            <a:r>
              <a:rPr sz="1100" spc="265" dirty="0">
                <a:latin typeface="Calibri"/>
                <a:cs typeface="Calibri"/>
              </a:rPr>
              <a:t> </a:t>
            </a:r>
            <a:r>
              <a:rPr sz="1100" dirty="0">
                <a:latin typeface="Calibri"/>
                <a:cs typeface="Calibri"/>
              </a:rPr>
              <a:t>a</a:t>
            </a:r>
            <a:r>
              <a:rPr sz="1100" spc="260" dirty="0">
                <a:latin typeface="Calibri"/>
                <a:cs typeface="Calibri"/>
              </a:rPr>
              <a:t> </a:t>
            </a:r>
            <a:r>
              <a:rPr sz="1100" spc="-10" dirty="0">
                <a:latin typeface="Calibri"/>
                <a:cs typeface="Calibri"/>
              </a:rPr>
              <a:t>linear boundary.</a:t>
            </a:r>
            <a:endParaRPr sz="1100">
              <a:latin typeface="Calibri"/>
              <a:cs typeface="Calibri"/>
            </a:endParaRPr>
          </a:p>
          <a:p>
            <a:pPr marL="12700" marR="5080" algn="just">
              <a:lnSpc>
                <a:spcPct val="102600"/>
              </a:lnSpc>
              <a:spcBef>
                <a:spcPts val="994"/>
              </a:spcBef>
            </a:pPr>
            <a:r>
              <a:rPr sz="1100" spc="80" dirty="0">
                <a:latin typeface="Calibri"/>
                <a:cs typeface="Calibri"/>
              </a:rPr>
              <a:t>This</a:t>
            </a:r>
            <a:r>
              <a:rPr sz="1100" spc="160" dirty="0">
                <a:latin typeface="Calibri"/>
                <a:cs typeface="Calibri"/>
              </a:rPr>
              <a:t>  </a:t>
            </a:r>
            <a:r>
              <a:rPr sz="1100" dirty="0">
                <a:latin typeface="Calibri"/>
                <a:cs typeface="Calibri"/>
              </a:rPr>
              <a:t>is</a:t>
            </a:r>
            <a:r>
              <a:rPr sz="1100" spc="160" dirty="0">
                <a:latin typeface="Calibri"/>
                <a:cs typeface="Calibri"/>
              </a:rPr>
              <a:t>  </a:t>
            </a:r>
            <a:r>
              <a:rPr sz="1100" dirty="0">
                <a:latin typeface="Calibri"/>
                <a:cs typeface="Calibri"/>
              </a:rPr>
              <a:t>often</a:t>
            </a:r>
            <a:r>
              <a:rPr sz="1100" spc="160" dirty="0">
                <a:latin typeface="Calibri"/>
                <a:cs typeface="Calibri"/>
              </a:rPr>
              <a:t>  </a:t>
            </a:r>
            <a:r>
              <a:rPr sz="1100" dirty="0">
                <a:latin typeface="Calibri"/>
                <a:cs typeface="Calibri"/>
              </a:rPr>
              <a:t>the</a:t>
            </a:r>
            <a:r>
              <a:rPr sz="1100" spc="160" dirty="0">
                <a:latin typeface="Calibri"/>
                <a:cs typeface="Calibri"/>
              </a:rPr>
              <a:t>  </a:t>
            </a:r>
            <a:r>
              <a:rPr sz="1100" spc="-20" dirty="0">
                <a:latin typeface="Calibri"/>
                <a:cs typeface="Calibri"/>
              </a:rPr>
              <a:t>case, </a:t>
            </a:r>
            <a:r>
              <a:rPr sz="1100" dirty="0">
                <a:latin typeface="Calibri"/>
                <a:cs typeface="Calibri"/>
              </a:rPr>
              <a:t>unless</a:t>
            </a:r>
            <a:r>
              <a:rPr sz="1100" spc="130" dirty="0">
                <a:latin typeface="Calibri"/>
                <a:cs typeface="Calibri"/>
              </a:rPr>
              <a:t> </a:t>
            </a:r>
            <a:r>
              <a:rPr sz="1100" i="1" spc="155" dirty="0">
                <a:latin typeface="Calibri"/>
                <a:cs typeface="Calibri"/>
              </a:rPr>
              <a:t>N</a:t>
            </a:r>
            <a:r>
              <a:rPr sz="1100" i="1" spc="200" dirty="0">
                <a:latin typeface="Calibri"/>
                <a:cs typeface="Calibri"/>
              </a:rPr>
              <a:t> </a:t>
            </a:r>
            <a:r>
              <a:rPr sz="1100" i="1" spc="295" dirty="0">
                <a:latin typeface="Calibri"/>
                <a:cs typeface="Calibri"/>
              </a:rPr>
              <a:t>&lt;</a:t>
            </a:r>
            <a:r>
              <a:rPr sz="1100" i="1" spc="70" dirty="0">
                <a:latin typeface="Calibri"/>
                <a:cs typeface="Calibri"/>
              </a:rPr>
              <a:t> </a:t>
            </a:r>
            <a:r>
              <a:rPr sz="1100" i="1" spc="-25" dirty="0">
                <a:latin typeface="Calibri"/>
                <a:cs typeface="Calibri"/>
              </a:rPr>
              <a:t>p</a:t>
            </a:r>
            <a:r>
              <a:rPr sz="1100" spc="-25" dirty="0">
                <a:latin typeface="Calibri"/>
                <a:cs typeface="Calibri"/>
              </a:rPr>
              <a:t>.</a:t>
            </a:r>
            <a:endParaRPr sz="1100">
              <a:latin typeface="Calibri"/>
              <a:cs typeface="Calibri"/>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56665">
              <a:lnSpc>
                <a:spcPct val="100000"/>
              </a:lnSpc>
              <a:spcBef>
                <a:spcPts val="135"/>
              </a:spcBef>
            </a:pPr>
            <a:r>
              <a:rPr spc="55" dirty="0"/>
              <a:t>Noisy</a:t>
            </a:r>
            <a:r>
              <a:rPr spc="155" dirty="0"/>
              <a:t> </a:t>
            </a:r>
            <a:r>
              <a:rPr spc="60" dirty="0"/>
              <a:t>Data</a:t>
            </a:r>
          </a:p>
        </p:txBody>
      </p:sp>
      <p:grpSp>
        <p:nvGrpSpPr>
          <p:cNvPr id="3" name="object 3"/>
          <p:cNvGrpSpPr/>
          <p:nvPr/>
        </p:nvGrpSpPr>
        <p:grpSpPr>
          <a:xfrm>
            <a:off x="639447" y="855172"/>
            <a:ext cx="1500505" cy="1269365"/>
            <a:chOff x="639447" y="855172"/>
            <a:chExt cx="1500505" cy="1269365"/>
          </a:xfrm>
        </p:grpSpPr>
        <p:sp>
          <p:nvSpPr>
            <p:cNvPr id="4" name="object 4"/>
            <p:cNvSpPr/>
            <p:nvPr/>
          </p:nvSpPr>
          <p:spPr>
            <a:xfrm>
              <a:off x="639447" y="859215"/>
              <a:ext cx="1498600" cy="1265555"/>
            </a:xfrm>
            <a:custGeom>
              <a:avLst/>
              <a:gdLst/>
              <a:ahLst/>
              <a:cxnLst/>
              <a:rect l="l" t="t" r="r" b="b"/>
              <a:pathLst>
                <a:path w="1498600" h="1265555">
                  <a:moveTo>
                    <a:pt x="242473" y="1226490"/>
                  </a:moveTo>
                  <a:lnTo>
                    <a:pt x="1354196" y="1226490"/>
                  </a:lnTo>
                </a:path>
                <a:path w="1498600" h="1265555">
                  <a:moveTo>
                    <a:pt x="242473" y="1226490"/>
                  </a:moveTo>
                  <a:lnTo>
                    <a:pt x="242473" y="1265302"/>
                  </a:lnTo>
                </a:path>
                <a:path w="1498600" h="1265555">
                  <a:moveTo>
                    <a:pt x="520418" y="1226490"/>
                  </a:moveTo>
                  <a:lnTo>
                    <a:pt x="520418" y="1265302"/>
                  </a:lnTo>
                </a:path>
                <a:path w="1498600" h="1265555">
                  <a:moveTo>
                    <a:pt x="798308" y="1226490"/>
                  </a:moveTo>
                  <a:lnTo>
                    <a:pt x="798308" y="1265302"/>
                  </a:lnTo>
                </a:path>
                <a:path w="1498600" h="1265555">
                  <a:moveTo>
                    <a:pt x="1076252" y="1226490"/>
                  </a:moveTo>
                  <a:lnTo>
                    <a:pt x="1076252" y="1265302"/>
                  </a:lnTo>
                </a:path>
                <a:path w="1498600" h="1265555">
                  <a:moveTo>
                    <a:pt x="1354196" y="1226490"/>
                  </a:moveTo>
                  <a:lnTo>
                    <a:pt x="1354196" y="1265302"/>
                  </a:lnTo>
                </a:path>
                <a:path w="1498600" h="1265555">
                  <a:moveTo>
                    <a:pt x="38813" y="1053072"/>
                  </a:moveTo>
                  <a:lnTo>
                    <a:pt x="38813" y="166356"/>
                  </a:lnTo>
                </a:path>
                <a:path w="1498600" h="1265555">
                  <a:moveTo>
                    <a:pt x="38813" y="1053072"/>
                  </a:moveTo>
                  <a:lnTo>
                    <a:pt x="0" y="1053072"/>
                  </a:lnTo>
                </a:path>
                <a:path w="1498600" h="1265555">
                  <a:moveTo>
                    <a:pt x="38813" y="831352"/>
                  </a:moveTo>
                  <a:lnTo>
                    <a:pt x="0" y="831352"/>
                  </a:lnTo>
                </a:path>
                <a:path w="1498600" h="1265555">
                  <a:moveTo>
                    <a:pt x="38813" y="609687"/>
                  </a:moveTo>
                  <a:lnTo>
                    <a:pt x="0" y="609687"/>
                  </a:lnTo>
                </a:path>
                <a:path w="1498600" h="1265555">
                  <a:moveTo>
                    <a:pt x="38813" y="388022"/>
                  </a:moveTo>
                  <a:lnTo>
                    <a:pt x="0" y="388022"/>
                  </a:lnTo>
                </a:path>
                <a:path w="1498600" h="1265555">
                  <a:moveTo>
                    <a:pt x="38813" y="166356"/>
                  </a:moveTo>
                  <a:lnTo>
                    <a:pt x="0" y="166356"/>
                  </a:lnTo>
                </a:path>
                <a:path w="1498600" h="1265555">
                  <a:moveTo>
                    <a:pt x="38813" y="1226490"/>
                  </a:moveTo>
                  <a:lnTo>
                    <a:pt x="1498181" y="1226490"/>
                  </a:lnTo>
                  <a:lnTo>
                    <a:pt x="1498181" y="0"/>
                  </a:lnTo>
                  <a:lnTo>
                    <a:pt x="38813" y="0"/>
                  </a:lnTo>
                  <a:lnTo>
                    <a:pt x="38813" y="1226490"/>
                  </a:lnTo>
                </a:path>
              </a:pathLst>
            </a:custGeom>
            <a:ln w="4043">
              <a:solidFill>
                <a:srgbClr val="000000"/>
              </a:solidFill>
            </a:ln>
          </p:spPr>
          <p:txBody>
            <a:bodyPr wrap="square" lIns="0" tIns="0" rIns="0" bIns="0" rtlCol="0"/>
            <a:lstStyle/>
            <a:p>
              <a:endParaRPr/>
            </a:p>
          </p:txBody>
        </p:sp>
        <p:sp>
          <p:nvSpPr>
            <p:cNvPr id="5" name="object 5"/>
            <p:cNvSpPr/>
            <p:nvPr/>
          </p:nvSpPr>
          <p:spPr>
            <a:xfrm>
              <a:off x="898292" y="859215"/>
              <a:ext cx="927100" cy="1226820"/>
            </a:xfrm>
            <a:custGeom>
              <a:avLst/>
              <a:gdLst/>
              <a:ahLst/>
              <a:cxnLst/>
              <a:rect l="l" t="t" r="r" b="b"/>
              <a:pathLst>
                <a:path w="927100" h="1226820">
                  <a:moveTo>
                    <a:pt x="0" y="1226490"/>
                  </a:moveTo>
                  <a:lnTo>
                    <a:pt x="926899" y="0"/>
                  </a:lnTo>
                </a:path>
              </a:pathLst>
            </a:custGeom>
            <a:ln w="8086">
              <a:solidFill>
                <a:srgbClr val="000000"/>
              </a:solidFill>
            </a:ln>
          </p:spPr>
          <p:txBody>
            <a:bodyPr wrap="square" lIns="0" tIns="0" rIns="0" bIns="0" rtlCol="0"/>
            <a:lstStyle/>
            <a:p>
              <a:endParaRPr/>
            </a:p>
          </p:txBody>
        </p:sp>
        <p:sp>
          <p:nvSpPr>
            <p:cNvPr id="6" name="object 6"/>
            <p:cNvSpPr/>
            <p:nvPr/>
          </p:nvSpPr>
          <p:spPr>
            <a:xfrm>
              <a:off x="1536890" y="1659840"/>
              <a:ext cx="29209" cy="29209"/>
            </a:xfrm>
            <a:custGeom>
              <a:avLst/>
              <a:gdLst/>
              <a:ahLst/>
              <a:cxnLst/>
              <a:rect l="l" t="t" r="r" b="b"/>
              <a:pathLst>
                <a:path w="29209" h="29210">
                  <a:moveTo>
                    <a:pt x="22593" y="0"/>
                  </a:moveTo>
                  <a:lnTo>
                    <a:pt x="6515" y="0"/>
                  </a:lnTo>
                  <a:lnTo>
                    <a:pt x="0" y="6515"/>
                  </a:lnTo>
                  <a:lnTo>
                    <a:pt x="0" y="22587"/>
                  </a:lnTo>
                  <a:lnTo>
                    <a:pt x="6515" y="29109"/>
                  </a:lnTo>
                  <a:lnTo>
                    <a:pt x="22593" y="29109"/>
                  </a:lnTo>
                  <a:lnTo>
                    <a:pt x="29109" y="22587"/>
                  </a:lnTo>
                  <a:lnTo>
                    <a:pt x="29109" y="14554"/>
                  </a:lnTo>
                  <a:lnTo>
                    <a:pt x="29109" y="6515"/>
                  </a:lnTo>
                  <a:lnTo>
                    <a:pt x="22593" y="0"/>
                  </a:lnTo>
                  <a:close/>
                </a:path>
              </a:pathLst>
            </a:custGeom>
            <a:solidFill>
              <a:srgbClr val="C37AC0"/>
            </a:solidFill>
          </p:spPr>
          <p:txBody>
            <a:bodyPr wrap="square" lIns="0" tIns="0" rIns="0" bIns="0" rtlCol="0"/>
            <a:lstStyle/>
            <a:p>
              <a:endParaRPr/>
            </a:p>
          </p:txBody>
        </p:sp>
        <p:sp>
          <p:nvSpPr>
            <p:cNvPr id="7" name="object 7"/>
            <p:cNvSpPr/>
            <p:nvPr/>
          </p:nvSpPr>
          <p:spPr>
            <a:xfrm>
              <a:off x="1536890" y="1659840"/>
              <a:ext cx="29209" cy="29209"/>
            </a:xfrm>
            <a:custGeom>
              <a:avLst/>
              <a:gdLst/>
              <a:ahLst/>
              <a:cxnLst/>
              <a:rect l="l" t="t" r="r" b="b"/>
              <a:pathLst>
                <a:path w="29209" h="29210">
                  <a:moveTo>
                    <a:pt x="29109" y="14554"/>
                  </a:moveTo>
                  <a:lnTo>
                    <a:pt x="29109" y="6515"/>
                  </a:lnTo>
                  <a:lnTo>
                    <a:pt x="22593" y="0"/>
                  </a:lnTo>
                  <a:lnTo>
                    <a:pt x="14554" y="0"/>
                  </a:lnTo>
                  <a:lnTo>
                    <a:pt x="6515" y="0"/>
                  </a:lnTo>
                  <a:lnTo>
                    <a:pt x="0" y="6515"/>
                  </a:lnTo>
                  <a:lnTo>
                    <a:pt x="0" y="14554"/>
                  </a:lnTo>
                  <a:lnTo>
                    <a:pt x="0" y="22587"/>
                  </a:lnTo>
                  <a:lnTo>
                    <a:pt x="6515" y="29109"/>
                  </a:lnTo>
                  <a:lnTo>
                    <a:pt x="14554" y="29109"/>
                  </a:lnTo>
                  <a:lnTo>
                    <a:pt x="22593"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8" name="object 8"/>
            <p:cNvSpPr/>
            <p:nvPr/>
          </p:nvSpPr>
          <p:spPr>
            <a:xfrm>
              <a:off x="1708529" y="1674449"/>
              <a:ext cx="29209" cy="29209"/>
            </a:xfrm>
            <a:custGeom>
              <a:avLst/>
              <a:gdLst/>
              <a:ahLst/>
              <a:cxnLst/>
              <a:rect l="l" t="t" r="r" b="b"/>
              <a:pathLst>
                <a:path w="29210" h="29210">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C37AC0"/>
            </a:solidFill>
          </p:spPr>
          <p:txBody>
            <a:bodyPr wrap="square" lIns="0" tIns="0" rIns="0" bIns="0" rtlCol="0"/>
            <a:lstStyle/>
            <a:p>
              <a:endParaRPr/>
            </a:p>
          </p:txBody>
        </p:sp>
        <p:sp>
          <p:nvSpPr>
            <p:cNvPr id="9" name="object 9"/>
            <p:cNvSpPr/>
            <p:nvPr/>
          </p:nvSpPr>
          <p:spPr>
            <a:xfrm>
              <a:off x="1708529" y="1674449"/>
              <a:ext cx="29209" cy="29209"/>
            </a:xfrm>
            <a:custGeom>
              <a:avLst/>
              <a:gdLst/>
              <a:ahLst/>
              <a:cxnLst/>
              <a:rect l="l" t="t" r="r" b="b"/>
              <a:pathLst>
                <a:path w="29210" h="29210">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10" name="object 10"/>
            <p:cNvSpPr/>
            <p:nvPr/>
          </p:nvSpPr>
          <p:spPr>
            <a:xfrm>
              <a:off x="1279646" y="1717629"/>
              <a:ext cx="29209" cy="29209"/>
            </a:xfrm>
            <a:custGeom>
              <a:avLst/>
              <a:gdLst/>
              <a:ahLst/>
              <a:cxnLst/>
              <a:rect l="l" t="t" r="r" b="b"/>
              <a:pathLst>
                <a:path w="29209" h="29210">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11" name="object 11"/>
            <p:cNvSpPr/>
            <p:nvPr/>
          </p:nvSpPr>
          <p:spPr>
            <a:xfrm>
              <a:off x="1279646" y="1717629"/>
              <a:ext cx="29209" cy="29209"/>
            </a:xfrm>
            <a:custGeom>
              <a:avLst/>
              <a:gdLst/>
              <a:ahLst/>
              <a:cxnLst/>
              <a:rect l="l" t="t" r="r" b="b"/>
              <a:pathLst>
                <a:path w="29209" h="29210">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12" name="object 12"/>
            <p:cNvSpPr/>
            <p:nvPr/>
          </p:nvSpPr>
          <p:spPr>
            <a:xfrm>
              <a:off x="1322448" y="1845764"/>
              <a:ext cx="29209" cy="29209"/>
            </a:xfrm>
            <a:custGeom>
              <a:avLst/>
              <a:gdLst/>
              <a:ahLst/>
              <a:cxnLst/>
              <a:rect l="l" t="t" r="r" b="b"/>
              <a:pathLst>
                <a:path w="29209" h="29210">
                  <a:moveTo>
                    <a:pt x="22593" y="0"/>
                  </a:moveTo>
                  <a:lnTo>
                    <a:pt x="6522" y="0"/>
                  </a:lnTo>
                  <a:lnTo>
                    <a:pt x="0" y="6520"/>
                  </a:lnTo>
                  <a:lnTo>
                    <a:pt x="0" y="22592"/>
                  </a:lnTo>
                  <a:lnTo>
                    <a:pt x="6522" y="29112"/>
                  </a:lnTo>
                  <a:lnTo>
                    <a:pt x="22593" y="29112"/>
                  </a:lnTo>
                  <a:lnTo>
                    <a:pt x="29109" y="22592"/>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13" name="object 13"/>
            <p:cNvSpPr/>
            <p:nvPr/>
          </p:nvSpPr>
          <p:spPr>
            <a:xfrm>
              <a:off x="1322448" y="1845764"/>
              <a:ext cx="29209" cy="29209"/>
            </a:xfrm>
            <a:custGeom>
              <a:avLst/>
              <a:gdLst/>
              <a:ahLst/>
              <a:cxnLst/>
              <a:rect l="l" t="t" r="r" b="b"/>
              <a:pathLst>
                <a:path w="29209" h="29210">
                  <a:moveTo>
                    <a:pt x="29109" y="14556"/>
                  </a:moveTo>
                  <a:lnTo>
                    <a:pt x="29109" y="6520"/>
                  </a:lnTo>
                  <a:lnTo>
                    <a:pt x="22593" y="0"/>
                  </a:lnTo>
                  <a:lnTo>
                    <a:pt x="14554" y="0"/>
                  </a:lnTo>
                  <a:lnTo>
                    <a:pt x="6522" y="0"/>
                  </a:lnTo>
                  <a:lnTo>
                    <a:pt x="0" y="6520"/>
                  </a:lnTo>
                  <a:lnTo>
                    <a:pt x="0" y="14556"/>
                  </a:lnTo>
                  <a:lnTo>
                    <a:pt x="0" y="22592"/>
                  </a:lnTo>
                  <a:lnTo>
                    <a:pt x="6522" y="29112"/>
                  </a:lnTo>
                  <a:lnTo>
                    <a:pt x="14554" y="29112"/>
                  </a:lnTo>
                  <a:lnTo>
                    <a:pt x="22593" y="29112"/>
                  </a:lnTo>
                  <a:lnTo>
                    <a:pt x="29109" y="22592"/>
                  </a:lnTo>
                  <a:lnTo>
                    <a:pt x="29109" y="14556"/>
                  </a:lnTo>
                </a:path>
              </a:pathLst>
            </a:custGeom>
            <a:ln w="4043">
              <a:solidFill>
                <a:srgbClr val="C37AC0"/>
              </a:solidFill>
            </a:ln>
          </p:spPr>
          <p:txBody>
            <a:bodyPr wrap="square" lIns="0" tIns="0" rIns="0" bIns="0" rtlCol="0"/>
            <a:lstStyle/>
            <a:p>
              <a:endParaRPr/>
            </a:p>
          </p:txBody>
        </p:sp>
        <p:sp>
          <p:nvSpPr>
            <p:cNvPr id="14" name="object 14"/>
            <p:cNvSpPr/>
            <p:nvPr/>
          </p:nvSpPr>
          <p:spPr>
            <a:xfrm>
              <a:off x="2028683" y="1725014"/>
              <a:ext cx="29209" cy="29209"/>
            </a:xfrm>
            <a:custGeom>
              <a:avLst/>
              <a:gdLst/>
              <a:ahLst/>
              <a:cxnLst/>
              <a:rect l="l" t="t" r="r" b="b"/>
              <a:pathLst>
                <a:path w="29210" h="29210">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C37AC0"/>
            </a:solidFill>
          </p:spPr>
          <p:txBody>
            <a:bodyPr wrap="square" lIns="0" tIns="0" rIns="0" bIns="0" rtlCol="0"/>
            <a:lstStyle/>
            <a:p>
              <a:endParaRPr/>
            </a:p>
          </p:txBody>
        </p:sp>
        <p:sp>
          <p:nvSpPr>
            <p:cNvPr id="15" name="object 15"/>
            <p:cNvSpPr/>
            <p:nvPr/>
          </p:nvSpPr>
          <p:spPr>
            <a:xfrm>
              <a:off x="2028683" y="1725014"/>
              <a:ext cx="29209" cy="29209"/>
            </a:xfrm>
            <a:custGeom>
              <a:avLst/>
              <a:gdLst/>
              <a:ahLst/>
              <a:cxnLst/>
              <a:rect l="l" t="t" r="r" b="b"/>
              <a:pathLst>
                <a:path w="29210" h="29210">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16" name="object 16"/>
            <p:cNvSpPr/>
            <p:nvPr/>
          </p:nvSpPr>
          <p:spPr>
            <a:xfrm>
              <a:off x="1441528" y="1894065"/>
              <a:ext cx="29209" cy="29209"/>
            </a:xfrm>
            <a:custGeom>
              <a:avLst/>
              <a:gdLst/>
              <a:ahLst/>
              <a:cxnLst/>
              <a:rect l="l" t="t" r="r" b="b"/>
              <a:pathLst>
                <a:path w="29209" h="29210">
                  <a:moveTo>
                    <a:pt x="22593" y="0"/>
                  </a:moveTo>
                  <a:lnTo>
                    <a:pt x="6515" y="0"/>
                  </a:lnTo>
                  <a:lnTo>
                    <a:pt x="0" y="6520"/>
                  </a:lnTo>
                  <a:lnTo>
                    <a:pt x="0" y="22591"/>
                  </a:lnTo>
                  <a:lnTo>
                    <a:pt x="6515" y="29111"/>
                  </a:lnTo>
                  <a:lnTo>
                    <a:pt x="22593" y="29111"/>
                  </a:lnTo>
                  <a:lnTo>
                    <a:pt x="29109" y="22591"/>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17" name="object 17"/>
            <p:cNvSpPr/>
            <p:nvPr/>
          </p:nvSpPr>
          <p:spPr>
            <a:xfrm>
              <a:off x="1441528" y="1894065"/>
              <a:ext cx="29209" cy="29209"/>
            </a:xfrm>
            <a:custGeom>
              <a:avLst/>
              <a:gdLst/>
              <a:ahLst/>
              <a:cxnLst/>
              <a:rect l="l" t="t" r="r" b="b"/>
              <a:pathLst>
                <a:path w="29209" h="29210">
                  <a:moveTo>
                    <a:pt x="29109" y="14556"/>
                  </a:moveTo>
                  <a:lnTo>
                    <a:pt x="29109" y="6520"/>
                  </a:lnTo>
                  <a:lnTo>
                    <a:pt x="22593" y="0"/>
                  </a:lnTo>
                  <a:lnTo>
                    <a:pt x="14554" y="0"/>
                  </a:lnTo>
                  <a:lnTo>
                    <a:pt x="6515" y="0"/>
                  </a:lnTo>
                  <a:lnTo>
                    <a:pt x="0" y="6520"/>
                  </a:lnTo>
                  <a:lnTo>
                    <a:pt x="0" y="14556"/>
                  </a:lnTo>
                  <a:lnTo>
                    <a:pt x="0" y="22591"/>
                  </a:lnTo>
                  <a:lnTo>
                    <a:pt x="6515" y="29111"/>
                  </a:lnTo>
                  <a:lnTo>
                    <a:pt x="14554" y="29111"/>
                  </a:lnTo>
                  <a:lnTo>
                    <a:pt x="22593" y="29111"/>
                  </a:lnTo>
                  <a:lnTo>
                    <a:pt x="29109" y="22591"/>
                  </a:lnTo>
                  <a:lnTo>
                    <a:pt x="29109" y="14556"/>
                  </a:lnTo>
                </a:path>
              </a:pathLst>
            </a:custGeom>
            <a:ln w="4043">
              <a:solidFill>
                <a:srgbClr val="C37AC0"/>
              </a:solidFill>
            </a:ln>
          </p:spPr>
          <p:txBody>
            <a:bodyPr wrap="square" lIns="0" tIns="0" rIns="0" bIns="0" rtlCol="0"/>
            <a:lstStyle/>
            <a:p>
              <a:endParaRPr/>
            </a:p>
          </p:txBody>
        </p:sp>
        <p:sp>
          <p:nvSpPr>
            <p:cNvPr id="18" name="object 18"/>
            <p:cNvSpPr/>
            <p:nvPr/>
          </p:nvSpPr>
          <p:spPr>
            <a:xfrm>
              <a:off x="2069005" y="1920805"/>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2"/>
                  </a:lnTo>
                  <a:lnTo>
                    <a:pt x="29109" y="6517"/>
                  </a:lnTo>
                  <a:lnTo>
                    <a:pt x="22593" y="0"/>
                  </a:lnTo>
                  <a:close/>
                </a:path>
              </a:pathLst>
            </a:custGeom>
            <a:solidFill>
              <a:srgbClr val="C37AC0"/>
            </a:solidFill>
          </p:spPr>
          <p:txBody>
            <a:bodyPr wrap="square" lIns="0" tIns="0" rIns="0" bIns="0" rtlCol="0"/>
            <a:lstStyle/>
            <a:p>
              <a:endParaRPr/>
            </a:p>
          </p:txBody>
        </p:sp>
        <p:sp>
          <p:nvSpPr>
            <p:cNvPr id="19" name="object 19"/>
            <p:cNvSpPr/>
            <p:nvPr/>
          </p:nvSpPr>
          <p:spPr>
            <a:xfrm>
              <a:off x="2069005" y="1920805"/>
              <a:ext cx="29209" cy="29209"/>
            </a:xfrm>
            <a:custGeom>
              <a:avLst/>
              <a:gdLst/>
              <a:ahLst/>
              <a:cxnLst/>
              <a:rect l="l" t="t" r="r" b="b"/>
              <a:pathLst>
                <a:path w="29210" h="29210">
                  <a:moveTo>
                    <a:pt x="29109" y="14552"/>
                  </a:moveTo>
                  <a:lnTo>
                    <a:pt x="29109" y="6517"/>
                  </a:lnTo>
                  <a:lnTo>
                    <a:pt x="22593" y="0"/>
                  </a:lnTo>
                  <a:lnTo>
                    <a:pt x="14554" y="0"/>
                  </a:lnTo>
                  <a:lnTo>
                    <a:pt x="6515" y="0"/>
                  </a:lnTo>
                  <a:lnTo>
                    <a:pt x="0" y="6517"/>
                  </a:lnTo>
                  <a:lnTo>
                    <a:pt x="0" y="14552"/>
                  </a:lnTo>
                  <a:lnTo>
                    <a:pt x="0" y="22589"/>
                  </a:lnTo>
                  <a:lnTo>
                    <a:pt x="6515" y="29109"/>
                  </a:lnTo>
                  <a:lnTo>
                    <a:pt x="14554" y="29109"/>
                  </a:lnTo>
                  <a:lnTo>
                    <a:pt x="22593" y="29109"/>
                  </a:lnTo>
                  <a:lnTo>
                    <a:pt x="29109" y="22589"/>
                  </a:lnTo>
                  <a:lnTo>
                    <a:pt x="29109" y="14552"/>
                  </a:lnTo>
                </a:path>
              </a:pathLst>
            </a:custGeom>
            <a:ln w="4043">
              <a:solidFill>
                <a:srgbClr val="C37AC0"/>
              </a:solidFill>
            </a:ln>
          </p:spPr>
          <p:txBody>
            <a:bodyPr wrap="square" lIns="0" tIns="0" rIns="0" bIns="0" rtlCol="0"/>
            <a:lstStyle/>
            <a:p>
              <a:endParaRPr/>
            </a:p>
          </p:txBody>
        </p:sp>
        <p:sp>
          <p:nvSpPr>
            <p:cNvPr id="20" name="object 20"/>
            <p:cNvSpPr/>
            <p:nvPr/>
          </p:nvSpPr>
          <p:spPr>
            <a:xfrm>
              <a:off x="1874832" y="1883986"/>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21" name="object 21"/>
            <p:cNvSpPr/>
            <p:nvPr/>
          </p:nvSpPr>
          <p:spPr>
            <a:xfrm>
              <a:off x="1874832" y="1883986"/>
              <a:ext cx="29209" cy="29209"/>
            </a:xfrm>
            <a:custGeom>
              <a:avLst/>
              <a:gdLst/>
              <a:ahLst/>
              <a:cxnLst/>
              <a:rect l="l" t="t" r="r" b="b"/>
              <a:pathLst>
                <a:path w="29210" h="29210">
                  <a:moveTo>
                    <a:pt x="29109" y="14553"/>
                  </a:moveTo>
                  <a:lnTo>
                    <a:pt x="29109" y="6517"/>
                  </a:lnTo>
                  <a:lnTo>
                    <a:pt x="22593" y="0"/>
                  </a:lnTo>
                  <a:lnTo>
                    <a:pt x="14554" y="0"/>
                  </a:lnTo>
                  <a:lnTo>
                    <a:pt x="6515" y="0"/>
                  </a:lnTo>
                  <a:lnTo>
                    <a:pt x="0" y="6517"/>
                  </a:lnTo>
                  <a:lnTo>
                    <a:pt x="0" y="14553"/>
                  </a:lnTo>
                  <a:lnTo>
                    <a:pt x="0" y="22589"/>
                  </a:lnTo>
                  <a:lnTo>
                    <a:pt x="6515"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22" name="object 22"/>
            <p:cNvSpPr/>
            <p:nvPr/>
          </p:nvSpPr>
          <p:spPr>
            <a:xfrm>
              <a:off x="1688422" y="1525612"/>
              <a:ext cx="29209" cy="29209"/>
            </a:xfrm>
            <a:custGeom>
              <a:avLst/>
              <a:gdLst/>
              <a:ahLst/>
              <a:cxnLst/>
              <a:rect l="l" t="t" r="r" b="b"/>
              <a:pathLst>
                <a:path w="29210"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23" name="object 23"/>
            <p:cNvSpPr/>
            <p:nvPr/>
          </p:nvSpPr>
          <p:spPr>
            <a:xfrm>
              <a:off x="1688422" y="1525612"/>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24" name="object 24"/>
            <p:cNvSpPr/>
            <p:nvPr/>
          </p:nvSpPr>
          <p:spPr>
            <a:xfrm>
              <a:off x="1422068" y="2025707"/>
              <a:ext cx="29209" cy="29209"/>
            </a:xfrm>
            <a:custGeom>
              <a:avLst/>
              <a:gdLst/>
              <a:ahLst/>
              <a:cxnLst/>
              <a:rect l="l" t="t" r="r" b="b"/>
              <a:pathLst>
                <a:path w="29209" h="29210">
                  <a:moveTo>
                    <a:pt x="22593" y="0"/>
                  </a:moveTo>
                  <a:lnTo>
                    <a:pt x="6522" y="0"/>
                  </a:lnTo>
                  <a:lnTo>
                    <a:pt x="0" y="6517"/>
                  </a:lnTo>
                  <a:lnTo>
                    <a:pt x="0" y="22589"/>
                  </a:lnTo>
                  <a:lnTo>
                    <a:pt x="6522"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25" name="object 25"/>
            <p:cNvSpPr/>
            <p:nvPr/>
          </p:nvSpPr>
          <p:spPr>
            <a:xfrm>
              <a:off x="1422068" y="2025707"/>
              <a:ext cx="29209" cy="29209"/>
            </a:xfrm>
            <a:custGeom>
              <a:avLst/>
              <a:gdLst/>
              <a:ahLst/>
              <a:cxnLst/>
              <a:rect l="l" t="t" r="r" b="b"/>
              <a:pathLst>
                <a:path w="29209" h="29210">
                  <a:moveTo>
                    <a:pt x="29109" y="14553"/>
                  </a:moveTo>
                  <a:lnTo>
                    <a:pt x="29109" y="6517"/>
                  </a:lnTo>
                  <a:lnTo>
                    <a:pt x="22593" y="0"/>
                  </a:lnTo>
                  <a:lnTo>
                    <a:pt x="14554" y="0"/>
                  </a:lnTo>
                  <a:lnTo>
                    <a:pt x="6522" y="0"/>
                  </a:lnTo>
                  <a:lnTo>
                    <a:pt x="0" y="6517"/>
                  </a:lnTo>
                  <a:lnTo>
                    <a:pt x="0" y="14553"/>
                  </a:lnTo>
                  <a:lnTo>
                    <a:pt x="0" y="22589"/>
                  </a:lnTo>
                  <a:lnTo>
                    <a:pt x="6522"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26" name="object 26"/>
            <p:cNvSpPr/>
            <p:nvPr/>
          </p:nvSpPr>
          <p:spPr>
            <a:xfrm>
              <a:off x="1470908" y="1868891"/>
              <a:ext cx="29209" cy="29209"/>
            </a:xfrm>
            <a:custGeom>
              <a:avLst/>
              <a:gdLst/>
              <a:ahLst/>
              <a:cxnLst/>
              <a:rect l="l" t="t" r="r" b="b"/>
              <a:pathLst>
                <a:path w="29209" h="29210">
                  <a:moveTo>
                    <a:pt x="22587" y="0"/>
                  </a:moveTo>
                  <a:lnTo>
                    <a:pt x="6515" y="0"/>
                  </a:lnTo>
                  <a:lnTo>
                    <a:pt x="0" y="6520"/>
                  </a:lnTo>
                  <a:lnTo>
                    <a:pt x="0" y="22591"/>
                  </a:lnTo>
                  <a:lnTo>
                    <a:pt x="6515" y="29111"/>
                  </a:lnTo>
                  <a:lnTo>
                    <a:pt x="22587" y="29111"/>
                  </a:lnTo>
                  <a:lnTo>
                    <a:pt x="29109" y="22591"/>
                  </a:lnTo>
                  <a:lnTo>
                    <a:pt x="29109" y="14555"/>
                  </a:lnTo>
                  <a:lnTo>
                    <a:pt x="29109" y="6520"/>
                  </a:lnTo>
                  <a:lnTo>
                    <a:pt x="22587" y="0"/>
                  </a:lnTo>
                  <a:close/>
                </a:path>
              </a:pathLst>
            </a:custGeom>
            <a:solidFill>
              <a:srgbClr val="C37AC0"/>
            </a:solidFill>
          </p:spPr>
          <p:txBody>
            <a:bodyPr wrap="square" lIns="0" tIns="0" rIns="0" bIns="0" rtlCol="0"/>
            <a:lstStyle/>
            <a:p>
              <a:endParaRPr/>
            </a:p>
          </p:txBody>
        </p:sp>
        <p:sp>
          <p:nvSpPr>
            <p:cNvPr id="27" name="object 27"/>
            <p:cNvSpPr/>
            <p:nvPr/>
          </p:nvSpPr>
          <p:spPr>
            <a:xfrm>
              <a:off x="1470908" y="1868891"/>
              <a:ext cx="29209" cy="29209"/>
            </a:xfrm>
            <a:custGeom>
              <a:avLst/>
              <a:gdLst/>
              <a:ahLst/>
              <a:cxnLst/>
              <a:rect l="l" t="t" r="r" b="b"/>
              <a:pathLst>
                <a:path w="29209" h="29210">
                  <a:moveTo>
                    <a:pt x="29109" y="14555"/>
                  </a:moveTo>
                  <a:lnTo>
                    <a:pt x="29109" y="6520"/>
                  </a:lnTo>
                  <a:lnTo>
                    <a:pt x="22587" y="0"/>
                  </a:lnTo>
                  <a:lnTo>
                    <a:pt x="14554" y="0"/>
                  </a:lnTo>
                  <a:lnTo>
                    <a:pt x="6515" y="0"/>
                  </a:lnTo>
                  <a:lnTo>
                    <a:pt x="0" y="6520"/>
                  </a:lnTo>
                  <a:lnTo>
                    <a:pt x="0" y="14555"/>
                  </a:lnTo>
                  <a:lnTo>
                    <a:pt x="0" y="22591"/>
                  </a:lnTo>
                  <a:lnTo>
                    <a:pt x="6515" y="29111"/>
                  </a:lnTo>
                  <a:lnTo>
                    <a:pt x="14554" y="29111"/>
                  </a:lnTo>
                  <a:lnTo>
                    <a:pt x="22587" y="29111"/>
                  </a:lnTo>
                  <a:lnTo>
                    <a:pt x="29109" y="22591"/>
                  </a:lnTo>
                  <a:lnTo>
                    <a:pt x="29109" y="14555"/>
                  </a:lnTo>
                </a:path>
              </a:pathLst>
            </a:custGeom>
            <a:ln w="4043">
              <a:solidFill>
                <a:srgbClr val="C37AC0"/>
              </a:solidFill>
            </a:ln>
          </p:spPr>
          <p:txBody>
            <a:bodyPr wrap="square" lIns="0" tIns="0" rIns="0" bIns="0" rtlCol="0"/>
            <a:lstStyle/>
            <a:p>
              <a:endParaRPr/>
            </a:p>
          </p:txBody>
        </p:sp>
        <p:sp>
          <p:nvSpPr>
            <p:cNvPr id="28" name="object 28"/>
            <p:cNvSpPr/>
            <p:nvPr/>
          </p:nvSpPr>
          <p:spPr>
            <a:xfrm>
              <a:off x="1604327" y="1568576"/>
              <a:ext cx="29209" cy="29209"/>
            </a:xfrm>
            <a:custGeom>
              <a:avLst/>
              <a:gdLst/>
              <a:ahLst/>
              <a:cxnLst/>
              <a:rect l="l" t="t" r="r" b="b"/>
              <a:pathLst>
                <a:path w="29210"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29" name="object 29"/>
            <p:cNvSpPr/>
            <p:nvPr/>
          </p:nvSpPr>
          <p:spPr>
            <a:xfrm>
              <a:off x="1604327" y="1568576"/>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30" name="object 30"/>
            <p:cNvSpPr/>
            <p:nvPr/>
          </p:nvSpPr>
          <p:spPr>
            <a:xfrm>
              <a:off x="717775" y="1273921"/>
              <a:ext cx="29209" cy="29209"/>
            </a:xfrm>
            <a:custGeom>
              <a:avLst/>
              <a:gdLst/>
              <a:ahLst/>
              <a:cxnLst/>
              <a:rect l="l" t="t" r="r" b="b"/>
              <a:pathLst>
                <a:path w="29209" h="29209">
                  <a:moveTo>
                    <a:pt x="22589" y="0"/>
                  </a:moveTo>
                  <a:lnTo>
                    <a:pt x="6517" y="0"/>
                  </a:lnTo>
                  <a:lnTo>
                    <a:pt x="0" y="6515"/>
                  </a:lnTo>
                  <a:lnTo>
                    <a:pt x="0" y="22593"/>
                  </a:lnTo>
                  <a:lnTo>
                    <a:pt x="6517" y="29109"/>
                  </a:lnTo>
                  <a:lnTo>
                    <a:pt x="22589" y="29109"/>
                  </a:lnTo>
                  <a:lnTo>
                    <a:pt x="29109" y="22593"/>
                  </a:lnTo>
                  <a:lnTo>
                    <a:pt x="29109" y="14554"/>
                  </a:lnTo>
                  <a:lnTo>
                    <a:pt x="29109" y="6515"/>
                  </a:lnTo>
                  <a:lnTo>
                    <a:pt x="22589" y="0"/>
                  </a:lnTo>
                  <a:close/>
                </a:path>
              </a:pathLst>
            </a:custGeom>
            <a:solidFill>
              <a:srgbClr val="31B5FF"/>
            </a:solidFill>
          </p:spPr>
          <p:txBody>
            <a:bodyPr wrap="square" lIns="0" tIns="0" rIns="0" bIns="0" rtlCol="0"/>
            <a:lstStyle/>
            <a:p>
              <a:endParaRPr/>
            </a:p>
          </p:txBody>
        </p:sp>
        <p:sp>
          <p:nvSpPr>
            <p:cNvPr id="31" name="object 31"/>
            <p:cNvSpPr/>
            <p:nvPr/>
          </p:nvSpPr>
          <p:spPr>
            <a:xfrm>
              <a:off x="717775" y="1273921"/>
              <a:ext cx="29209" cy="29209"/>
            </a:xfrm>
            <a:custGeom>
              <a:avLst/>
              <a:gdLst/>
              <a:ahLst/>
              <a:cxnLst/>
              <a:rect l="l" t="t" r="r" b="b"/>
              <a:pathLst>
                <a:path w="29209" h="29209">
                  <a:moveTo>
                    <a:pt x="29109" y="14554"/>
                  </a:moveTo>
                  <a:lnTo>
                    <a:pt x="29109" y="6515"/>
                  </a:lnTo>
                  <a:lnTo>
                    <a:pt x="22589" y="0"/>
                  </a:lnTo>
                  <a:lnTo>
                    <a:pt x="14553" y="0"/>
                  </a:lnTo>
                  <a:lnTo>
                    <a:pt x="6517" y="0"/>
                  </a:lnTo>
                  <a:lnTo>
                    <a:pt x="0" y="6515"/>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32" name="object 32"/>
            <p:cNvSpPr/>
            <p:nvPr/>
          </p:nvSpPr>
          <p:spPr>
            <a:xfrm>
              <a:off x="1074260" y="890103"/>
              <a:ext cx="29209" cy="29209"/>
            </a:xfrm>
            <a:custGeom>
              <a:avLst/>
              <a:gdLst/>
              <a:ahLst/>
              <a:cxnLst/>
              <a:rect l="l" t="t" r="r" b="b"/>
              <a:pathLst>
                <a:path w="29209"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33" name="object 33"/>
            <p:cNvSpPr/>
            <p:nvPr/>
          </p:nvSpPr>
          <p:spPr>
            <a:xfrm>
              <a:off x="1074260" y="890103"/>
              <a:ext cx="29209" cy="29209"/>
            </a:xfrm>
            <a:custGeom>
              <a:avLst/>
              <a:gdLst/>
              <a:ahLst/>
              <a:cxnLst/>
              <a:rect l="l" t="t" r="r" b="b"/>
              <a:pathLst>
                <a:path w="29209"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34" name="object 34"/>
            <p:cNvSpPr/>
            <p:nvPr/>
          </p:nvSpPr>
          <p:spPr>
            <a:xfrm>
              <a:off x="825696" y="1368204"/>
              <a:ext cx="29209" cy="29209"/>
            </a:xfrm>
            <a:custGeom>
              <a:avLst/>
              <a:gdLst/>
              <a:ahLst/>
              <a:cxnLst/>
              <a:rect l="l" t="t" r="r" b="b"/>
              <a:pathLst>
                <a:path w="29209" h="29209">
                  <a:moveTo>
                    <a:pt x="22589" y="0"/>
                  </a:moveTo>
                  <a:lnTo>
                    <a:pt x="6517" y="0"/>
                  </a:lnTo>
                  <a:lnTo>
                    <a:pt x="0" y="6522"/>
                  </a:lnTo>
                  <a:lnTo>
                    <a:pt x="0" y="22593"/>
                  </a:lnTo>
                  <a:lnTo>
                    <a:pt x="6517" y="29109"/>
                  </a:lnTo>
                  <a:lnTo>
                    <a:pt x="22589" y="29109"/>
                  </a:lnTo>
                  <a:lnTo>
                    <a:pt x="29109" y="22593"/>
                  </a:lnTo>
                  <a:lnTo>
                    <a:pt x="29109" y="14554"/>
                  </a:lnTo>
                  <a:lnTo>
                    <a:pt x="29109" y="6522"/>
                  </a:lnTo>
                  <a:lnTo>
                    <a:pt x="22589" y="0"/>
                  </a:lnTo>
                  <a:close/>
                </a:path>
              </a:pathLst>
            </a:custGeom>
            <a:solidFill>
              <a:srgbClr val="31B5FF"/>
            </a:solidFill>
          </p:spPr>
          <p:txBody>
            <a:bodyPr wrap="square" lIns="0" tIns="0" rIns="0" bIns="0" rtlCol="0"/>
            <a:lstStyle/>
            <a:p>
              <a:endParaRPr/>
            </a:p>
          </p:txBody>
        </p:sp>
        <p:sp>
          <p:nvSpPr>
            <p:cNvPr id="35" name="object 35"/>
            <p:cNvSpPr/>
            <p:nvPr/>
          </p:nvSpPr>
          <p:spPr>
            <a:xfrm>
              <a:off x="825696" y="1368204"/>
              <a:ext cx="29209" cy="29209"/>
            </a:xfrm>
            <a:custGeom>
              <a:avLst/>
              <a:gdLst/>
              <a:ahLst/>
              <a:cxnLst/>
              <a:rect l="l" t="t" r="r" b="b"/>
              <a:pathLst>
                <a:path w="29209" h="29209">
                  <a:moveTo>
                    <a:pt x="29109" y="14554"/>
                  </a:moveTo>
                  <a:lnTo>
                    <a:pt x="29109" y="6522"/>
                  </a:lnTo>
                  <a:lnTo>
                    <a:pt x="22589" y="0"/>
                  </a:lnTo>
                  <a:lnTo>
                    <a:pt x="14553" y="0"/>
                  </a:lnTo>
                  <a:lnTo>
                    <a:pt x="6517" y="0"/>
                  </a:lnTo>
                  <a:lnTo>
                    <a:pt x="0" y="6522"/>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36" name="object 36"/>
            <p:cNvSpPr/>
            <p:nvPr/>
          </p:nvSpPr>
          <p:spPr>
            <a:xfrm>
              <a:off x="1148706" y="1309769"/>
              <a:ext cx="29209" cy="29209"/>
            </a:xfrm>
            <a:custGeom>
              <a:avLst/>
              <a:gdLst/>
              <a:ahLst/>
              <a:cxnLst/>
              <a:rect l="l" t="t" r="r" b="b"/>
              <a:pathLst>
                <a:path w="29209" h="29209">
                  <a:moveTo>
                    <a:pt x="22593" y="0"/>
                  </a:moveTo>
                  <a:lnTo>
                    <a:pt x="6522" y="0"/>
                  </a:lnTo>
                  <a:lnTo>
                    <a:pt x="0" y="6515"/>
                  </a:lnTo>
                  <a:lnTo>
                    <a:pt x="0" y="22587"/>
                  </a:lnTo>
                  <a:lnTo>
                    <a:pt x="6522" y="29109"/>
                  </a:lnTo>
                  <a:lnTo>
                    <a:pt x="22593" y="29109"/>
                  </a:lnTo>
                  <a:lnTo>
                    <a:pt x="29109" y="22587"/>
                  </a:lnTo>
                  <a:lnTo>
                    <a:pt x="29109" y="14554"/>
                  </a:lnTo>
                  <a:lnTo>
                    <a:pt x="29109" y="6515"/>
                  </a:lnTo>
                  <a:lnTo>
                    <a:pt x="22593" y="0"/>
                  </a:lnTo>
                  <a:close/>
                </a:path>
              </a:pathLst>
            </a:custGeom>
            <a:solidFill>
              <a:srgbClr val="31B5FF"/>
            </a:solidFill>
          </p:spPr>
          <p:txBody>
            <a:bodyPr wrap="square" lIns="0" tIns="0" rIns="0" bIns="0" rtlCol="0"/>
            <a:lstStyle/>
            <a:p>
              <a:endParaRPr/>
            </a:p>
          </p:txBody>
        </p:sp>
        <p:sp>
          <p:nvSpPr>
            <p:cNvPr id="37" name="object 37"/>
            <p:cNvSpPr/>
            <p:nvPr/>
          </p:nvSpPr>
          <p:spPr>
            <a:xfrm>
              <a:off x="1148706" y="1309769"/>
              <a:ext cx="29209" cy="29209"/>
            </a:xfrm>
            <a:custGeom>
              <a:avLst/>
              <a:gdLst/>
              <a:ahLst/>
              <a:cxnLst/>
              <a:rect l="l" t="t" r="r" b="b"/>
              <a:pathLst>
                <a:path w="29209" h="29209">
                  <a:moveTo>
                    <a:pt x="29109" y="14554"/>
                  </a:moveTo>
                  <a:lnTo>
                    <a:pt x="29109" y="6515"/>
                  </a:lnTo>
                  <a:lnTo>
                    <a:pt x="22593" y="0"/>
                  </a:lnTo>
                  <a:lnTo>
                    <a:pt x="14554" y="0"/>
                  </a:lnTo>
                  <a:lnTo>
                    <a:pt x="6522" y="0"/>
                  </a:lnTo>
                  <a:lnTo>
                    <a:pt x="0" y="6515"/>
                  </a:lnTo>
                  <a:lnTo>
                    <a:pt x="0" y="14554"/>
                  </a:lnTo>
                  <a:lnTo>
                    <a:pt x="0" y="22587"/>
                  </a:lnTo>
                  <a:lnTo>
                    <a:pt x="6522" y="29109"/>
                  </a:lnTo>
                  <a:lnTo>
                    <a:pt x="14554" y="29109"/>
                  </a:lnTo>
                  <a:lnTo>
                    <a:pt x="22593"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38" name="object 38"/>
            <p:cNvSpPr/>
            <p:nvPr/>
          </p:nvSpPr>
          <p:spPr>
            <a:xfrm>
              <a:off x="1083317" y="1595476"/>
              <a:ext cx="29209" cy="29209"/>
            </a:xfrm>
            <a:custGeom>
              <a:avLst/>
              <a:gdLst/>
              <a:ahLst/>
              <a:cxnLst/>
              <a:rect l="l" t="t" r="r" b="b"/>
              <a:pathLst>
                <a:path w="29209"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39" name="object 39"/>
            <p:cNvSpPr/>
            <p:nvPr/>
          </p:nvSpPr>
          <p:spPr>
            <a:xfrm>
              <a:off x="1083317" y="1595476"/>
              <a:ext cx="29209" cy="29209"/>
            </a:xfrm>
            <a:custGeom>
              <a:avLst/>
              <a:gdLst/>
              <a:ahLst/>
              <a:cxnLst/>
              <a:rect l="l" t="t" r="r" b="b"/>
              <a:pathLst>
                <a:path w="29209"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40" name="object 40"/>
            <p:cNvSpPr/>
            <p:nvPr/>
          </p:nvSpPr>
          <p:spPr>
            <a:xfrm>
              <a:off x="1392042" y="1228154"/>
              <a:ext cx="29209" cy="29209"/>
            </a:xfrm>
            <a:custGeom>
              <a:avLst/>
              <a:gdLst/>
              <a:ahLst/>
              <a:cxnLst/>
              <a:rect l="l" t="t" r="r" b="b"/>
              <a:pathLst>
                <a:path w="29209"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41" name="object 41"/>
            <p:cNvSpPr/>
            <p:nvPr/>
          </p:nvSpPr>
          <p:spPr>
            <a:xfrm>
              <a:off x="1392042" y="1228154"/>
              <a:ext cx="29209" cy="29209"/>
            </a:xfrm>
            <a:custGeom>
              <a:avLst/>
              <a:gdLst/>
              <a:ahLst/>
              <a:cxnLst/>
              <a:rect l="l" t="t" r="r" b="b"/>
              <a:pathLst>
                <a:path w="29209"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2" name="object 42"/>
            <p:cNvSpPr/>
            <p:nvPr/>
          </p:nvSpPr>
          <p:spPr>
            <a:xfrm>
              <a:off x="980731" y="1035005"/>
              <a:ext cx="29209" cy="29209"/>
            </a:xfrm>
            <a:custGeom>
              <a:avLst/>
              <a:gdLst/>
              <a:ahLst/>
              <a:cxnLst/>
              <a:rect l="l" t="t" r="r" b="b"/>
              <a:pathLst>
                <a:path w="29209" h="29209">
                  <a:moveTo>
                    <a:pt x="22592" y="0"/>
                  </a:moveTo>
                  <a:lnTo>
                    <a:pt x="6520" y="0"/>
                  </a:lnTo>
                  <a:lnTo>
                    <a:pt x="0" y="6522"/>
                  </a:lnTo>
                  <a:lnTo>
                    <a:pt x="0" y="22593"/>
                  </a:lnTo>
                  <a:lnTo>
                    <a:pt x="6520" y="29109"/>
                  </a:lnTo>
                  <a:lnTo>
                    <a:pt x="22592" y="29109"/>
                  </a:lnTo>
                  <a:lnTo>
                    <a:pt x="29109" y="22593"/>
                  </a:lnTo>
                  <a:lnTo>
                    <a:pt x="29109" y="14554"/>
                  </a:lnTo>
                  <a:lnTo>
                    <a:pt x="29109" y="6522"/>
                  </a:lnTo>
                  <a:lnTo>
                    <a:pt x="22592" y="0"/>
                  </a:lnTo>
                  <a:close/>
                </a:path>
              </a:pathLst>
            </a:custGeom>
            <a:solidFill>
              <a:srgbClr val="31B5FF"/>
            </a:solidFill>
          </p:spPr>
          <p:txBody>
            <a:bodyPr wrap="square" lIns="0" tIns="0" rIns="0" bIns="0" rtlCol="0"/>
            <a:lstStyle/>
            <a:p>
              <a:endParaRPr/>
            </a:p>
          </p:txBody>
        </p:sp>
        <p:sp>
          <p:nvSpPr>
            <p:cNvPr id="43" name="object 43"/>
            <p:cNvSpPr/>
            <p:nvPr/>
          </p:nvSpPr>
          <p:spPr>
            <a:xfrm>
              <a:off x="980731" y="1035005"/>
              <a:ext cx="29209" cy="29209"/>
            </a:xfrm>
            <a:custGeom>
              <a:avLst/>
              <a:gdLst/>
              <a:ahLst/>
              <a:cxnLst/>
              <a:rect l="l" t="t" r="r" b="b"/>
              <a:pathLst>
                <a:path w="29209" h="29209">
                  <a:moveTo>
                    <a:pt x="29109" y="14554"/>
                  </a:moveTo>
                  <a:lnTo>
                    <a:pt x="29109" y="6522"/>
                  </a:lnTo>
                  <a:lnTo>
                    <a:pt x="22592" y="0"/>
                  </a:lnTo>
                  <a:lnTo>
                    <a:pt x="14556" y="0"/>
                  </a:lnTo>
                  <a:lnTo>
                    <a:pt x="6520" y="0"/>
                  </a:lnTo>
                  <a:lnTo>
                    <a:pt x="0" y="6522"/>
                  </a:lnTo>
                  <a:lnTo>
                    <a:pt x="0" y="14554"/>
                  </a:lnTo>
                  <a:lnTo>
                    <a:pt x="0" y="22593"/>
                  </a:lnTo>
                  <a:lnTo>
                    <a:pt x="6520" y="29109"/>
                  </a:lnTo>
                  <a:lnTo>
                    <a:pt x="14556" y="29109"/>
                  </a:lnTo>
                  <a:lnTo>
                    <a:pt x="22592"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4" name="object 44"/>
            <p:cNvSpPr/>
            <p:nvPr/>
          </p:nvSpPr>
          <p:spPr>
            <a:xfrm>
              <a:off x="963051" y="1426154"/>
              <a:ext cx="29209" cy="29209"/>
            </a:xfrm>
            <a:custGeom>
              <a:avLst/>
              <a:gdLst/>
              <a:ahLst/>
              <a:cxnLst/>
              <a:rect l="l" t="t" r="r" b="b"/>
              <a:pathLst>
                <a:path w="29209" h="29209">
                  <a:moveTo>
                    <a:pt x="22589" y="0"/>
                  </a:moveTo>
                  <a:lnTo>
                    <a:pt x="6517" y="0"/>
                  </a:lnTo>
                  <a:lnTo>
                    <a:pt x="0" y="6522"/>
                  </a:lnTo>
                  <a:lnTo>
                    <a:pt x="0" y="22593"/>
                  </a:lnTo>
                  <a:lnTo>
                    <a:pt x="6517" y="29109"/>
                  </a:lnTo>
                  <a:lnTo>
                    <a:pt x="22589" y="29109"/>
                  </a:lnTo>
                  <a:lnTo>
                    <a:pt x="29109" y="22593"/>
                  </a:lnTo>
                  <a:lnTo>
                    <a:pt x="29109" y="14554"/>
                  </a:lnTo>
                  <a:lnTo>
                    <a:pt x="29109" y="6522"/>
                  </a:lnTo>
                  <a:lnTo>
                    <a:pt x="22589" y="0"/>
                  </a:lnTo>
                  <a:close/>
                </a:path>
              </a:pathLst>
            </a:custGeom>
            <a:solidFill>
              <a:srgbClr val="31B5FF"/>
            </a:solidFill>
          </p:spPr>
          <p:txBody>
            <a:bodyPr wrap="square" lIns="0" tIns="0" rIns="0" bIns="0" rtlCol="0"/>
            <a:lstStyle/>
            <a:p>
              <a:endParaRPr/>
            </a:p>
          </p:txBody>
        </p:sp>
        <p:sp>
          <p:nvSpPr>
            <p:cNvPr id="45" name="object 45"/>
            <p:cNvSpPr/>
            <p:nvPr/>
          </p:nvSpPr>
          <p:spPr>
            <a:xfrm>
              <a:off x="963051" y="1426154"/>
              <a:ext cx="29209" cy="29209"/>
            </a:xfrm>
            <a:custGeom>
              <a:avLst/>
              <a:gdLst/>
              <a:ahLst/>
              <a:cxnLst/>
              <a:rect l="l" t="t" r="r" b="b"/>
              <a:pathLst>
                <a:path w="29209" h="29209">
                  <a:moveTo>
                    <a:pt x="29109" y="14554"/>
                  </a:moveTo>
                  <a:lnTo>
                    <a:pt x="29109" y="6522"/>
                  </a:lnTo>
                  <a:lnTo>
                    <a:pt x="22589" y="0"/>
                  </a:lnTo>
                  <a:lnTo>
                    <a:pt x="14553" y="0"/>
                  </a:lnTo>
                  <a:lnTo>
                    <a:pt x="6517" y="0"/>
                  </a:lnTo>
                  <a:lnTo>
                    <a:pt x="0" y="6522"/>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6" name="object 46"/>
            <p:cNvSpPr/>
            <p:nvPr/>
          </p:nvSpPr>
          <p:spPr>
            <a:xfrm>
              <a:off x="955613" y="1035383"/>
              <a:ext cx="29209" cy="29209"/>
            </a:xfrm>
            <a:custGeom>
              <a:avLst/>
              <a:gdLst/>
              <a:ahLst/>
              <a:cxnLst/>
              <a:rect l="l" t="t" r="r" b="b"/>
              <a:pathLst>
                <a:path w="29209" h="29209">
                  <a:moveTo>
                    <a:pt x="22589" y="0"/>
                  </a:moveTo>
                  <a:lnTo>
                    <a:pt x="6517" y="0"/>
                  </a:lnTo>
                  <a:lnTo>
                    <a:pt x="0" y="6515"/>
                  </a:lnTo>
                  <a:lnTo>
                    <a:pt x="0" y="22593"/>
                  </a:lnTo>
                  <a:lnTo>
                    <a:pt x="6517" y="29109"/>
                  </a:lnTo>
                  <a:lnTo>
                    <a:pt x="22589" y="29109"/>
                  </a:lnTo>
                  <a:lnTo>
                    <a:pt x="29109" y="22593"/>
                  </a:lnTo>
                  <a:lnTo>
                    <a:pt x="29109" y="14554"/>
                  </a:lnTo>
                  <a:lnTo>
                    <a:pt x="29109" y="6515"/>
                  </a:lnTo>
                  <a:lnTo>
                    <a:pt x="22589" y="0"/>
                  </a:lnTo>
                  <a:close/>
                </a:path>
              </a:pathLst>
            </a:custGeom>
            <a:solidFill>
              <a:srgbClr val="31B5FF"/>
            </a:solidFill>
          </p:spPr>
          <p:txBody>
            <a:bodyPr wrap="square" lIns="0" tIns="0" rIns="0" bIns="0" rtlCol="0"/>
            <a:lstStyle/>
            <a:p>
              <a:endParaRPr/>
            </a:p>
          </p:txBody>
        </p:sp>
        <p:sp>
          <p:nvSpPr>
            <p:cNvPr id="47" name="object 47"/>
            <p:cNvSpPr/>
            <p:nvPr/>
          </p:nvSpPr>
          <p:spPr>
            <a:xfrm>
              <a:off x="955613" y="1035383"/>
              <a:ext cx="29209" cy="29209"/>
            </a:xfrm>
            <a:custGeom>
              <a:avLst/>
              <a:gdLst/>
              <a:ahLst/>
              <a:cxnLst/>
              <a:rect l="l" t="t" r="r" b="b"/>
              <a:pathLst>
                <a:path w="29209" h="29209">
                  <a:moveTo>
                    <a:pt x="29109" y="14554"/>
                  </a:moveTo>
                  <a:lnTo>
                    <a:pt x="29109" y="6515"/>
                  </a:lnTo>
                  <a:lnTo>
                    <a:pt x="22589" y="0"/>
                  </a:lnTo>
                  <a:lnTo>
                    <a:pt x="14553" y="0"/>
                  </a:lnTo>
                  <a:lnTo>
                    <a:pt x="6517" y="0"/>
                  </a:lnTo>
                  <a:lnTo>
                    <a:pt x="0" y="6515"/>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8" name="object 48"/>
            <p:cNvSpPr/>
            <p:nvPr/>
          </p:nvSpPr>
          <p:spPr>
            <a:xfrm>
              <a:off x="1140889" y="1308906"/>
              <a:ext cx="29209" cy="29209"/>
            </a:xfrm>
            <a:custGeom>
              <a:avLst/>
              <a:gdLst/>
              <a:ahLst/>
              <a:cxnLst/>
              <a:rect l="l" t="t" r="r" b="b"/>
              <a:pathLst>
                <a:path w="29209" h="29209">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49" name="object 49"/>
            <p:cNvSpPr/>
            <p:nvPr/>
          </p:nvSpPr>
          <p:spPr>
            <a:xfrm>
              <a:off x="1140889" y="1308906"/>
              <a:ext cx="29209" cy="29209"/>
            </a:xfrm>
            <a:custGeom>
              <a:avLst/>
              <a:gdLst/>
              <a:ahLst/>
              <a:cxnLst/>
              <a:rect l="l" t="t" r="r" b="b"/>
              <a:pathLst>
                <a:path w="29209" h="29209">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50" name="object 50"/>
            <p:cNvSpPr/>
            <p:nvPr/>
          </p:nvSpPr>
          <p:spPr>
            <a:xfrm>
              <a:off x="1022293" y="1717467"/>
              <a:ext cx="29209" cy="29209"/>
            </a:xfrm>
            <a:custGeom>
              <a:avLst/>
              <a:gdLst/>
              <a:ahLst/>
              <a:cxnLst/>
              <a:rect l="l" t="t" r="r" b="b"/>
              <a:pathLst>
                <a:path w="29209" h="29210">
                  <a:moveTo>
                    <a:pt x="22594" y="0"/>
                  </a:moveTo>
                  <a:lnTo>
                    <a:pt x="6520" y="0"/>
                  </a:lnTo>
                  <a:lnTo>
                    <a:pt x="0" y="6522"/>
                  </a:lnTo>
                  <a:lnTo>
                    <a:pt x="0" y="22593"/>
                  </a:lnTo>
                  <a:lnTo>
                    <a:pt x="6520" y="29109"/>
                  </a:lnTo>
                  <a:lnTo>
                    <a:pt x="22594" y="29109"/>
                  </a:lnTo>
                  <a:lnTo>
                    <a:pt x="29110" y="22593"/>
                  </a:lnTo>
                  <a:lnTo>
                    <a:pt x="29110" y="14554"/>
                  </a:lnTo>
                  <a:lnTo>
                    <a:pt x="29110" y="6522"/>
                  </a:lnTo>
                  <a:lnTo>
                    <a:pt x="22594" y="0"/>
                  </a:lnTo>
                  <a:close/>
                </a:path>
              </a:pathLst>
            </a:custGeom>
            <a:solidFill>
              <a:srgbClr val="31B5FF"/>
            </a:solidFill>
          </p:spPr>
          <p:txBody>
            <a:bodyPr wrap="square" lIns="0" tIns="0" rIns="0" bIns="0" rtlCol="0"/>
            <a:lstStyle/>
            <a:p>
              <a:endParaRPr/>
            </a:p>
          </p:txBody>
        </p:sp>
        <p:sp>
          <p:nvSpPr>
            <p:cNvPr id="51" name="object 51"/>
            <p:cNvSpPr/>
            <p:nvPr/>
          </p:nvSpPr>
          <p:spPr>
            <a:xfrm>
              <a:off x="1022293" y="1717467"/>
              <a:ext cx="29209" cy="29209"/>
            </a:xfrm>
            <a:custGeom>
              <a:avLst/>
              <a:gdLst/>
              <a:ahLst/>
              <a:cxnLst/>
              <a:rect l="l" t="t" r="r" b="b"/>
              <a:pathLst>
                <a:path w="29209" h="29210">
                  <a:moveTo>
                    <a:pt x="29110" y="14554"/>
                  </a:moveTo>
                  <a:lnTo>
                    <a:pt x="29110" y="6522"/>
                  </a:lnTo>
                  <a:lnTo>
                    <a:pt x="22594" y="0"/>
                  </a:lnTo>
                  <a:lnTo>
                    <a:pt x="14555" y="0"/>
                  </a:lnTo>
                  <a:lnTo>
                    <a:pt x="6520" y="0"/>
                  </a:lnTo>
                  <a:lnTo>
                    <a:pt x="0" y="6522"/>
                  </a:lnTo>
                  <a:lnTo>
                    <a:pt x="0" y="14554"/>
                  </a:lnTo>
                  <a:lnTo>
                    <a:pt x="0" y="22593"/>
                  </a:lnTo>
                  <a:lnTo>
                    <a:pt x="6520" y="29109"/>
                  </a:lnTo>
                  <a:lnTo>
                    <a:pt x="14555" y="29109"/>
                  </a:lnTo>
                  <a:lnTo>
                    <a:pt x="22594" y="29109"/>
                  </a:lnTo>
                  <a:lnTo>
                    <a:pt x="29110" y="22593"/>
                  </a:lnTo>
                  <a:lnTo>
                    <a:pt x="29110" y="14554"/>
                  </a:lnTo>
                </a:path>
              </a:pathLst>
            </a:custGeom>
            <a:ln w="4043">
              <a:solidFill>
                <a:srgbClr val="31B5FF"/>
              </a:solidFill>
            </a:ln>
          </p:spPr>
          <p:txBody>
            <a:bodyPr wrap="square" lIns="0" tIns="0" rIns="0" bIns="0" rtlCol="0"/>
            <a:lstStyle/>
            <a:p>
              <a:endParaRPr/>
            </a:p>
          </p:txBody>
        </p:sp>
        <p:sp>
          <p:nvSpPr>
            <p:cNvPr id="52" name="object 52"/>
            <p:cNvSpPr/>
            <p:nvPr/>
          </p:nvSpPr>
          <p:spPr>
            <a:xfrm>
              <a:off x="1243259" y="1037593"/>
              <a:ext cx="29209" cy="29209"/>
            </a:xfrm>
            <a:custGeom>
              <a:avLst/>
              <a:gdLst/>
              <a:ahLst/>
              <a:cxnLst/>
              <a:rect l="l" t="t" r="r" b="b"/>
              <a:pathLst>
                <a:path w="29209"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53" name="object 53"/>
            <p:cNvSpPr/>
            <p:nvPr/>
          </p:nvSpPr>
          <p:spPr>
            <a:xfrm>
              <a:off x="1243259" y="1037593"/>
              <a:ext cx="29209" cy="29209"/>
            </a:xfrm>
            <a:custGeom>
              <a:avLst/>
              <a:gdLst/>
              <a:ahLst/>
              <a:cxnLst/>
              <a:rect l="l" t="t" r="r" b="b"/>
              <a:pathLst>
                <a:path w="29209"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grpSp>
      <p:graphicFrame>
        <p:nvGraphicFramePr>
          <p:cNvPr id="54" name="object 54"/>
          <p:cNvGraphicFramePr>
            <a:graphicFrameLocks noGrp="1"/>
          </p:cNvGraphicFramePr>
          <p:nvPr/>
        </p:nvGraphicFramePr>
        <p:xfrm>
          <a:off x="813298" y="2131026"/>
          <a:ext cx="3172455" cy="311785"/>
        </p:xfrm>
        <a:graphic>
          <a:graphicData uri="http://schemas.openxmlformats.org/drawingml/2006/table">
            <a:tbl>
              <a:tblPr firstRow="1" bandRow="1">
                <a:tableStyleId>{2D5ABB26-0587-4C30-8999-92F81FD0307C}</a:tableStyleId>
              </a:tblPr>
              <a:tblGrid>
                <a:gridCol w="217170">
                  <a:extLst>
                    <a:ext uri="{9D8B030D-6E8A-4147-A177-3AD203B41FA5}">
                      <a16:colId xmlns:a16="http://schemas.microsoft.com/office/drawing/2014/main" val="20000"/>
                    </a:ext>
                  </a:extLst>
                </a:gridCol>
                <a:gridCol w="243839">
                  <a:extLst>
                    <a:ext uri="{9D8B030D-6E8A-4147-A177-3AD203B41FA5}">
                      <a16:colId xmlns:a16="http://schemas.microsoft.com/office/drawing/2014/main" val="20001"/>
                    </a:ext>
                  </a:extLst>
                </a:gridCol>
                <a:gridCol w="316230">
                  <a:extLst>
                    <a:ext uri="{9D8B030D-6E8A-4147-A177-3AD203B41FA5}">
                      <a16:colId xmlns:a16="http://schemas.microsoft.com/office/drawing/2014/main" val="20002"/>
                    </a:ext>
                  </a:extLst>
                </a:gridCol>
                <a:gridCol w="264795">
                  <a:extLst>
                    <a:ext uri="{9D8B030D-6E8A-4147-A177-3AD203B41FA5}">
                      <a16:colId xmlns:a16="http://schemas.microsoft.com/office/drawing/2014/main" val="20003"/>
                    </a:ext>
                  </a:extLst>
                </a:gridCol>
                <a:gridCol w="544195">
                  <a:extLst>
                    <a:ext uri="{9D8B030D-6E8A-4147-A177-3AD203B41FA5}">
                      <a16:colId xmlns:a16="http://schemas.microsoft.com/office/drawing/2014/main" val="20004"/>
                    </a:ext>
                  </a:extLst>
                </a:gridCol>
                <a:gridCol w="572769">
                  <a:extLst>
                    <a:ext uri="{9D8B030D-6E8A-4147-A177-3AD203B41FA5}">
                      <a16:colId xmlns:a16="http://schemas.microsoft.com/office/drawing/2014/main" val="20005"/>
                    </a:ext>
                  </a:extLst>
                </a:gridCol>
                <a:gridCol w="243839">
                  <a:extLst>
                    <a:ext uri="{9D8B030D-6E8A-4147-A177-3AD203B41FA5}">
                      <a16:colId xmlns:a16="http://schemas.microsoft.com/office/drawing/2014/main" val="20006"/>
                    </a:ext>
                  </a:extLst>
                </a:gridCol>
                <a:gridCol w="316230">
                  <a:extLst>
                    <a:ext uri="{9D8B030D-6E8A-4147-A177-3AD203B41FA5}">
                      <a16:colId xmlns:a16="http://schemas.microsoft.com/office/drawing/2014/main" val="20007"/>
                    </a:ext>
                  </a:extLst>
                </a:gridCol>
                <a:gridCol w="264794">
                  <a:extLst>
                    <a:ext uri="{9D8B030D-6E8A-4147-A177-3AD203B41FA5}">
                      <a16:colId xmlns:a16="http://schemas.microsoft.com/office/drawing/2014/main" val="20008"/>
                    </a:ext>
                  </a:extLst>
                </a:gridCol>
                <a:gridCol w="188594">
                  <a:extLst>
                    <a:ext uri="{9D8B030D-6E8A-4147-A177-3AD203B41FA5}">
                      <a16:colId xmlns:a16="http://schemas.microsoft.com/office/drawing/2014/main" val="20009"/>
                    </a:ext>
                  </a:extLst>
                </a:gridCol>
              </a:tblGrid>
              <a:tr h="136525">
                <a:tc>
                  <a:txBody>
                    <a:bodyPr/>
                    <a:lstStyle/>
                    <a:p>
                      <a:pPr marL="31750">
                        <a:lnSpc>
                          <a:spcPct val="100000"/>
                        </a:lnSpc>
                        <a:spcBef>
                          <a:spcPts val="240"/>
                        </a:spcBef>
                      </a:pPr>
                      <a:r>
                        <a:rPr sz="500" spc="-25"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L="15240" algn="ctr">
                        <a:lnSpc>
                          <a:spcPct val="100000"/>
                        </a:lnSpc>
                        <a:spcBef>
                          <a:spcPts val="240"/>
                        </a:spcBef>
                      </a:pPr>
                      <a:r>
                        <a:rPr sz="500" spc="-50" dirty="0">
                          <a:latin typeface="Microsoft Sans Serif"/>
                          <a:cs typeface="Microsoft Sans Serif"/>
                        </a:rPr>
                        <a:t>0</a:t>
                      </a:r>
                      <a:endParaRPr sz="500">
                        <a:latin typeface="Microsoft Sans Serif"/>
                        <a:cs typeface="Microsoft Sans Serif"/>
                      </a:endParaRPr>
                    </a:p>
                  </a:txBody>
                  <a:tcPr marL="0" marR="0" marT="30480" marB="0"/>
                </a:tc>
                <a:tc>
                  <a:txBody>
                    <a:bodyPr/>
                    <a:lstStyle/>
                    <a:p>
                      <a:pPr marL="11430" algn="ctr">
                        <a:lnSpc>
                          <a:spcPct val="100000"/>
                        </a:lnSpc>
                        <a:spcBef>
                          <a:spcPts val="240"/>
                        </a:spcBef>
                      </a:pPr>
                      <a:r>
                        <a:rPr sz="500" spc="-50"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R="5080" algn="ctr">
                        <a:lnSpc>
                          <a:spcPct val="100000"/>
                        </a:lnSpc>
                        <a:spcBef>
                          <a:spcPts val="240"/>
                        </a:spcBef>
                      </a:pPr>
                      <a:r>
                        <a:rPr sz="500" spc="-50" dirty="0">
                          <a:latin typeface="Microsoft Sans Serif"/>
                          <a:cs typeface="Microsoft Sans Serif"/>
                        </a:rPr>
                        <a:t>2</a:t>
                      </a:r>
                      <a:endParaRPr sz="500">
                        <a:latin typeface="Microsoft Sans Serif"/>
                        <a:cs typeface="Microsoft Sans Serif"/>
                      </a:endParaRPr>
                    </a:p>
                  </a:txBody>
                  <a:tcPr marL="0" marR="0" marT="30480" marB="0"/>
                </a:tc>
                <a:tc>
                  <a:txBody>
                    <a:bodyPr/>
                    <a:lstStyle/>
                    <a:p>
                      <a:pPr marL="120650">
                        <a:lnSpc>
                          <a:spcPct val="100000"/>
                        </a:lnSpc>
                        <a:spcBef>
                          <a:spcPts val="240"/>
                        </a:spcBef>
                      </a:pPr>
                      <a:r>
                        <a:rPr sz="500" spc="-50" dirty="0">
                          <a:latin typeface="Microsoft Sans Serif"/>
                          <a:cs typeface="Microsoft Sans Serif"/>
                        </a:rPr>
                        <a:t>3</a:t>
                      </a:r>
                      <a:endParaRPr sz="500">
                        <a:latin typeface="Microsoft Sans Serif"/>
                        <a:cs typeface="Microsoft Sans Serif"/>
                      </a:endParaRPr>
                    </a:p>
                  </a:txBody>
                  <a:tcPr marL="0" marR="0" marT="30480" marB="0"/>
                </a:tc>
                <a:tc>
                  <a:txBody>
                    <a:bodyPr/>
                    <a:lstStyle/>
                    <a:p>
                      <a:pPr marR="103505" algn="r">
                        <a:lnSpc>
                          <a:spcPct val="100000"/>
                        </a:lnSpc>
                        <a:spcBef>
                          <a:spcPts val="240"/>
                        </a:spcBef>
                      </a:pPr>
                      <a:r>
                        <a:rPr sz="500" spc="-25"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L="15240" algn="ctr">
                        <a:lnSpc>
                          <a:spcPct val="100000"/>
                        </a:lnSpc>
                        <a:spcBef>
                          <a:spcPts val="240"/>
                        </a:spcBef>
                      </a:pPr>
                      <a:r>
                        <a:rPr sz="500" spc="-50" dirty="0">
                          <a:latin typeface="Microsoft Sans Serif"/>
                          <a:cs typeface="Microsoft Sans Serif"/>
                        </a:rPr>
                        <a:t>0</a:t>
                      </a:r>
                      <a:endParaRPr sz="500">
                        <a:latin typeface="Microsoft Sans Serif"/>
                        <a:cs typeface="Microsoft Sans Serif"/>
                      </a:endParaRPr>
                    </a:p>
                  </a:txBody>
                  <a:tcPr marL="0" marR="0" marT="30480" marB="0"/>
                </a:tc>
                <a:tc>
                  <a:txBody>
                    <a:bodyPr/>
                    <a:lstStyle/>
                    <a:p>
                      <a:pPr marL="11430" algn="ctr">
                        <a:lnSpc>
                          <a:spcPct val="100000"/>
                        </a:lnSpc>
                        <a:spcBef>
                          <a:spcPts val="240"/>
                        </a:spcBef>
                      </a:pPr>
                      <a:r>
                        <a:rPr sz="500" spc="-50"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R="5080" algn="ctr">
                        <a:lnSpc>
                          <a:spcPct val="100000"/>
                        </a:lnSpc>
                        <a:spcBef>
                          <a:spcPts val="240"/>
                        </a:spcBef>
                      </a:pPr>
                      <a:r>
                        <a:rPr sz="500" spc="-50" dirty="0">
                          <a:latin typeface="Microsoft Sans Serif"/>
                          <a:cs typeface="Microsoft Sans Serif"/>
                        </a:rPr>
                        <a:t>2</a:t>
                      </a:r>
                      <a:endParaRPr sz="500">
                        <a:latin typeface="Microsoft Sans Serif"/>
                        <a:cs typeface="Microsoft Sans Serif"/>
                      </a:endParaRPr>
                    </a:p>
                  </a:txBody>
                  <a:tcPr marL="0" marR="0" marT="30480" marB="0"/>
                </a:tc>
                <a:tc>
                  <a:txBody>
                    <a:bodyPr/>
                    <a:lstStyle/>
                    <a:p>
                      <a:pPr marL="120650">
                        <a:lnSpc>
                          <a:spcPct val="100000"/>
                        </a:lnSpc>
                        <a:spcBef>
                          <a:spcPts val="240"/>
                        </a:spcBef>
                      </a:pPr>
                      <a:r>
                        <a:rPr sz="500" spc="-50" dirty="0">
                          <a:latin typeface="Microsoft Sans Serif"/>
                          <a:cs typeface="Microsoft Sans Serif"/>
                        </a:rPr>
                        <a:t>3</a:t>
                      </a:r>
                      <a:endParaRPr sz="500">
                        <a:latin typeface="Microsoft Sans Serif"/>
                        <a:cs typeface="Microsoft Sans Serif"/>
                      </a:endParaRPr>
                    </a:p>
                  </a:txBody>
                  <a:tcPr marL="0" marR="0" marT="30480" marB="0"/>
                </a:tc>
                <a:extLst>
                  <a:ext uri="{0D108BD9-81ED-4DB2-BD59-A6C34878D82A}">
                    <a16:rowId xmlns:a16="http://schemas.microsoft.com/office/drawing/2014/main" val="10000"/>
                  </a:ext>
                </a:extLst>
              </a:tr>
              <a:tr h="175260">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R="3810" algn="ctr">
                        <a:lnSpc>
                          <a:spcPct val="100000"/>
                        </a:lnSpc>
                        <a:spcBef>
                          <a:spcPts val="135"/>
                        </a:spcBef>
                      </a:pPr>
                      <a:r>
                        <a:rPr sz="750" i="1" spc="30" dirty="0">
                          <a:solidFill>
                            <a:srgbClr val="231F20"/>
                          </a:solidFill>
                          <a:latin typeface="Verdana"/>
                          <a:cs typeface="Verdana"/>
                        </a:rPr>
                        <a:t>X</a:t>
                      </a:r>
                      <a:r>
                        <a:rPr sz="750" spc="44" baseline="-11111" dirty="0">
                          <a:solidFill>
                            <a:srgbClr val="231F20"/>
                          </a:solidFill>
                          <a:latin typeface="Calibri"/>
                          <a:cs typeface="Calibri"/>
                        </a:rPr>
                        <a:t>1</a:t>
                      </a:r>
                      <a:endParaRPr sz="750" baseline="-11111">
                        <a:latin typeface="Calibri"/>
                        <a:cs typeface="Calibri"/>
                      </a:endParaRPr>
                    </a:p>
                  </a:txBody>
                  <a:tcPr marL="0" marR="0" marT="17145"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R="3810" algn="ctr">
                        <a:lnSpc>
                          <a:spcPct val="100000"/>
                        </a:lnSpc>
                        <a:spcBef>
                          <a:spcPts val="135"/>
                        </a:spcBef>
                      </a:pPr>
                      <a:r>
                        <a:rPr sz="750" i="1" spc="30" dirty="0">
                          <a:solidFill>
                            <a:srgbClr val="231F20"/>
                          </a:solidFill>
                          <a:latin typeface="Verdana"/>
                          <a:cs typeface="Verdana"/>
                        </a:rPr>
                        <a:t>X</a:t>
                      </a:r>
                      <a:r>
                        <a:rPr sz="750" spc="44" baseline="-11111" dirty="0">
                          <a:solidFill>
                            <a:srgbClr val="231F20"/>
                          </a:solidFill>
                          <a:latin typeface="Calibri"/>
                          <a:cs typeface="Calibri"/>
                        </a:rPr>
                        <a:t>1</a:t>
                      </a:r>
                      <a:endParaRPr sz="750" baseline="-11111">
                        <a:latin typeface="Calibri"/>
                        <a:cs typeface="Calibri"/>
                      </a:endParaRPr>
                    </a:p>
                  </a:txBody>
                  <a:tcPr marL="0" marR="0" marT="17145"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55" name="object 55"/>
          <p:cNvSpPr txBox="1"/>
          <p:nvPr/>
        </p:nvSpPr>
        <p:spPr>
          <a:xfrm>
            <a:off x="509752" y="1862714"/>
            <a:ext cx="90170" cy="99695"/>
          </a:xfrm>
          <a:prstGeom prst="rect">
            <a:avLst/>
          </a:prstGeom>
        </p:spPr>
        <p:txBody>
          <a:bodyPr vert="vert270" wrap="square" lIns="0" tIns="11430" rIns="0" bIns="0" rtlCol="0">
            <a:spAutoFit/>
          </a:bodyPr>
          <a:lstStyle/>
          <a:p>
            <a:pPr marL="12700">
              <a:lnSpc>
                <a:spcPct val="100000"/>
              </a:lnSpc>
              <a:spcBef>
                <a:spcPts val="90"/>
              </a:spcBef>
            </a:pPr>
            <a:r>
              <a:rPr sz="500" spc="-25" dirty="0">
                <a:latin typeface="Microsoft Sans Serif"/>
                <a:cs typeface="Microsoft Sans Serif"/>
              </a:rPr>
              <a:t>−1</a:t>
            </a:r>
            <a:endParaRPr sz="500">
              <a:latin typeface="Microsoft Sans Serif"/>
              <a:cs typeface="Microsoft Sans Serif"/>
            </a:endParaRPr>
          </a:p>
        </p:txBody>
      </p:sp>
      <p:sp>
        <p:nvSpPr>
          <p:cNvPr id="56" name="object 56"/>
          <p:cNvSpPr txBox="1"/>
          <p:nvPr/>
        </p:nvSpPr>
        <p:spPr>
          <a:xfrm>
            <a:off x="509752" y="165988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0</a:t>
            </a:r>
            <a:endParaRPr sz="500">
              <a:latin typeface="Microsoft Sans Serif"/>
              <a:cs typeface="Microsoft Sans Serif"/>
            </a:endParaRPr>
          </a:p>
        </p:txBody>
      </p:sp>
      <p:sp>
        <p:nvSpPr>
          <p:cNvPr id="57" name="object 57"/>
          <p:cNvSpPr txBox="1"/>
          <p:nvPr/>
        </p:nvSpPr>
        <p:spPr>
          <a:xfrm>
            <a:off x="344656" y="1385790"/>
            <a:ext cx="255270" cy="137795"/>
          </a:xfrm>
          <a:prstGeom prst="rect">
            <a:avLst/>
          </a:prstGeom>
        </p:spPr>
        <p:txBody>
          <a:bodyPr vert="vert270" wrap="square" lIns="0" tIns="0" rIns="0" bIns="0" rtlCol="0">
            <a:spAutoFit/>
          </a:bodyPr>
          <a:lstStyle/>
          <a:p>
            <a:pPr marL="12700">
              <a:lnSpc>
                <a:spcPts val="819"/>
              </a:lnSpc>
            </a:pPr>
            <a:r>
              <a:rPr sz="750" i="1" spc="30" dirty="0">
                <a:solidFill>
                  <a:srgbClr val="231F20"/>
                </a:solidFill>
                <a:latin typeface="Verdana"/>
                <a:cs typeface="Verdana"/>
              </a:rPr>
              <a:t>X</a:t>
            </a:r>
            <a:r>
              <a:rPr sz="750" spc="44" baseline="-11111" dirty="0">
                <a:solidFill>
                  <a:srgbClr val="231F20"/>
                </a:solidFill>
                <a:latin typeface="Calibri"/>
                <a:cs typeface="Calibri"/>
              </a:rPr>
              <a:t>2</a:t>
            </a:r>
            <a:endParaRPr sz="750" baseline="-11111">
              <a:latin typeface="Calibri"/>
              <a:cs typeface="Calibri"/>
            </a:endParaRPr>
          </a:p>
          <a:p>
            <a:pPr marL="36195">
              <a:lnSpc>
                <a:spcPct val="100000"/>
              </a:lnSpc>
              <a:spcBef>
                <a:spcPts val="570"/>
              </a:spcBef>
            </a:pPr>
            <a:r>
              <a:rPr sz="500" spc="-50" dirty="0">
                <a:latin typeface="Microsoft Sans Serif"/>
                <a:cs typeface="Microsoft Sans Serif"/>
              </a:rPr>
              <a:t>1</a:t>
            </a:r>
            <a:endParaRPr sz="500">
              <a:latin typeface="Microsoft Sans Serif"/>
              <a:cs typeface="Microsoft Sans Serif"/>
            </a:endParaRPr>
          </a:p>
        </p:txBody>
      </p:sp>
      <p:sp>
        <p:nvSpPr>
          <p:cNvPr id="58" name="object 58"/>
          <p:cNvSpPr txBox="1"/>
          <p:nvPr/>
        </p:nvSpPr>
        <p:spPr>
          <a:xfrm>
            <a:off x="509752" y="121655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2</a:t>
            </a:r>
            <a:endParaRPr sz="500">
              <a:latin typeface="Microsoft Sans Serif"/>
              <a:cs typeface="Microsoft Sans Serif"/>
            </a:endParaRPr>
          </a:p>
        </p:txBody>
      </p:sp>
      <p:sp>
        <p:nvSpPr>
          <p:cNvPr id="59" name="object 59"/>
          <p:cNvSpPr txBox="1"/>
          <p:nvPr/>
        </p:nvSpPr>
        <p:spPr>
          <a:xfrm>
            <a:off x="509752" y="994887"/>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3</a:t>
            </a:r>
            <a:endParaRPr sz="500">
              <a:latin typeface="Microsoft Sans Serif"/>
              <a:cs typeface="Microsoft Sans Serif"/>
            </a:endParaRPr>
          </a:p>
        </p:txBody>
      </p:sp>
      <p:grpSp>
        <p:nvGrpSpPr>
          <p:cNvPr id="60" name="object 60"/>
          <p:cNvGrpSpPr/>
          <p:nvPr/>
        </p:nvGrpSpPr>
        <p:grpSpPr>
          <a:xfrm>
            <a:off x="2580096" y="855172"/>
            <a:ext cx="1502410" cy="1269365"/>
            <a:chOff x="2580096" y="855172"/>
            <a:chExt cx="1502410" cy="1269365"/>
          </a:xfrm>
        </p:grpSpPr>
        <p:sp>
          <p:nvSpPr>
            <p:cNvPr id="61" name="object 61"/>
            <p:cNvSpPr/>
            <p:nvPr/>
          </p:nvSpPr>
          <p:spPr>
            <a:xfrm>
              <a:off x="2580096" y="859215"/>
              <a:ext cx="1498600" cy="1265555"/>
            </a:xfrm>
            <a:custGeom>
              <a:avLst/>
              <a:gdLst/>
              <a:ahLst/>
              <a:cxnLst/>
              <a:rect l="l" t="t" r="r" b="b"/>
              <a:pathLst>
                <a:path w="1498600" h="1265555">
                  <a:moveTo>
                    <a:pt x="242473" y="1226490"/>
                  </a:moveTo>
                  <a:lnTo>
                    <a:pt x="1354195" y="1226490"/>
                  </a:lnTo>
                </a:path>
                <a:path w="1498600" h="1265555">
                  <a:moveTo>
                    <a:pt x="242473" y="1226490"/>
                  </a:moveTo>
                  <a:lnTo>
                    <a:pt x="242473" y="1265302"/>
                  </a:lnTo>
                </a:path>
                <a:path w="1498600" h="1265555">
                  <a:moveTo>
                    <a:pt x="520417" y="1226490"/>
                  </a:moveTo>
                  <a:lnTo>
                    <a:pt x="520417" y="1265302"/>
                  </a:lnTo>
                </a:path>
                <a:path w="1498600" h="1265555">
                  <a:moveTo>
                    <a:pt x="798307" y="1226490"/>
                  </a:moveTo>
                  <a:lnTo>
                    <a:pt x="798307" y="1265302"/>
                  </a:lnTo>
                </a:path>
                <a:path w="1498600" h="1265555">
                  <a:moveTo>
                    <a:pt x="1076251" y="1226490"/>
                  </a:moveTo>
                  <a:lnTo>
                    <a:pt x="1076251" y="1265302"/>
                  </a:lnTo>
                </a:path>
                <a:path w="1498600" h="1265555">
                  <a:moveTo>
                    <a:pt x="1354195" y="1226490"/>
                  </a:moveTo>
                  <a:lnTo>
                    <a:pt x="1354195" y="1265302"/>
                  </a:lnTo>
                </a:path>
                <a:path w="1498600" h="1265555">
                  <a:moveTo>
                    <a:pt x="38812" y="1053072"/>
                  </a:moveTo>
                  <a:lnTo>
                    <a:pt x="38812" y="166356"/>
                  </a:lnTo>
                </a:path>
                <a:path w="1498600" h="1265555">
                  <a:moveTo>
                    <a:pt x="38812" y="1053072"/>
                  </a:moveTo>
                  <a:lnTo>
                    <a:pt x="0" y="1053072"/>
                  </a:lnTo>
                </a:path>
                <a:path w="1498600" h="1265555">
                  <a:moveTo>
                    <a:pt x="38812" y="831352"/>
                  </a:moveTo>
                  <a:lnTo>
                    <a:pt x="0" y="831352"/>
                  </a:lnTo>
                </a:path>
                <a:path w="1498600" h="1265555">
                  <a:moveTo>
                    <a:pt x="38812" y="609687"/>
                  </a:moveTo>
                  <a:lnTo>
                    <a:pt x="0" y="609687"/>
                  </a:lnTo>
                </a:path>
                <a:path w="1498600" h="1265555">
                  <a:moveTo>
                    <a:pt x="38812" y="388022"/>
                  </a:moveTo>
                  <a:lnTo>
                    <a:pt x="0" y="388022"/>
                  </a:lnTo>
                </a:path>
                <a:path w="1498600" h="1265555">
                  <a:moveTo>
                    <a:pt x="38812" y="166356"/>
                  </a:moveTo>
                  <a:lnTo>
                    <a:pt x="0" y="166356"/>
                  </a:lnTo>
                </a:path>
                <a:path w="1498600" h="1265555">
                  <a:moveTo>
                    <a:pt x="38812" y="1226490"/>
                  </a:moveTo>
                  <a:lnTo>
                    <a:pt x="1498181" y="1226490"/>
                  </a:lnTo>
                  <a:lnTo>
                    <a:pt x="1498181" y="0"/>
                  </a:lnTo>
                  <a:lnTo>
                    <a:pt x="38812" y="0"/>
                  </a:lnTo>
                  <a:lnTo>
                    <a:pt x="38812" y="1226490"/>
                  </a:lnTo>
                </a:path>
              </a:pathLst>
            </a:custGeom>
            <a:ln w="4043">
              <a:solidFill>
                <a:srgbClr val="000000"/>
              </a:solidFill>
            </a:ln>
          </p:spPr>
          <p:txBody>
            <a:bodyPr wrap="square" lIns="0" tIns="0" rIns="0" bIns="0" rtlCol="0"/>
            <a:lstStyle/>
            <a:p>
              <a:endParaRPr/>
            </a:p>
          </p:txBody>
        </p:sp>
        <p:sp>
          <p:nvSpPr>
            <p:cNvPr id="62" name="object 62"/>
            <p:cNvSpPr/>
            <p:nvPr/>
          </p:nvSpPr>
          <p:spPr>
            <a:xfrm>
              <a:off x="2838942" y="859215"/>
              <a:ext cx="927100" cy="1226820"/>
            </a:xfrm>
            <a:custGeom>
              <a:avLst/>
              <a:gdLst/>
              <a:ahLst/>
              <a:cxnLst/>
              <a:rect l="l" t="t" r="r" b="b"/>
              <a:pathLst>
                <a:path w="927100" h="1226820">
                  <a:moveTo>
                    <a:pt x="0" y="1226490"/>
                  </a:moveTo>
                  <a:lnTo>
                    <a:pt x="926899" y="0"/>
                  </a:lnTo>
                </a:path>
              </a:pathLst>
            </a:custGeom>
            <a:ln w="8086">
              <a:solidFill>
                <a:srgbClr val="000000"/>
              </a:solidFill>
              <a:prstDash val="lgDash"/>
            </a:ln>
          </p:spPr>
          <p:txBody>
            <a:bodyPr wrap="square" lIns="0" tIns="0" rIns="0" bIns="0" rtlCol="0"/>
            <a:lstStyle/>
            <a:p>
              <a:endParaRPr/>
            </a:p>
          </p:txBody>
        </p:sp>
        <p:sp>
          <p:nvSpPr>
            <p:cNvPr id="63" name="object 63"/>
            <p:cNvSpPr/>
            <p:nvPr/>
          </p:nvSpPr>
          <p:spPr>
            <a:xfrm>
              <a:off x="2618909" y="1338555"/>
              <a:ext cx="1459865" cy="565785"/>
            </a:xfrm>
            <a:custGeom>
              <a:avLst/>
              <a:gdLst/>
              <a:ahLst/>
              <a:cxnLst/>
              <a:rect l="l" t="t" r="r" b="b"/>
              <a:pathLst>
                <a:path w="1459864" h="565785">
                  <a:moveTo>
                    <a:pt x="0" y="565538"/>
                  </a:moveTo>
                  <a:lnTo>
                    <a:pt x="1459368" y="0"/>
                  </a:lnTo>
                </a:path>
              </a:pathLst>
            </a:custGeom>
            <a:ln w="8086">
              <a:solidFill>
                <a:srgbClr val="000000"/>
              </a:solidFill>
            </a:ln>
          </p:spPr>
          <p:txBody>
            <a:bodyPr wrap="square" lIns="0" tIns="0" rIns="0" bIns="0" rtlCol="0"/>
            <a:lstStyle/>
            <a:p>
              <a:endParaRPr/>
            </a:p>
          </p:txBody>
        </p:sp>
        <p:sp>
          <p:nvSpPr>
            <p:cNvPr id="64" name="object 64"/>
            <p:cNvSpPr/>
            <p:nvPr/>
          </p:nvSpPr>
          <p:spPr>
            <a:xfrm>
              <a:off x="3477539" y="1659840"/>
              <a:ext cx="29209" cy="29209"/>
            </a:xfrm>
            <a:custGeom>
              <a:avLst/>
              <a:gdLst/>
              <a:ahLst/>
              <a:cxnLst/>
              <a:rect l="l" t="t" r="r" b="b"/>
              <a:pathLst>
                <a:path w="29210" h="29210">
                  <a:moveTo>
                    <a:pt x="22593" y="0"/>
                  </a:moveTo>
                  <a:lnTo>
                    <a:pt x="6515" y="0"/>
                  </a:lnTo>
                  <a:lnTo>
                    <a:pt x="0" y="6515"/>
                  </a:lnTo>
                  <a:lnTo>
                    <a:pt x="0" y="22587"/>
                  </a:lnTo>
                  <a:lnTo>
                    <a:pt x="6515" y="29109"/>
                  </a:lnTo>
                  <a:lnTo>
                    <a:pt x="22593" y="29109"/>
                  </a:lnTo>
                  <a:lnTo>
                    <a:pt x="29109" y="22587"/>
                  </a:lnTo>
                  <a:lnTo>
                    <a:pt x="29109" y="14554"/>
                  </a:lnTo>
                  <a:lnTo>
                    <a:pt x="29109" y="6515"/>
                  </a:lnTo>
                  <a:lnTo>
                    <a:pt x="22593" y="0"/>
                  </a:lnTo>
                  <a:close/>
                </a:path>
              </a:pathLst>
            </a:custGeom>
            <a:solidFill>
              <a:srgbClr val="C37AC0"/>
            </a:solidFill>
          </p:spPr>
          <p:txBody>
            <a:bodyPr wrap="square" lIns="0" tIns="0" rIns="0" bIns="0" rtlCol="0"/>
            <a:lstStyle/>
            <a:p>
              <a:endParaRPr/>
            </a:p>
          </p:txBody>
        </p:sp>
        <p:sp>
          <p:nvSpPr>
            <p:cNvPr id="65" name="object 65"/>
            <p:cNvSpPr/>
            <p:nvPr/>
          </p:nvSpPr>
          <p:spPr>
            <a:xfrm>
              <a:off x="3477539" y="1659840"/>
              <a:ext cx="29209" cy="29209"/>
            </a:xfrm>
            <a:custGeom>
              <a:avLst/>
              <a:gdLst/>
              <a:ahLst/>
              <a:cxnLst/>
              <a:rect l="l" t="t" r="r" b="b"/>
              <a:pathLst>
                <a:path w="29210" h="29210">
                  <a:moveTo>
                    <a:pt x="29109" y="14554"/>
                  </a:moveTo>
                  <a:lnTo>
                    <a:pt x="29109" y="6515"/>
                  </a:lnTo>
                  <a:lnTo>
                    <a:pt x="22593" y="0"/>
                  </a:lnTo>
                  <a:lnTo>
                    <a:pt x="14554" y="0"/>
                  </a:lnTo>
                  <a:lnTo>
                    <a:pt x="6515" y="0"/>
                  </a:lnTo>
                  <a:lnTo>
                    <a:pt x="0" y="6515"/>
                  </a:lnTo>
                  <a:lnTo>
                    <a:pt x="0" y="14554"/>
                  </a:lnTo>
                  <a:lnTo>
                    <a:pt x="0" y="22587"/>
                  </a:lnTo>
                  <a:lnTo>
                    <a:pt x="6515" y="29109"/>
                  </a:lnTo>
                  <a:lnTo>
                    <a:pt x="14554" y="29109"/>
                  </a:lnTo>
                  <a:lnTo>
                    <a:pt x="22593"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66" name="object 66"/>
            <p:cNvSpPr/>
            <p:nvPr/>
          </p:nvSpPr>
          <p:spPr>
            <a:xfrm>
              <a:off x="3649179" y="1674449"/>
              <a:ext cx="29209" cy="29209"/>
            </a:xfrm>
            <a:custGeom>
              <a:avLst/>
              <a:gdLst/>
              <a:ahLst/>
              <a:cxnLst/>
              <a:rect l="l" t="t" r="r" b="b"/>
              <a:pathLst>
                <a:path w="29210" h="29210">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C37AC0"/>
            </a:solidFill>
          </p:spPr>
          <p:txBody>
            <a:bodyPr wrap="square" lIns="0" tIns="0" rIns="0" bIns="0" rtlCol="0"/>
            <a:lstStyle/>
            <a:p>
              <a:endParaRPr/>
            </a:p>
          </p:txBody>
        </p:sp>
        <p:sp>
          <p:nvSpPr>
            <p:cNvPr id="67" name="object 67"/>
            <p:cNvSpPr/>
            <p:nvPr/>
          </p:nvSpPr>
          <p:spPr>
            <a:xfrm>
              <a:off x="3649179" y="1674449"/>
              <a:ext cx="29209" cy="29209"/>
            </a:xfrm>
            <a:custGeom>
              <a:avLst/>
              <a:gdLst/>
              <a:ahLst/>
              <a:cxnLst/>
              <a:rect l="l" t="t" r="r" b="b"/>
              <a:pathLst>
                <a:path w="29210" h="29210">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68" name="object 68"/>
            <p:cNvSpPr/>
            <p:nvPr/>
          </p:nvSpPr>
          <p:spPr>
            <a:xfrm>
              <a:off x="3220295" y="1717629"/>
              <a:ext cx="29209" cy="29209"/>
            </a:xfrm>
            <a:custGeom>
              <a:avLst/>
              <a:gdLst/>
              <a:ahLst/>
              <a:cxnLst/>
              <a:rect l="l" t="t" r="r" b="b"/>
              <a:pathLst>
                <a:path w="29210" h="29210">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69" name="object 69"/>
            <p:cNvSpPr/>
            <p:nvPr/>
          </p:nvSpPr>
          <p:spPr>
            <a:xfrm>
              <a:off x="3220295" y="1717629"/>
              <a:ext cx="29209" cy="29209"/>
            </a:xfrm>
            <a:custGeom>
              <a:avLst/>
              <a:gdLst/>
              <a:ahLst/>
              <a:cxnLst/>
              <a:rect l="l" t="t" r="r" b="b"/>
              <a:pathLst>
                <a:path w="29210" h="29210">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70" name="object 70"/>
            <p:cNvSpPr/>
            <p:nvPr/>
          </p:nvSpPr>
          <p:spPr>
            <a:xfrm>
              <a:off x="3263097" y="1845764"/>
              <a:ext cx="29209" cy="29209"/>
            </a:xfrm>
            <a:custGeom>
              <a:avLst/>
              <a:gdLst/>
              <a:ahLst/>
              <a:cxnLst/>
              <a:rect l="l" t="t" r="r" b="b"/>
              <a:pathLst>
                <a:path w="29210" h="29210">
                  <a:moveTo>
                    <a:pt x="22593" y="0"/>
                  </a:moveTo>
                  <a:lnTo>
                    <a:pt x="6522" y="0"/>
                  </a:lnTo>
                  <a:lnTo>
                    <a:pt x="0" y="6520"/>
                  </a:lnTo>
                  <a:lnTo>
                    <a:pt x="0" y="22592"/>
                  </a:lnTo>
                  <a:lnTo>
                    <a:pt x="6522" y="29112"/>
                  </a:lnTo>
                  <a:lnTo>
                    <a:pt x="22593" y="29112"/>
                  </a:lnTo>
                  <a:lnTo>
                    <a:pt x="29109" y="22592"/>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71" name="object 71"/>
            <p:cNvSpPr/>
            <p:nvPr/>
          </p:nvSpPr>
          <p:spPr>
            <a:xfrm>
              <a:off x="3263097" y="1845764"/>
              <a:ext cx="29209" cy="29209"/>
            </a:xfrm>
            <a:custGeom>
              <a:avLst/>
              <a:gdLst/>
              <a:ahLst/>
              <a:cxnLst/>
              <a:rect l="l" t="t" r="r" b="b"/>
              <a:pathLst>
                <a:path w="29210" h="29210">
                  <a:moveTo>
                    <a:pt x="29109" y="14556"/>
                  </a:moveTo>
                  <a:lnTo>
                    <a:pt x="29109" y="6520"/>
                  </a:lnTo>
                  <a:lnTo>
                    <a:pt x="22593" y="0"/>
                  </a:lnTo>
                  <a:lnTo>
                    <a:pt x="14554" y="0"/>
                  </a:lnTo>
                  <a:lnTo>
                    <a:pt x="6522" y="0"/>
                  </a:lnTo>
                  <a:lnTo>
                    <a:pt x="0" y="6520"/>
                  </a:lnTo>
                  <a:lnTo>
                    <a:pt x="0" y="14556"/>
                  </a:lnTo>
                  <a:lnTo>
                    <a:pt x="0" y="22592"/>
                  </a:lnTo>
                  <a:lnTo>
                    <a:pt x="6522" y="29112"/>
                  </a:lnTo>
                  <a:lnTo>
                    <a:pt x="14554" y="29112"/>
                  </a:lnTo>
                  <a:lnTo>
                    <a:pt x="22593" y="29112"/>
                  </a:lnTo>
                  <a:lnTo>
                    <a:pt x="29109" y="22592"/>
                  </a:lnTo>
                  <a:lnTo>
                    <a:pt x="29109" y="14556"/>
                  </a:lnTo>
                </a:path>
              </a:pathLst>
            </a:custGeom>
            <a:ln w="4043">
              <a:solidFill>
                <a:srgbClr val="C37AC0"/>
              </a:solidFill>
            </a:ln>
          </p:spPr>
          <p:txBody>
            <a:bodyPr wrap="square" lIns="0" tIns="0" rIns="0" bIns="0" rtlCol="0"/>
            <a:lstStyle/>
            <a:p>
              <a:endParaRPr/>
            </a:p>
          </p:txBody>
        </p:sp>
        <p:sp>
          <p:nvSpPr>
            <p:cNvPr id="72" name="object 72"/>
            <p:cNvSpPr/>
            <p:nvPr/>
          </p:nvSpPr>
          <p:spPr>
            <a:xfrm>
              <a:off x="3969332" y="1725014"/>
              <a:ext cx="29209" cy="29209"/>
            </a:xfrm>
            <a:custGeom>
              <a:avLst/>
              <a:gdLst/>
              <a:ahLst/>
              <a:cxnLst/>
              <a:rect l="l" t="t" r="r" b="b"/>
              <a:pathLst>
                <a:path w="29210" h="29210">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C37AC0"/>
            </a:solidFill>
          </p:spPr>
          <p:txBody>
            <a:bodyPr wrap="square" lIns="0" tIns="0" rIns="0" bIns="0" rtlCol="0"/>
            <a:lstStyle/>
            <a:p>
              <a:endParaRPr/>
            </a:p>
          </p:txBody>
        </p:sp>
        <p:sp>
          <p:nvSpPr>
            <p:cNvPr id="73" name="object 73"/>
            <p:cNvSpPr/>
            <p:nvPr/>
          </p:nvSpPr>
          <p:spPr>
            <a:xfrm>
              <a:off x="3969332" y="1725014"/>
              <a:ext cx="29209" cy="29209"/>
            </a:xfrm>
            <a:custGeom>
              <a:avLst/>
              <a:gdLst/>
              <a:ahLst/>
              <a:cxnLst/>
              <a:rect l="l" t="t" r="r" b="b"/>
              <a:pathLst>
                <a:path w="29210" h="29210">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74" name="object 74"/>
            <p:cNvSpPr/>
            <p:nvPr/>
          </p:nvSpPr>
          <p:spPr>
            <a:xfrm>
              <a:off x="3382178" y="1894065"/>
              <a:ext cx="29209" cy="29209"/>
            </a:xfrm>
            <a:custGeom>
              <a:avLst/>
              <a:gdLst/>
              <a:ahLst/>
              <a:cxnLst/>
              <a:rect l="l" t="t" r="r" b="b"/>
              <a:pathLst>
                <a:path w="29210" h="29210">
                  <a:moveTo>
                    <a:pt x="22593" y="0"/>
                  </a:moveTo>
                  <a:lnTo>
                    <a:pt x="6515" y="0"/>
                  </a:lnTo>
                  <a:lnTo>
                    <a:pt x="0" y="6520"/>
                  </a:lnTo>
                  <a:lnTo>
                    <a:pt x="0" y="22591"/>
                  </a:lnTo>
                  <a:lnTo>
                    <a:pt x="6515" y="29111"/>
                  </a:lnTo>
                  <a:lnTo>
                    <a:pt x="22593" y="29111"/>
                  </a:lnTo>
                  <a:lnTo>
                    <a:pt x="29109" y="22591"/>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75" name="object 75"/>
            <p:cNvSpPr/>
            <p:nvPr/>
          </p:nvSpPr>
          <p:spPr>
            <a:xfrm>
              <a:off x="3382178" y="1894065"/>
              <a:ext cx="29209" cy="29209"/>
            </a:xfrm>
            <a:custGeom>
              <a:avLst/>
              <a:gdLst/>
              <a:ahLst/>
              <a:cxnLst/>
              <a:rect l="l" t="t" r="r" b="b"/>
              <a:pathLst>
                <a:path w="29210" h="29210">
                  <a:moveTo>
                    <a:pt x="29109" y="14556"/>
                  </a:moveTo>
                  <a:lnTo>
                    <a:pt x="29109" y="6520"/>
                  </a:lnTo>
                  <a:lnTo>
                    <a:pt x="22593" y="0"/>
                  </a:lnTo>
                  <a:lnTo>
                    <a:pt x="14554" y="0"/>
                  </a:lnTo>
                  <a:lnTo>
                    <a:pt x="6515" y="0"/>
                  </a:lnTo>
                  <a:lnTo>
                    <a:pt x="0" y="6520"/>
                  </a:lnTo>
                  <a:lnTo>
                    <a:pt x="0" y="14556"/>
                  </a:lnTo>
                  <a:lnTo>
                    <a:pt x="0" y="22591"/>
                  </a:lnTo>
                  <a:lnTo>
                    <a:pt x="6515" y="29111"/>
                  </a:lnTo>
                  <a:lnTo>
                    <a:pt x="14554" y="29111"/>
                  </a:lnTo>
                  <a:lnTo>
                    <a:pt x="22593" y="29111"/>
                  </a:lnTo>
                  <a:lnTo>
                    <a:pt x="29109" y="22591"/>
                  </a:lnTo>
                  <a:lnTo>
                    <a:pt x="29109" y="14556"/>
                  </a:lnTo>
                </a:path>
              </a:pathLst>
            </a:custGeom>
            <a:ln w="4043">
              <a:solidFill>
                <a:srgbClr val="C37AC0"/>
              </a:solidFill>
            </a:ln>
          </p:spPr>
          <p:txBody>
            <a:bodyPr wrap="square" lIns="0" tIns="0" rIns="0" bIns="0" rtlCol="0"/>
            <a:lstStyle/>
            <a:p>
              <a:endParaRPr/>
            </a:p>
          </p:txBody>
        </p:sp>
        <p:sp>
          <p:nvSpPr>
            <p:cNvPr id="76" name="object 76"/>
            <p:cNvSpPr/>
            <p:nvPr/>
          </p:nvSpPr>
          <p:spPr>
            <a:xfrm>
              <a:off x="4009654" y="1920805"/>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2"/>
                  </a:lnTo>
                  <a:lnTo>
                    <a:pt x="29109" y="6517"/>
                  </a:lnTo>
                  <a:lnTo>
                    <a:pt x="22593" y="0"/>
                  </a:lnTo>
                  <a:close/>
                </a:path>
              </a:pathLst>
            </a:custGeom>
            <a:solidFill>
              <a:srgbClr val="C37AC0"/>
            </a:solidFill>
          </p:spPr>
          <p:txBody>
            <a:bodyPr wrap="square" lIns="0" tIns="0" rIns="0" bIns="0" rtlCol="0"/>
            <a:lstStyle/>
            <a:p>
              <a:endParaRPr/>
            </a:p>
          </p:txBody>
        </p:sp>
        <p:sp>
          <p:nvSpPr>
            <p:cNvPr id="77" name="object 77"/>
            <p:cNvSpPr/>
            <p:nvPr/>
          </p:nvSpPr>
          <p:spPr>
            <a:xfrm>
              <a:off x="4009654" y="1920805"/>
              <a:ext cx="29209" cy="29209"/>
            </a:xfrm>
            <a:custGeom>
              <a:avLst/>
              <a:gdLst/>
              <a:ahLst/>
              <a:cxnLst/>
              <a:rect l="l" t="t" r="r" b="b"/>
              <a:pathLst>
                <a:path w="29210" h="29210">
                  <a:moveTo>
                    <a:pt x="29109" y="14552"/>
                  </a:moveTo>
                  <a:lnTo>
                    <a:pt x="29109" y="6517"/>
                  </a:lnTo>
                  <a:lnTo>
                    <a:pt x="22593" y="0"/>
                  </a:lnTo>
                  <a:lnTo>
                    <a:pt x="14554" y="0"/>
                  </a:lnTo>
                  <a:lnTo>
                    <a:pt x="6515" y="0"/>
                  </a:lnTo>
                  <a:lnTo>
                    <a:pt x="0" y="6517"/>
                  </a:lnTo>
                  <a:lnTo>
                    <a:pt x="0" y="14552"/>
                  </a:lnTo>
                  <a:lnTo>
                    <a:pt x="0" y="22589"/>
                  </a:lnTo>
                  <a:lnTo>
                    <a:pt x="6515" y="29109"/>
                  </a:lnTo>
                  <a:lnTo>
                    <a:pt x="14554" y="29109"/>
                  </a:lnTo>
                  <a:lnTo>
                    <a:pt x="22593" y="29109"/>
                  </a:lnTo>
                  <a:lnTo>
                    <a:pt x="29109" y="22589"/>
                  </a:lnTo>
                  <a:lnTo>
                    <a:pt x="29109" y="14552"/>
                  </a:lnTo>
                </a:path>
              </a:pathLst>
            </a:custGeom>
            <a:ln w="4043">
              <a:solidFill>
                <a:srgbClr val="C37AC0"/>
              </a:solidFill>
            </a:ln>
          </p:spPr>
          <p:txBody>
            <a:bodyPr wrap="square" lIns="0" tIns="0" rIns="0" bIns="0" rtlCol="0"/>
            <a:lstStyle/>
            <a:p>
              <a:endParaRPr/>
            </a:p>
          </p:txBody>
        </p:sp>
        <p:sp>
          <p:nvSpPr>
            <p:cNvPr id="78" name="object 78"/>
            <p:cNvSpPr/>
            <p:nvPr/>
          </p:nvSpPr>
          <p:spPr>
            <a:xfrm>
              <a:off x="3815482" y="1883986"/>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79" name="object 79"/>
            <p:cNvSpPr/>
            <p:nvPr/>
          </p:nvSpPr>
          <p:spPr>
            <a:xfrm>
              <a:off x="3815482" y="1883986"/>
              <a:ext cx="29209" cy="29209"/>
            </a:xfrm>
            <a:custGeom>
              <a:avLst/>
              <a:gdLst/>
              <a:ahLst/>
              <a:cxnLst/>
              <a:rect l="l" t="t" r="r" b="b"/>
              <a:pathLst>
                <a:path w="29210" h="29210">
                  <a:moveTo>
                    <a:pt x="29109" y="14553"/>
                  </a:moveTo>
                  <a:lnTo>
                    <a:pt x="29109" y="6517"/>
                  </a:lnTo>
                  <a:lnTo>
                    <a:pt x="22593" y="0"/>
                  </a:lnTo>
                  <a:lnTo>
                    <a:pt x="14554" y="0"/>
                  </a:lnTo>
                  <a:lnTo>
                    <a:pt x="6515" y="0"/>
                  </a:lnTo>
                  <a:lnTo>
                    <a:pt x="0" y="6517"/>
                  </a:lnTo>
                  <a:lnTo>
                    <a:pt x="0" y="14553"/>
                  </a:lnTo>
                  <a:lnTo>
                    <a:pt x="0" y="22589"/>
                  </a:lnTo>
                  <a:lnTo>
                    <a:pt x="6515"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80" name="object 80"/>
            <p:cNvSpPr/>
            <p:nvPr/>
          </p:nvSpPr>
          <p:spPr>
            <a:xfrm>
              <a:off x="3629071" y="1525612"/>
              <a:ext cx="29209" cy="29209"/>
            </a:xfrm>
            <a:custGeom>
              <a:avLst/>
              <a:gdLst/>
              <a:ahLst/>
              <a:cxnLst/>
              <a:rect l="l" t="t" r="r" b="b"/>
              <a:pathLst>
                <a:path w="29210"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81" name="object 81"/>
            <p:cNvSpPr/>
            <p:nvPr/>
          </p:nvSpPr>
          <p:spPr>
            <a:xfrm>
              <a:off x="3629071" y="1525612"/>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82" name="object 82"/>
            <p:cNvSpPr/>
            <p:nvPr/>
          </p:nvSpPr>
          <p:spPr>
            <a:xfrm>
              <a:off x="3362717" y="2025707"/>
              <a:ext cx="29209" cy="29209"/>
            </a:xfrm>
            <a:custGeom>
              <a:avLst/>
              <a:gdLst/>
              <a:ahLst/>
              <a:cxnLst/>
              <a:rect l="l" t="t" r="r" b="b"/>
              <a:pathLst>
                <a:path w="29210" h="29210">
                  <a:moveTo>
                    <a:pt x="22593" y="0"/>
                  </a:moveTo>
                  <a:lnTo>
                    <a:pt x="6522" y="0"/>
                  </a:lnTo>
                  <a:lnTo>
                    <a:pt x="0" y="6517"/>
                  </a:lnTo>
                  <a:lnTo>
                    <a:pt x="0" y="22589"/>
                  </a:lnTo>
                  <a:lnTo>
                    <a:pt x="6522"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83" name="object 83"/>
            <p:cNvSpPr/>
            <p:nvPr/>
          </p:nvSpPr>
          <p:spPr>
            <a:xfrm>
              <a:off x="3362717" y="2025707"/>
              <a:ext cx="29209" cy="29209"/>
            </a:xfrm>
            <a:custGeom>
              <a:avLst/>
              <a:gdLst/>
              <a:ahLst/>
              <a:cxnLst/>
              <a:rect l="l" t="t" r="r" b="b"/>
              <a:pathLst>
                <a:path w="29210" h="29210">
                  <a:moveTo>
                    <a:pt x="29109" y="14553"/>
                  </a:moveTo>
                  <a:lnTo>
                    <a:pt x="29109" y="6517"/>
                  </a:lnTo>
                  <a:lnTo>
                    <a:pt x="22593" y="0"/>
                  </a:lnTo>
                  <a:lnTo>
                    <a:pt x="14554" y="0"/>
                  </a:lnTo>
                  <a:lnTo>
                    <a:pt x="6522" y="0"/>
                  </a:lnTo>
                  <a:lnTo>
                    <a:pt x="0" y="6517"/>
                  </a:lnTo>
                  <a:lnTo>
                    <a:pt x="0" y="14553"/>
                  </a:lnTo>
                  <a:lnTo>
                    <a:pt x="0" y="22589"/>
                  </a:lnTo>
                  <a:lnTo>
                    <a:pt x="6522"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84" name="object 84"/>
            <p:cNvSpPr/>
            <p:nvPr/>
          </p:nvSpPr>
          <p:spPr>
            <a:xfrm>
              <a:off x="3411557" y="1868891"/>
              <a:ext cx="29209" cy="29209"/>
            </a:xfrm>
            <a:custGeom>
              <a:avLst/>
              <a:gdLst/>
              <a:ahLst/>
              <a:cxnLst/>
              <a:rect l="l" t="t" r="r" b="b"/>
              <a:pathLst>
                <a:path w="29210" h="29210">
                  <a:moveTo>
                    <a:pt x="22593" y="0"/>
                  </a:moveTo>
                  <a:lnTo>
                    <a:pt x="6522" y="0"/>
                  </a:lnTo>
                  <a:lnTo>
                    <a:pt x="0" y="6520"/>
                  </a:lnTo>
                  <a:lnTo>
                    <a:pt x="0" y="22591"/>
                  </a:lnTo>
                  <a:lnTo>
                    <a:pt x="6522" y="29111"/>
                  </a:lnTo>
                  <a:lnTo>
                    <a:pt x="22593" y="29111"/>
                  </a:lnTo>
                  <a:lnTo>
                    <a:pt x="29109" y="22591"/>
                  </a:lnTo>
                  <a:lnTo>
                    <a:pt x="29109" y="14555"/>
                  </a:lnTo>
                  <a:lnTo>
                    <a:pt x="29109" y="6520"/>
                  </a:lnTo>
                  <a:lnTo>
                    <a:pt x="22593" y="0"/>
                  </a:lnTo>
                  <a:close/>
                </a:path>
              </a:pathLst>
            </a:custGeom>
            <a:solidFill>
              <a:srgbClr val="C37AC0"/>
            </a:solidFill>
          </p:spPr>
          <p:txBody>
            <a:bodyPr wrap="square" lIns="0" tIns="0" rIns="0" bIns="0" rtlCol="0"/>
            <a:lstStyle/>
            <a:p>
              <a:endParaRPr/>
            </a:p>
          </p:txBody>
        </p:sp>
        <p:sp>
          <p:nvSpPr>
            <p:cNvPr id="85" name="object 85"/>
            <p:cNvSpPr/>
            <p:nvPr/>
          </p:nvSpPr>
          <p:spPr>
            <a:xfrm>
              <a:off x="3411557" y="1868891"/>
              <a:ext cx="29209" cy="29209"/>
            </a:xfrm>
            <a:custGeom>
              <a:avLst/>
              <a:gdLst/>
              <a:ahLst/>
              <a:cxnLst/>
              <a:rect l="l" t="t" r="r" b="b"/>
              <a:pathLst>
                <a:path w="29210" h="29210">
                  <a:moveTo>
                    <a:pt x="29109" y="14555"/>
                  </a:moveTo>
                  <a:lnTo>
                    <a:pt x="29109" y="6520"/>
                  </a:lnTo>
                  <a:lnTo>
                    <a:pt x="22593" y="0"/>
                  </a:lnTo>
                  <a:lnTo>
                    <a:pt x="14554" y="0"/>
                  </a:lnTo>
                  <a:lnTo>
                    <a:pt x="6522" y="0"/>
                  </a:lnTo>
                  <a:lnTo>
                    <a:pt x="0" y="6520"/>
                  </a:lnTo>
                  <a:lnTo>
                    <a:pt x="0" y="14555"/>
                  </a:lnTo>
                  <a:lnTo>
                    <a:pt x="0" y="22591"/>
                  </a:lnTo>
                  <a:lnTo>
                    <a:pt x="6522" y="29111"/>
                  </a:lnTo>
                  <a:lnTo>
                    <a:pt x="14554" y="29111"/>
                  </a:lnTo>
                  <a:lnTo>
                    <a:pt x="22593" y="29111"/>
                  </a:lnTo>
                  <a:lnTo>
                    <a:pt x="29109" y="22591"/>
                  </a:lnTo>
                  <a:lnTo>
                    <a:pt x="29109" y="14555"/>
                  </a:lnTo>
                </a:path>
              </a:pathLst>
            </a:custGeom>
            <a:ln w="4043">
              <a:solidFill>
                <a:srgbClr val="C37AC0"/>
              </a:solidFill>
            </a:ln>
          </p:spPr>
          <p:txBody>
            <a:bodyPr wrap="square" lIns="0" tIns="0" rIns="0" bIns="0" rtlCol="0"/>
            <a:lstStyle/>
            <a:p>
              <a:endParaRPr/>
            </a:p>
          </p:txBody>
        </p:sp>
        <p:sp>
          <p:nvSpPr>
            <p:cNvPr id="86" name="object 86"/>
            <p:cNvSpPr/>
            <p:nvPr/>
          </p:nvSpPr>
          <p:spPr>
            <a:xfrm>
              <a:off x="3544977" y="1568576"/>
              <a:ext cx="29209" cy="29209"/>
            </a:xfrm>
            <a:custGeom>
              <a:avLst/>
              <a:gdLst/>
              <a:ahLst/>
              <a:cxnLst/>
              <a:rect l="l" t="t" r="r" b="b"/>
              <a:pathLst>
                <a:path w="29210" h="29209">
                  <a:moveTo>
                    <a:pt x="22593" y="0"/>
                  </a:moveTo>
                  <a:lnTo>
                    <a:pt x="6522" y="0"/>
                  </a:lnTo>
                  <a:lnTo>
                    <a:pt x="0" y="6515"/>
                  </a:lnTo>
                  <a:lnTo>
                    <a:pt x="0" y="22593"/>
                  </a:lnTo>
                  <a:lnTo>
                    <a:pt x="6522" y="29109"/>
                  </a:lnTo>
                  <a:lnTo>
                    <a:pt x="22593" y="29109"/>
                  </a:lnTo>
                  <a:lnTo>
                    <a:pt x="29109" y="22593"/>
                  </a:lnTo>
                  <a:lnTo>
                    <a:pt x="29109" y="14554"/>
                  </a:lnTo>
                  <a:lnTo>
                    <a:pt x="29109" y="6515"/>
                  </a:lnTo>
                  <a:lnTo>
                    <a:pt x="22593" y="0"/>
                  </a:lnTo>
                  <a:close/>
                </a:path>
              </a:pathLst>
            </a:custGeom>
            <a:solidFill>
              <a:srgbClr val="C37AC0"/>
            </a:solidFill>
          </p:spPr>
          <p:txBody>
            <a:bodyPr wrap="square" lIns="0" tIns="0" rIns="0" bIns="0" rtlCol="0"/>
            <a:lstStyle/>
            <a:p>
              <a:endParaRPr/>
            </a:p>
          </p:txBody>
        </p:sp>
        <p:sp>
          <p:nvSpPr>
            <p:cNvPr id="87" name="object 87"/>
            <p:cNvSpPr/>
            <p:nvPr/>
          </p:nvSpPr>
          <p:spPr>
            <a:xfrm>
              <a:off x="3544977" y="1568576"/>
              <a:ext cx="29209" cy="29209"/>
            </a:xfrm>
            <a:custGeom>
              <a:avLst/>
              <a:gdLst/>
              <a:ahLst/>
              <a:cxnLst/>
              <a:rect l="l" t="t" r="r" b="b"/>
              <a:pathLst>
                <a:path w="29210" h="29209">
                  <a:moveTo>
                    <a:pt x="29109" y="14554"/>
                  </a:moveTo>
                  <a:lnTo>
                    <a:pt x="29109" y="6515"/>
                  </a:lnTo>
                  <a:lnTo>
                    <a:pt x="22593" y="0"/>
                  </a:lnTo>
                  <a:lnTo>
                    <a:pt x="14554" y="0"/>
                  </a:lnTo>
                  <a:lnTo>
                    <a:pt x="6522" y="0"/>
                  </a:lnTo>
                  <a:lnTo>
                    <a:pt x="0" y="6515"/>
                  </a:lnTo>
                  <a:lnTo>
                    <a:pt x="0" y="14554"/>
                  </a:lnTo>
                  <a:lnTo>
                    <a:pt x="0" y="22593"/>
                  </a:lnTo>
                  <a:lnTo>
                    <a:pt x="6522" y="29109"/>
                  </a:lnTo>
                  <a:lnTo>
                    <a:pt x="14554" y="29109"/>
                  </a:lnTo>
                  <a:lnTo>
                    <a:pt x="22593"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88" name="object 88"/>
            <p:cNvSpPr/>
            <p:nvPr/>
          </p:nvSpPr>
          <p:spPr>
            <a:xfrm>
              <a:off x="2658423" y="1273921"/>
              <a:ext cx="29209" cy="29209"/>
            </a:xfrm>
            <a:custGeom>
              <a:avLst/>
              <a:gdLst/>
              <a:ahLst/>
              <a:cxnLst/>
              <a:rect l="l" t="t" r="r" b="b"/>
              <a:pathLst>
                <a:path w="29210"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89" name="object 89"/>
            <p:cNvSpPr/>
            <p:nvPr/>
          </p:nvSpPr>
          <p:spPr>
            <a:xfrm>
              <a:off x="2658423" y="1273921"/>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90" name="object 90"/>
            <p:cNvSpPr/>
            <p:nvPr/>
          </p:nvSpPr>
          <p:spPr>
            <a:xfrm>
              <a:off x="3014910" y="890103"/>
              <a:ext cx="29209" cy="29209"/>
            </a:xfrm>
            <a:custGeom>
              <a:avLst/>
              <a:gdLst/>
              <a:ahLst/>
              <a:cxnLst/>
              <a:rect l="l" t="t" r="r" b="b"/>
              <a:pathLst>
                <a:path w="29210"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91" name="object 91"/>
            <p:cNvSpPr/>
            <p:nvPr/>
          </p:nvSpPr>
          <p:spPr>
            <a:xfrm>
              <a:off x="3014910" y="890103"/>
              <a:ext cx="29209" cy="29209"/>
            </a:xfrm>
            <a:custGeom>
              <a:avLst/>
              <a:gdLst/>
              <a:ahLst/>
              <a:cxnLst/>
              <a:rect l="l" t="t" r="r" b="b"/>
              <a:pathLst>
                <a:path w="29210"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92" name="object 92"/>
            <p:cNvSpPr/>
            <p:nvPr/>
          </p:nvSpPr>
          <p:spPr>
            <a:xfrm>
              <a:off x="2766345" y="1368204"/>
              <a:ext cx="29209" cy="29209"/>
            </a:xfrm>
            <a:custGeom>
              <a:avLst/>
              <a:gdLst/>
              <a:ahLst/>
              <a:cxnLst/>
              <a:rect l="l" t="t" r="r" b="b"/>
              <a:pathLst>
                <a:path w="29210"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93" name="object 93"/>
            <p:cNvSpPr/>
            <p:nvPr/>
          </p:nvSpPr>
          <p:spPr>
            <a:xfrm>
              <a:off x="2766345" y="1368204"/>
              <a:ext cx="29209" cy="29209"/>
            </a:xfrm>
            <a:custGeom>
              <a:avLst/>
              <a:gdLst/>
              <a:ahLst/>
              <a:cxnLst/>
              <a:rect l="l" t="t" r="r" b="b"/>
              <a:pathLst>
                <a:path w="29210"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94" name="object 94"/>
            <p:cNvSpPr/>
            <p:nvPr/>
          </p:nvSpPr>
          <p:spPr>
            <a:xfrm>
              <a:off x="3089355" y="1309769"/>
              <a:ext cx="29209" cy="29209"/>
            </a:xfrm>
            <a:custGeom>
              <a:avLst/>
              <a:gdLst/>
              <a:ahLst/>
              <a:cxnLst/>
              <a:rect l="l" t="t" r="r" b="b"/>
              <a:pathLst>
                <a:path w="29210" h="29209">
                  <a:moveTo>
                    <a:pt x="22593" y="0"/>
                  </a:moveTo>
                  <a:lnTo>
                    <a:pt x="6522" y="0"/>
                  </a:lnTo>
                  <a:lnTo>
                    <a:pt x="0" y="6515"/>
                  </a:lnTo>
                  <a:lnTo>
                    <a:pt x="0" y="22587"/>
                  </a:lnTo>
                  <a:lnTo>
                    <a:pt x="6522" y="29109"/>
                  </a:lnTo>
                  <a:lnTo>
                    <a:pt x="22593" y="29109"/>
                  </a:lnTo>
                  <a:lnTo>
                    <a:pt x="29109" y="22587"/>
                  </a:lnTo>
                  <a:lnTo>
                    <a:pt x="29109" y="14554"/>
                  </a:lnTo>
                  <a:lnTo>
                    <a:pt x="29109" y="6515"/>
                  </a:lnTo>
                  <a:lnTo>
                    <a:pt x="22593" y="0"/>
                  </a:lnTo>
                  <a:close/>
                </a:path>
              </a:pathLst>
            </a:custGeom>
            <a:solidFill>
              <a:srgbClr val="31B5FF"/>
            </a:solidFill>
          </p:spPr>
          <p:txBody>
            <a:bodyPr wrap="square" lIns="0" tIns="0" rIns="0" bIns="0" rtlCol="0"/>
            <a:lstStyle/>
            <a:p>
              <a:endParaRPr/>
            </a:p>
          </p:txBody>
        </p:sp>
        <p:sp>
          <p:nvSpPr>
            <p:cNvPr id="95" name="object 95"/>
            <p:cNvSpPr/>
            <p:nvPr/>
          </p:nvSpPr>
          <p:spPr>
            <a:xfrm>
              <a:off x="3089355" y="1309769"/>
              <a:ext cx="29209" cy="29209"/>
            </a:xfrm>
            <a:custGeom>
              <a:avLst/>
              <a:gdLst/>
              <a:ahLst/>
              <a:cxnLst/>
              <a:rect l="l" t="t" r="r" b="b"/>
              <a:pathLst>
                <a:path w="29210" h="29209">
                  <a:moveTo>
                    <a:pt x="29109" y="14554"/>
                  </a:moveTo>
                  <a:lnTo>
                    <a:pt x="29109" y="6515"/>
                  </a:lnTo>
                  <a:lnTo>
                    <a:pt x="22593" y="0"/>
                  </a:lnTo>
                  <a:lnTo>
                    <a:pt x="14554" y="0"/>
                  </a:lnTo>
                  <a:lnTo>
                    <a:pt x="6522" y="0"/>
                  </a:lnTo>
                  <a:lnTo>
                    <a:pt x="0" y="6515"/>
                  </a:lnTo>
                  <a:lnTo>
                    <a:pt x="0" y="14554"/>
                  </a:lnTo>
                  <a:lnTo>
                    <a:pt x="0" y="22587"/>
                  </a:lnTo>
                  <a:lnTo>
                    <a:pt x="6522" y="29109"/>
                  </a:lnTo>
                  <a:lnTo>
                    <a:pt x="14554" y="29109"/>
                  </a:lnTo>
                  <a:lnTo>
                    <a:pt x="22593"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96" name="object 96"/>
            <p:cNvSpPr/>
            <p:nvPr/>
          </p:nvSpPr>
          <p:spPr>
            <a:xfrm>
              <a:off x="3023966" y="1595476"/>
              <a:ext cx="29209" cy="29209"/>
            </a:xfrm>
            <a:custGeom>
              <a:avLst/>
              <a:gdLst/>
              <a:ahLst/>
              <a:cxnLst/>
              <a:rect l="l" t="t" r="r" b="b"/>
              <a:pathLst>
                <a:path w="29210"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97" name="object 97"/>
            <p:cNvSpPr/>
            <p:nvPr/>
          </p:nvSpPr>
          <p:spPr>
            <a:xfrm>
              <a:off x="3023966" y="1595476"/>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98" name="object 98"/>
            <p:cNvSpPr/>
            <p:nvPr/>
          </p:nvSpPr>
          <p:spPr>
            <a:xfrm>
              <a:off x="3332691" y="1228154"/>
              <a:ext cx="29209" cy="29209"/>
            </a:xfrm>
            <a:custGeom>
              <a:avLst/>
              <a:gdLst/>
              <a:ahLst/>
              <a:cxnLst/>
              <a:rect l="l" t="t" r="r" b="b"/>
              <a:pathLst>
                <a:path w="29210"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99" name="object 99"/>
            <p:cNvSpPr/>
            <p:nvPr/>
          </p:nvSpPr>
          <p:spPr>
            <a:xfrm>
              <a:off x="3332691" y="1228154"/>
              <a:ext cx="29209" cy="29209"/>
            </a:xfrm>
            <a:custGeom>
              <a:avLst/>
              <a:gdLst/>
              <a:ahLst/>
              <a:cxnLst/>
              <a:rect l="l" t="t" r="r" b="b"/>
              <a:pathLst>
                <a:path w="29210"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0" name="object 100"/>
            <p:cNvSpPr/>
            <p:nvPr/>
          </p:nvSpPr>
          <p:spPr>
            <a:xfrm>
              <a:off x="2921381" y="1035005"/>
              <a:ext cx="29209" cy="29209"/>
            </a:xfrm>
            <a:custGeom>
              <a:avLst/>
              <a:gdLst/>
              <a:ahLst/>
              <a:cxnLst/>
              <a:rect l="l" t="t" r="r" b="b"/>
              <a:pathLst>
                <a:path w="29210"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01" name="object 101"/>
            <p:cNvSpPr/>
            <p:nvPr/>
          </p:nvSpPr>
          <p:spPr>
            <a:xfrm>
              <a:off x="2921381" y="1035005"/>
              <a:ext cx="29209" cy="29209"/>
            </a:xfrm>
            <a:custGeom>
              <a:avLst/>
              <a:gdLst/>
              <a:ahLst/>
              <a:cxnLst/>
              <a:rect l="l" t="t" r="r" b="b"/>
              <a:pathLst>
                <a:path w="29210"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2" name="object 102"/>
            <p:cNvSpPr/>
            <p:nvPr/>
          </p:nvSpPr>
          <p:spPr>
            <a:xfrm>
              <a:off x="2903700" y="1426154"/>
              <a:ext cx="29209" cy="29209"/>
            </a:xfrm>
            <a:custGeom>
              <a:avLst/>
              <a:gdLst/>
              <a:ahLst/>
              <a:cxnLst/>
              <a:rect l="l" t="t" r="r" b="b"/>
              <a:pathLst>
                <a:path w="29210"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103" name="object 103"/>
            <p:cNvSpPr/>
            <p:nvPr/>
          </p:nvSpPr>
          <p:spPr>
            <a:xfrm>
              <a:off x="2903700" y="1426154"/>
              <a:ext cx="29209" cy="29209"/>
            </a:xfrm>
            <a:custGeom>
              <a:avLst/>
              <a:gdLst/>
              <a:ahLst/>
              <a:cxnLst/>
              <a:rect l="l" t="t" r="r" b="b"/>
              <a:pathLst>
                <a:path w="29210"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4" name="object 104"/>
            <p:cNvSpPr/>
            <p:nvPr/>
          </p:nvSpPr>
          <p:spPr>
            <a:xfrm>
              <a:off x="2896261" y="1035383"/>
              <a:ext cx="29209" cy="29209"/>
            </a:xfrm>
            <a:custGeom>
              <a:avLst/>
              <a:gdLst/>
              <a:ahLst/>
              <a:cxnLst/>
              <a:rect l="l" t="t" r="r" b="b"/>
              <a:pathLst>
                <a:path w="29210" h="29209">
                  <a:moveTo>
                    <a:pt x="22593" y="0"/>
                  </a:moveTo>
                  <a:lnTo>
                    <a:pt x="6515" y="0"/>
                  </a:lnTo>
                  <a:lnTo>
                    <a:pt x="0" y="6515"/>
                  </a:lnTo>
                  <a:lnTo>
                    <a:pt x="0" y="22593"/>
                  </a:lnTo>
                  <a:lnTo>
                    <a:pt x="6515" y="29109"/>
                  </a:lnTo>
                  <a:lnTo>
                    <a:pt x="22593" y="29109"/>
                  </a:lnTo>
                  <a:lnTo>
                    <a:pt x="29109" y="22593"/>
                  </a:lnTo>
                  <a:lnTo>
                    <a:pt x="29109" y="14554"/>
                  </a:lnTo>
                  <a:lnTo>
                    <a:pt x="29109" y="6515"/>
                  </a:lnTo>
                  <a:lnTo>
                    <a:pt x="22593" y="0"/>
                  </a:lnTo>
                  <a:close/>
                </a:path>
              </a:pathLst>
            </a:custGeom>
            <a:solidFill>
              <a:srgbClr val="31B5FF"/>
            </a:solidFill>
          </p:spPr>
          <p:txBody>
            <a:bodyPr wrap="square" lIns="0" tIns="0" rIns="0" bIns="0" rtlCol="0"/>
            <a:lstStyle/>
            <a:p>
              <a:endParaRPr/>
            </a:p>
          </p:txBody>
        </p:sp>
        <p:sp>
          <p:nvSpPr>
            <p:cNvPr id="105" name="object 105"/>
            <p:cNvSpPr/>
            <p:nvPr/>
          </p:nvSpPr>
          <p:spPr>
            <a:xfrm>
              <a:off x="2896261" y="1035383"/>
              <a:ext cx="29209" cy="29209"/>
            </a:xfrm>
            <a:custGeom>
              <a:avLst/>
              <a:gdLst/>
              <a:ahLst/>
              <a:cxnLst/>
              <a:rect l="l" t="t" r="r" b="b"/>
              <a:pathLst>
                <a:path w="29210" h="29209">
                  <a:moveTo>
                    <a:pt x="29109" y="14554"/>
                  </a:moveTo>
                  <a:lnTo>
                    <a:pt x="29109" y="6515"/>
                  </a:lnTo>
                  <a:lnTo>
                    <a:pt x="22593" y="0"/>
                  </a:lnTo>
                  <a:lnTo>
                    <a:pt x="14554" y="0"/>
                  </a:lnTo>
                  <a:lnTo>
                    <a:pt x="6515" y="0"/>
                  </a:lnTo>
                  <a:lnTo>
                    <a:pt x="0" y="6515"/>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6" name="object 106"/>
            <p:cNvSpPr/>
            <p:nvPr/>
          </p:nvSpPr>
          <p:spPr>
            <a:xfrm>
              <a:off x="3081539" y="1308906"/>
              <a:ext cx="29209" cy="29209"/>
            </a:xfrm>
            <a:custGeom>
              <a:avLst/>
              <a:gdLst/>
              <a:ahLst/>
              <a:cxnLst/>
              <a:rect l="l" t="t" r="r" b="b"/>
              <a:pathLst>
                <a:path w="29210" h="29209">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07" name="object 107"/>
            <p:cNvSpPr/>
            <p:nvPr/>
          </p:nvSpPr>
          <p:spPr>
            <a:xfrm>
              <a:off x="3081539" y="1308906"/>
              <a:ext cx="29209" cy="29209"/>
            </a:xfrm>
            <a:custGeom>
              <a:avLst/>
              <a:gdLst/>
              <a:ahLst/>
              <a:cxnLst/>
              <a:rect l="l" t="t" r="r" b="b"/>
              <a:pathLst>
                <a:path w="29210" h="29209">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8" name="object 108"/>
            <p:cNvSpPr/>
            <p:nvPr/>
          </p:nvSpPr>
          <p:spPr>
            <a:xfrm>
              <a:off x="2962943" y="1717467"/>
              <a:ext cx="29209" cy="29209"/>
            </a:xfrm>
            <a:custGeom>
              <a:avLst/>
              <a:gdLst/>
              <a:ahLst/>
              <a:cxnLst/>
              <a:rect l="l" t="t" r="r" b="b"/>
              <a:pathLst>
                <a:path w="29210" h="29210">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09" name="object 109"/>
            <p:cNvSpPr/>
            <p:nvPr/>
          </p:nvSpPr>
          <p:spPr>
            <a:xfrm>
              <a:off x="2962943" y="1717467"/>
              <a:ext cx="29209" cy="29209"/>
            </a:xfrm>
            <a:custGeom>
              <a:avLst/>
              <a:gdLst/>
              <a:ahLst/>
              <a:cxnLst/>
              <a:rect l="l" t="t" r="r" b="b"/>
              <a:pathLst>
                <a:path w="29210" h="29210">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10" name="object 110"/>
            <p:cNvSpPr/>
            <p:nvPr/>
          </p:nvSpPr>
          <p:spPr>
            <a:xfrm>
              <a:off x="3183908" y="1037593"/>
              <a:ext cx="29209" cy="29209"/>
            </a:xfrm>
            <a:custGeom>
              <a:avLst/>
              <a:gdLst/>
              <a:ahLst/>
              <a:cxnLst/>
              <a:rect l="l" t="t" r="r" b="b"/>
              <a:pathLst>
                <a:path w="29210"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111" name="object 111"/>
            <p:cNvSpPr/>
            <p:nvPr/>
          </p:nvSpPr>
          <p:spPr>
            <a:xfrm>
              <a:off x="3183908" y="1037593"/>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12" name="object 112"/>
            <p:cNvSpPr/>
            <p:nvPr/>
          </p:nvSpPr>
          <p:spPr>
            <a:xfrm>
              <a:off x="3641793" y="1454347"/>
              <a:ext cx="29209" cy="29209"/>
            </a:xfrm>
            <a:custGeom>
              <a:avLst/>
              <a:gdLst/>
              <a:ahLst/>
              <a:cxnLst/>
              <a:rect l="l" t="t" r="r" b="b"/>
              <a:pathLst>
                <a:path w="29210"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13" name="object 113"/>
            <p:cNvSpPr/>
            <p:nvPr/>
          </p:nvSpPr>
          <p:spPr>
            <a:xfrm>
              <a:off x="3641793" y="1454347"/>
              <a:ext cx="29209" cy="29209"/>
            </a:xfrm>
            <a:custGeom>
              <a:avLst/>
              <a:gdLst/>
              <a:ahLst/>
              <a:cxnLst/>
              <a:rect l="l" t="t" r="r" b="b"/>
              <a:pathLst>
                <a:path w="29210"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grpSp>
      <p:sp>
        <p:nvSpPr>
          <p:cNvPr id="114" name="object 114"/>
          <p:cNvSpPr txBox="1"/>
          <p:nvPr/>
        </p:nvSpPr>
        <p:spPr>
          <a:xfrm>
            <a:off x="2450403" y="1862714"/>
            <a:ext cx="90170" cy="99695"/>
          </a:xfrm>
          <a:prstGeom prst="rect">
            <a:avLst/>
          </a:prstGeom>
        </p:spPr>
        <p:txBody>
          <a:bodyPr vert="vert270" wrap="square" lIns="0" tIns="11430" rIns="0" bIns="0" rtlCol="0">
            <a:spAutoFit/>
          </a:bodyPr>
          <a:lstStyle/>
          <a:p>
            <a:pPr marL="12700">
              <a:lnSpc>
                <a:spcPct val="100000"/>
              </a:lnSpc>
              <a:spcBef>
                <a:spcPts val="90"/>
              </a:spcBef>
            </a:pPr>
            <a:r>
              <a:rPr sz="500" spc="-25" dirty="0">
                <a:latin typeface="Microsoft Sans Serif"/>
                <a:cs typeface="Microsoft Sans Serif"/>
              </a:rPr>
              <a:t>−1</a:t>
            </a:r>
            <a:endParaRPr sz="500">
              <a:latin typeface="Microsoft Sans Serif"/>
              <a:cs typeface="Microsoft Sans Serif"/>
            </a:endParaRPr>
          </a:p>
        </p:txBody>
      </p:sp>
      <p:sp>
        <p:nvSpPr>
          <p:cNvPr id="120" name="object 120"/>
          <p:cNvSpPr txBox="1">
            <a:spLocks noGrp="1"/>
          </p:cNvSpPr>
          <p:nvPr>
            <p:ph type="sldNum" sz="quarter" idx="7"/>
          </p:nvPr>
        </p:nvSpPr>
        <p:spPr>
          <a:prstGeom prst="rect">
            <a:avLst/>
          </a:prstGeom>
        </p:spPr>
        <p:txBody>
          <a:bodyPr vert="horz" wrap="square" lIns="0" tIns="0" rIns="0" bIns="0" rtlCol="0">
            <a:spAutoFit/>
          </a:bodyPr>
          <a:lstStyle/>
          <a:p>
            <a:pPr marL="84455">
              <a:lnSpc>
                <a:spcPts val="670"/>
              </a:lnSpc>
            </a:pPr>
            <a:fld id="{81D60167-4931-47E6-BA6A-407CBD079E47}" type="slidenum">
              <a:rPr dirty="0"/>
              <a:t>35</a:t>
            </a:fld>
            <a:r>
              <a:rPr spc="-240" dirty="0"/>
              <a:t> </a:t>
            </a:r>
            <a:r>
              <a:rPr dirty="0"/>
              <a:t>/</a:t>
            </a:r>
            <a:r>
              <a:rPr spc="-240" dirty="0"/>
              <a:t> </a:t>
            </a:r>
            <a:r>
              <a:rPr spc="-25" dirty="0"/>
              <a:t>21</a:t>
            </a:r>
          </a:p>
        </p:txBody>
      </p:sp>
      <p:sp>
        <p:nvSpPr>
          <p:cNvPr id="115" name="object 115"/>
          <p:cNvSpPr txBox="1"/>
          <p:nvPr/>
        </p:nvSpPr>
        <p:spPr>
          <a:xfrm>
            <a:off x="2450403" y="165988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0</a:t>
            </a:r>
            <a:endParaRPr sz="500">
              <a:latin typeface="Microsoft Sans Serif"/>
              <a:cs typeface="Microsoft Sans Serif"/>
            </a:endParaRPr>
          </a:p>
        </p:txBody>
      </p:sp>
      <p:sp>
        <p:nvSpPr>
          <p:cNvPr id="116" name="object 116"/>
          <p:cNvSpPr txBox="1"/>
          <p:nvPr/>
        </p:nvSpPr>
        <p:spPr>
          <a:xfrm>
            <a:off x="2285304" y="1385790"/>
            <a:ext cx="255270" cy="137795"/>
          </a:xfrm>
          <a:prstGeom prst="rect">
            <a:avLst/>
          </a:prstGeom>
        </p:spPr>
        <p:txBody>
          <a:bodyPr vert="vert270" wrap="square" lIns="0" tIns="0" rIns="0" bIns="0" rtlCol="0">
            <a:spAutoFit/>
          </a:bodyPr>
          <a:lstStyle/>
          <a:p>
            <a:pPr marL="12700">
              <a:lnSpc>
                <a:spcPts val="819"/>
              </a:lnSpc>
            </a:pPr>
            <a:r>
              <a:rPr sz="750" i="1" spc="30" dirty="0">
                <a:solidFill>
                  <a:srgbClr val="231F20"/>
                </a:solidFill>
                <a:latin typeface="Verdana"/>
                <a:cs typeface="Verdana"/>
              </a:rPr>
              <a:t>X</a:t>
            </a:r>
            <a:r>
              <a:rPr sz="750" spc="44" baseline="-11111" dirty="0">
                <a:solidFill>
                  <a:srgbClr val="231F20"/>
                </a:solidFill>
                <a:latin typeface="Calibri"/>
                <a:cs typeface="Calibri"/>
              </a:rPr>
              <a:t>2</a:t>
            </a:r>
            <a:endParaRPr sz="750" baseline="-11111">
              <a:latin typeface="Calibri"/>
              <a:cs typeface="Calibri"/>
            </a:endParaRPr>
          </a:p>
          <a:p>
            <a:pPr marL="36195">
              <a:lnSpc>
                <a:spcPct val="100000"/>
              </a:lnSpc>
              <a:spcBef>
                <a:spcPts val="570"/>
              </a:spcBef>
            </a:pPr>
            <a:r>
              <a:rPr sz="500" spc="-50" dirty="0">
                <a:latin typeface="Microsoft Sans Serif"/>
                <a:cs typeface="Microsoft Sans Serif"/>
              </a:rPr>
              <a:t>1</a:t>
            </a:r>
            <a:endParaRPr sz="500">
              <a:latin typeface="Microsoft Sans Serif"/>
              <a:cs typeface="Microsoft Sans Serif"/>
            </a:endParaRPr>
          </a:p>
        </p:txBody>
      </p:sp>
      <p:sp>
        <p:nvSpPr>
          <p:cNvPr id="117" name="object 117"/>
          <p:cNvSpPr txBox="1"/>
          <p:nvPr/>
        </p:nvSpPr>
        <p:spPr>
          <a:xfrm>
            <a:off x="2450403" y="121655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2</a:t>
            </a:r>
            <a:endParaRPr sz="500">
              <a:latin typeface="Microsoft Sans Serif"/>
              <a:cs typeface="Microsoft Sans Serif"/>
            </a:endParaRPr>
          </a:p>
        </p:txBody>
      </p:sp>
      <p:sp>
        <p:nvSpPr>
          <p:cNvPr id="118" name="object 118"/>
          <p:cNvSpPr txBox="1"/>
          <p:nvPr/>
        </p:nvSpPr>
        <p:spPr>
          <a:xfrm>
            <a:off x="2450403" y="994887"/>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3</a:t>
            </a:r>
            <a:endParaRPr sz="500">
              <a:latin typeface="Microsoft Sans Serif"/>
              <a:cs typeface="Microsoft Sans Serif"/>
            </a:endParaRPr>
          </a:p>
        </p:txBody>
      </p:sp>
      <p:sp>
        <p:nvSpPr>
          <p:cNvPr id="119" name="object 119"/>
          <p:cNvSpPr txBox="1"/>
          <p:nvPr/>
        </p:nvSpPr>
        <p:spPr>
          <a:xfrm>
            <a:off x="347294" y="2509163"/>
            <a:ext cx="3909060" cy="662940"/>
          </a:xfrm>
          <a:prstGeom prst="rect">
            <a:avLst/>
          </a:prstGeom>
        </p:spPr>
        <p:txBody>
          <a:bodyPr vert="horz" wrap="square" lIns="0" tIns="6985" rIns="0" bIns="0" rtlCol="0">
            <a:spAutoFit/>
          </a:bodyPr>
          <a:lstStyle/>
          <a:p>
            <a:pPr marL="12700" marR="5080">
              <a:lnSpc>
                <a:spcPct val="102600"/>
              </a:lnSpc>
              <a:spcBef>
                <a:spcPts val="55"/>
              </a:spcBef>
            </a:pPr>
            <a:r>
              <a:rPr sz="1100" dirty="0">
                <a:latin typeface="Calibri"/>
                <a:cs typeface="Calibri"/>
              </a:rPr>
              <a:t>Sometimes</a:t>
            </a:r>
            <a:r>
              <a:rPr sz="1100" spc="165" dirty="0">
                <a:latin typeface="Calibri"/>
                <a:cs typeface="Calibri"/>
              </a:rPr>
              <a:t> </a:t>
            </a:r>
            <a:r>
              <a:rPr sz="1100" dirty="0">
                <a:latin typeface="Calibri"/>
                <a:cs typeface="Calibri"/>
              </a:rPr>
              <a:t>the</a:t>
            </a:r>
            <a:r>
              <a:rPr sz="1100" spc="165" dirty="0">
                <a:latin typeface="Calibri"/>
                <a:cs typeface="Calibri"/>
              </a:rPr>
              <a:t> </a:t>
            </a:r>
            <a:r>
              <a:rPr sz="1100" dirty="0">
                <a:latin typeface="Calibri"/>
                <a:cs typeface="Calibri"/>
              </a:rPr>
              <a:t>data</a:t>
            </a:r>
            <a:r>
              <a:rPr sz="1100" spc="160" dirty="0">
                <a:latin typeface="Calibri"/>
                <a:cs typeface="Calibri"/>
              </a:rPr>
              <a:t> </a:t>
            </a:r>
            <a:r>
              <a:rPr sz="1100" dirty="0">
                <a:latin typeface="Calibri"/>
                <a:cs typeface="Calibri"/>
              </a:rPr>
              <a:t>are</a:t>
            </a:r>
            <a:r>
              <a:rPr sz="1100" spc="165" dirty="0">
                <a:latin typeface="Calibri"/>
                <a:cs typeface="Calibri"/>
              </a:rPr>
              <a:t> </a:t>
            </a:r>
            <a:r>
              <a:rPr sz="1100" dirty="0">
                <a:latin typeface="Calibri"/>
                <a:cs typeface="Calibri"/>
              </a:rPr>
              <a:t>separable,</a:t>
            </a:r>
            <a:r>
              <a:rPr sz="1100" spc="165" dirty="0">
                <a:latin typeface="Calibri"/>
                <a:cs typeface="Calibri"/>
              </a:rPr>
              <a:t> </a:t>
            </a:r>
            <a:r>
              <a:rPr sz="1100" dirty="0">
                <a:latin typeface="Calibri"/>
                <a:cs typeface="Calibri"/>
              </a:rPr>
              <a:t>but</a:t>
            </a:r>
            <a:r>
              <a:rPr sz="1100" spc="165" dirty="0">
                <a:latin typeface="Calibri"/>
                <a:cs typeface="Calibri"/>
              </a:rPr>
              <a:t> </a:t>
            </a:r>
            <a:r>
              <a:rPr sz="1100" dirty="0">
                <a:latin typeface="Calibri"/>
                <a:cs typeface="Calibri"/>
              </a:rPr>
              <a:t>noisy.</a:t>
            </a:r>
            <a:r>
              <a:rPr sz="1100" spc="305" dirty="0">
                <a:latin typeface="Calibri"/>
                <a:cs typeface="Calibri"/>
              </a:rPr>
              <a:t> </a:t>
            </a:r>
            <a:r>
              <a:rPr sz="1100" spc="80" dirty="0">
                <a:latin typeface="Calibri"/>
                <a:cs typeface="Calibri"/>
              </a:rPr>
              <a:t>This</a:t>
            </a:r>
            <a:r>
              <a:rPr sz="1100" spc="165" dirty="0">
                <a:latin typeface="Calibri"/>
                <a:cs typeface="Calibri"/>
              </a:rPr>
              <a:t> </a:t>
            </a:r>
            <a:r>
              <a:rPr sz="1100" dirty="0">
                <a:latin typeface="Calibri"/>
                <a:cs typeface="Calibri"/>
              </a:rPr>
              <a:t>can</a:t>
            </a:r>
            <a:r>
              <a:rPr sz="1100" spc="165" dirty="0">
                <a:latin typeface="Calibri"/>
                <a:cs typeface="Calibri"/>
              </a:rPr>
              <a:t> </a:t>
            </a:r>
            <a:r>
              <a:rPr sz="1100" dirty="0">
                <a:latin typeface="Calibri"/>
                <a:cs typeface="Calibri"/>
              </a:rPr>
              <a:t>lead</a:t>
            </a:r>
            <a:r>
              <a:rPr sz="1100" spc="165" dirty="0">
                <a:latin typeface="Calibri"/>
                <a:cs typeface="Calibri"/>
              </a:rPr>
              <a:t> </a:t>
            </a:r>
            <a:r>
              <a:rPr sz="1100" dirty="0">
                <a:latin typeface="Calibri"/>
                <a:cs typeface="Calibri"/>
              </a:rPr>
              <a:t>to</a:t>
            </a:r>
            <a:r>
              <a:rPr sz="1100" spc="160" dirty="0">
                <a:latin typeface="Calibri"/>
                <a:cs typeface="Calibri"/>
              </a:rPr>
              <a:t> </a:t>
            </a:r>
            <a:r>
              <a:rPr sz="1100" spc="-50" dirty="0">
                <a:latin typeface="Calibri"/>
                <a:cs typeface="Calibri"/>
              </a:rPr>
              <a:t>a</a:t>
            </a:r>
            <a:r>
              <a:rPr sz="1100" dirty="0">
                <a:latin typeface="Calibri"/>
                <a:cs typeface="Calibri"/>
              </a:rPr>
              <a:t> poor</a:t>
            </a:r>
            <a:r>
              <a:rPr sz="1100" spc="254" dirty="0">
                <a:latin typeface="Calibri"/>
                <a:cs typeface="Calibri"/>
              </a:rPr>
              <a:t> </a:t>
            </a:r>
            <a:r>
              <a:rPr sz="1100" dirty="0">
                <a:latin typeface="Calibri"/>
                <a:cs typeface="Calibri"/>
              </a:rPr>
              <a:t>solution</a:t>
            </a:r>
            <a:r>
              <a:rPr sz="1100" spc="260" dirty="0">
                <a:latin typeface="Calibri"/>
                <a:cs typeface="Calibri"/>
              </a:rPr>
              <a:t> </a:t>
            </a:r>
            <a:r>
              <a:rPr sz="1100" dirty="0">
                <a:latin typeface="Calibri"/>
                <a:cs typeface="Calibri"/>
              </a:rPr>
              <a:t>for</a:t>
            </a:r>
            <a:r>
              <a:rPr sz="1100" spc="260" dirty="0">
                <a:latin typeface="Calibri"/>
                <a:cs typeface="Calibri"/>
              </a:rPr>
              <a:t> </a:t>
            </a:r>
            <a:r>
              <a:rPr sz="1100" dirty="0">
                <a:latin typeface="Calibri"/>
                <a:cs typeface="Calibri"/>
              </a:rPr>
              <a:t>the</a:t>
            </a:r>
            <a:r>
              <a:rPr sz="1100" spc="260" dirty="0">
                <a:latin typeface="Calibri"/>
                <a:cs typeface="Calibri"/>
              </a:rPr>
              <a:t> </a:t>
            </a:r>
            <a:r>
              <a:rPr sz="1100" dirty="0">
                <a:latin typeface="Calibri"/>
                <a:cs typeface="Calibri"/>
              </a:rPr>
              <a:t>maximal-margin</a:t>
            </a:r>
            <a:r>
              <a:rPr sz="1100" spc="254" dirty="0">
                <a:latin typeface="Calibri"/>
                <a:cs typeface="Calibri"/>
              </a:rPr>
              <a:t> </a:t>
            </a:r>
            <a:r>
              <a:rPr sz="1100" spc="-10" dirty="0">
                <a:latin typeface="Calibri"/>
                <a:cs typeface="Calibri"/>
              </a:rPr>
              <a:t>classifier.</a:t>
            </a:r>
            <a:endParaRPr sz="1100">
              <a:latin typeface="Calibri"/>
              <a:cs typeface="Calibri"/>
            </a:endParaRPr>
          </a:p>
          <a:p>
            <a:pPr marL="12700">
              <a:lnSpc>
                <a:spcPct val="100000"/>
              </a:lnSpc>
              <a:spcBef>
                <a:spcPts val="1030"/>
              </a:spcBef>
            </a:pPr>
            <a:r>
              <a:rPr sz="1100" spc="65" dirty="0">
                <a:latin typeface="Calibri"/>
                <a:cs typeface="Calibri"/>
              </a:rPr>
              <a:t>The</a:t>
            </a:r>
            <a:r>
              <a:rPr sz="1100" spc="195" dirty="0">
                <a:latin typeface="Calibri"/>
                <a:cs typeface="Calibri"/>
              </a:rPr>
              <a:t> </a:t>
            </a:r>
            <a:r>
              <a:rPr sz="1100" i="1" dirty="0">
                <a:solidFill>
                  <a:srgbClr val="009900"/>
                </a:solidFill>
                <a:latin typeface="Calibri"/>
                <a:cs typeface="Calibri"/>
              </a:rPr>
              <a:t>support</a:t>
            </a:r>
            <a:r>
              <a:rPr sz="1100" i="1" spc="229" dirty="0">
                <a:solidFill>
                  <a:srgbClr val="009900"/>
                </a:solidFill>
                <a:latin typeface="Calibri"/>
                <a:cs typeface="Calibri"/>
              </a:rPr>
              <a:t> </a:t>
            </a:r>
            <a:r>
              <a:rPr sz="1100" i="1" dirty="0">
                <a:solidFill>
                  <a:srgbClr val="009900"/>
                </a:solidFill>
                <a:latin typeface="Calibri"/>
                <a:cs typeface="Calibri"/>
              </a:rPr>
              <a:t>vector</a:t>
            </a:r>
            <a:r>
              <a:rPr sz="1100" i="1" spc="229" dirty="0">
                <a:solidFill>
                  <a:srgbClr val="009900"/>
                </a:solidFill>
                <a:latin typeface="Calibri"/>
                <a:cs typeface="Calibri"/>
              </a:rPr>
              <a:t> </a:t>
            </a:r>
            <a:r>
              <a:rPr sz="1100" i="1" dirty="0">
                <a:solidFill>
                  <a:srgbClr val="009900"/>
                </a:solidFill>
                <a:latin typeface="Calibri"/>
                <a:cs typeface="Calibri"/>
              </a:rPr>
              <a:t>classifier</a:t>
            </a:r>
            <a:r>
              <a:rPr sz="1100" i="1" spc="195" dirty="0">
                <a:solidFill>
                  <a:srgbClr val="009900"/>
                </a:solidFill>
                <a:latin typeface="Calibri"/>
                <a:cs typeface="Calibri"/>
              </a:rPr>
              <a:t> </a:t>
            </a:r>
            <a:r>
              <a:rPr sz="1100" dirty="0">
                <a:latin typeface="Calibri"/>
                <a:cs typeface="Calibri"/>
              </a:rPr>
              <a:t>maximizes</a:t>
            </a:r>
            <a:r>
              <a:rPr sz="1100" spc="200" dirty="0">
                <a:latin typeface="Calibri"/>
                <a:cs typeface="Calibri"/>
              </a:rPr>
              <a:t> </a:t>
            </a:r>
            <a:r>
              <a:rPr sz="1100" dirty="0">
                <a:latin typeface="Calibri"/>
                <a:cs typeface="Calibri"/>
              </a:rPr>
              <a:t>a</a:t>
            </a:r>
            <a:r>
              <a:rPr sz="1100" spc="195" dirty="0">
                <a:latin typeface="Calibri"/>
                <a:cs typeface="Calibri"/>
              </a:rPr>
              <a:t> </a:t>
            </a:r>
            <a:r>
              <a:rPr sz="1100" i="1" dirty="0">
                <a:solidFill>
                  <a:srgbClr val="009900"/>
                </a:solidFill>
                <a:latin typeface="Calibri"/>
                <a:cs typeface="Calibri"/>
              </a:rPr>
              <a:t>soft</a:t>
            </a:r>
            <a:r>
              <a:rPr sz="1100" i="1" spc="200" dirty="0">
                <a:solidFill>
                  <a:srgbClr val="009900"/>
                </a:solidFill>
                <a:latin typeface="Calibri"/>
                <a:cs typeface="Calibri"/>
              </a:rPr>
              <a:t> </a:t>
            </a:r>
            <a:r>
              <a:rPr sz="1100" spc="-10" dirty="0">
                <a:latin typeface="Calibri"/>
                <a:cs typeface="Calibri"/>
              </a:rPr>
              <a:t>margin.</a:t>
            </a:r>
            <a:endParaRPr sz="1100">
              <a:latin typeface="Calibri"/>
              <a:cs typeface="Calibri"/>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37AA2-0F19-CA40-BB1C-49571D437333}"/>
              </a:ext>
            </a:extLst>
          </p:cNvPr>
          <p:cNvSpPr>
            <a:spLocks noGrp="1"/>
          </p:cNvSpPr>
          <p:nvPr>
            <p:ph idx="1"/>
          </p:nvPr>
        </p:nvSpPr>
        <p:spPr>
          <a:xfrm>
            <a:off x="60770" y="132786"/>
            <a:ext cx="4458281" cy="1981936"/>
          </a:xfrm>
        </p:spPr>
        <p:txBody>
          <a:bodyPr>
            <a:normAutofit lnSpcReduction="10000"/>
          </a:bodyPr>
          <a:lstStyle/>
          <a:p>
            <a:r>
              <a:rPr lang="en-US" dirty="0"/>
              <a:t>The support vector classifier contains a tuning parameter in order to control how much misclassification it will allow. </a:t>
            </a:r>
          </a:p>
          <a:p>
            <a:r>
              <a:rPr lang="en-US" dirty="0"/>
              <a:t>This tuning parameter is important when looking to minimize error. As with all supervised learning, there is a bias-variance tradeoff. </a:t>
            </a:r>
          </a:p>
          <a:p>
            <a:endParaRPr lang="en-US" dirty="0"/>
          </a:p>
          <a:p>
            <a:endParaRPr lang="en-US" dirty="0"/>
          </a:p>
          <a:p>
            <a:endParaRPr lang="en-US" dirty="0"/>
          </a:p>
          <a:p>
            <a:r>
              <a:rPr lang="en-US" dirty="0"/>
              <a:t>If the slack variable is equal to zero then it means that “</a:t>
            </a:r>
            <a:r>
              <a:rPr lang="en-US" dirty="0" err="1"/>
              <a:t>i</a:t>
            </a:r>
            <a:r>
              <a:rPr lang="en-US" dirty="0"/>
              <a:t> </a:t>
            </a:r>
            <a:r>
              <a:rPr lang="en-US" dirty="0" err="1"/>
              <a:t>th</a:t>
            </a:r>
            <a:r>
              <a:rPr lang="en-US" dirty="0"/>
              <a:t>” observation is on correct side of margin and if slack variable is &gt; than 0 then it means “</a:t>
            </a:r>
            <a:r>
              <a:rPr lang="en-US" dirty="0" err="1"/>
              <a:t>i</a:t>
            </a:r>
            <a:r>
              <a:rPr lang="en-US" dirty="0"/>
              <a:t> </a:t>
            </a:r>
            <a:r>
              <a:rPr lang="en-US" dirty="0" err="1"/>
              <a:t>th</a:t>
            </a:r>
            <a:r>
              <a:rPr lang="en-US" dirty="0"/>
              <a:t>” observation is on wrong side of margin.</a:t>
            </a:r>
            <a:r>
              <a:rPr lang="en-US" b="1" dirty="0"/>
              <a:t> If slack variable is greater than 1 then “</a:t>
            </a:r>
            <a:r>
              <a:rPr lang="en-US" b="1" dirty="0" err="1"/>
              <a:t>i</a:t>
            </a:r>
            <a:r>
              <a:rPr lang="en-US" b="1" dirty="0"/>
              <a:t> </a:t>
            </a:r>
            <a:r>
              <a:rPr lang="en-US" b="1" dirty="0" err="1"/>
              <a:t>th</a:t>
            </a:r>
            <a:r>
              <a:rPr lang="en-US" b="1" dirty="0"/>
              <a:t>” observation is on the wrong side of the hyperplane.</a:t>
            </a:r>
          </a:p>
          <a:p>
            <a:r>
              <a:rPr lang="en-US" dirty="0"/>
              <a:t>The variable C is the </a:t>
            </a:r>
            <a:r>
              <a:rPr lang="en-US" i="1" dirty="0"/>
              <a:t>penalty </a:t>
            </a:r>
            <a:r>
              <a:rPr lang="en-US" dirty="0"/>
              <a:t>strength, which specifies how much do we care about errors (training points that are on the wrong side).</a:t>
            </a:r>
          </a:p>
        </p:txBody>
      </p:sp>
      <p:sp>
        <p:nvSpPr>
          <p:cNvPr id="4" name="Date Placeholder 3">
            <a:extLst>
              <a:ext uri="{FF2B5EF4-FFF2-40B4-BE49-F238E27FC236}">
                <a16:creationId xmlns:a16="http://schemas.microsoft.com/office/drawing/2014/main" id="{DC49C548-FC90-AA44-BC11-4B980ADF145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3854271F-5308-D34D-9BB7-150B38DB055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EB65361F-A5BB-9840-AA55-2235C2C4840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36</a:t>
            </a:fld>
            <a:endParaRPr lang="en-US" dirty="0"/>
          </a:p>
        </p:txBody>
      </p:sp>
      <p:pic>
        <p:nvPicPr>
          <p:cNvPr id="7" name="Picture 6">
            <a:extLst>
              <a:ext uri="{FF2B5EF4-FFF2-40B4-BE49-F238E27FC236}">
                <a16:creationId xmlns:a16="http://schemas.microsoft.com/office/drawing/2014/main" id="{0058EC8B-FEB6-1745-8552-95D3B5A5D978}"/>
              </a:ext>
            </a:extLst>
          </p:cNvPr>
          <p:cNvPicPr>
            <a:picLocks noChangeAspect="1"/>
          </p:cNvPicPr>
          <p:nvPr/>
        </p:nvPicPr>
        <p:blipFill rotWithShape="1">
          <a:blip r:embed="rId2"/>
          <a:srcRect l="6276" t="20053" r="-790" b="10683"/>
          <a:stretch/>
        </p:blipFill>
        <p:spPr>
          <a:xfrm>
            <a:off x="1238250" y="815975"/>
            <a:ext cx="1964266" cy="304800"/>
          </a:xfrm>
          <a:prstGeom prst="rect">
            <a:avLst/>
          </a:prstGeom>
        </p:spPr>
      </p:pic>
      <p:pic>
        <p:nvPicPr>
          <p:cNvPr id="8" name="Picture 7">
            <a:extLst>
              <a:ext uri="{FF2B5EF4-FFF2-40B4-BE49-F238E27FC236}">
                <a16:creationId xmlns:a16="http://schemas.microsoft.com/office/drawing/2014/main" id="{1B934EF2-D952-5740-9698-B60694EEED92}"/>
              </a:ext>
            </a:extLst>
          </p:cNvPr>
          <p:cNvPicPr>
            <a:picLocks noChangeAspect="1"/>
          </p:cNvPicPr>
          <p:nvPr/>
        </p:nvPicPr>
        <p:blipFill>
          <a:blip r:embed="rId3"/>
          <a:stretch>
            <a:fillRect/>
          </a:stretch>
        </p:blipFill>
        <p:spPr>
          <a:xfrm>
            <a:off x="1138266" y="2187575"/>
            <a:ext cx="2303288" cy="1140390"/>
          </a:xfrm>
          <a:prstGeom prst="rect">
            <a:avLst/>
          </a:prstGeom>
        </p:spPr>
      </p:pic>
    </p:spTree>
    <p:extLst>
      <p:ext uri="{BB962C8B-B14F-4D97-AF65-F5344CB8AC3E}">
        <p14:creationId xmlns:p14="http://schemas.microsoft.com/office/powerpoint/2010/main" val="2433137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17550">
              <a:lnSpc>
                <a:spcPct val="100000"/>
              </a:lnSpc>
              <a:spcBef>
                <a:spcPts val="135"/>
              </a:spcBef>
            </a:pPr>
            <a:r>
              <a:rPr spc="50" dirty="0"/>
              <a:t>Support</a:t>
            </a:r>
            <a:r>
              <a:rPr spc="240" dirty="0"/>
              <a:t> </a:t>
            </a:r>
            <a:r>
              <a:rPr dirty="0"/>
              <a:t>Vector</a:t>
            </a:r>
            <a:r>
              <a:rPr spc="245" dirty="0"/>
              <a:t> </a:t>
            </a:r>
            <a:r>
              <a:rPr spc="-10" dirty="0"/>
              <a:t>Classifier</a:t>
            </a:r>
          </a:p>
        </p:txBody>
      </p:sp>
      <p:grpSp>
        <p:nvGrpSpPr>
          <p:cNvPr id="3" name="object 3"/>
          <p:cNvGrpSpPr/>
          <p:nvPr/>
        </p:nvGrpSpPr>
        <p:grpSpPr>
          <a:xfrm>
            <a:off x="611442" y="1155792"/>
            <a:ext cx="1353820" cy="1140460"/>
            <a:chOff x="611442" y="728070"/>
            <a:chExt cx="1353820" cy="1140460"/>
          </a:xfrm>
        </p:grpSpPr>
        <p:sp>
          <p:nvSpPr>
            <p:cNvPr id="4" name="object 4"/>
            <p:cNvSpPr/>
            <p:nvPr/>
          </p:nvSpPr>
          <p:spPr>
            <a:xfrm>
              <a:off x="611442" y="729889"/>
              <a:ext cx="1348105" cy="1138555"/>
            </a:xfrm>
            <a:custGeom>
              <a:avLst/>
              <a:gdLst/>
              <a:ahLst/>
              <a:cxnLst/>
              <a:rect l="l" t="t" r="r" b="b"/>
              <a:pathLst>
                <a:path w="1348105" h="1138555">
                  <a:moveTo>
                    <a:pt x="82604" y="1103578"/>
                  </a:moveTo>
                  <a:lnTo>
                    <a:pt x="1296580" y="1103578"/>
                  </a:lnTo>
                </a:path>
                <a:path w="1348105" h="1138555">
                  <a:moveTo>
                    <a:pt x="82604" y="1103578"/>
                  </a:moveTo>
                  <a:lnTo>
                    <a:pt x="82604" y="1138503"/>
                  </a:lnTo>
                </a:path>
                <a:path w="1348105" h="1138555">
                  <a:moveTo>
                    <a:pt x="284916" y="1103578"/>
                  </a:moveTo>
                  <a:lnTo>
                    <a:pt x="284916" y="1138503"/>
                  </a:lnTo>
                </a:path>
                <a:path w="1348105" h="1138555">
                  <a:moveTo>
                    <a:pt x="487279" y="1103578"/>
                  </a:moveTo>
                  <a:lnTo>
                    <a:pt x="487279" y="1138503"/>
                  </a:lnTo>
                </a:path>
                <a:path w="1348105" h="1138555">
                  <a:moveTo>
                    <a:pt x="689592" y="1103578"/>
                  </a:moveTo>
                  <a:lnTo>
                    <a:pt x="689592" y="1138503"/>
                  </a:lnTo>
                </a:path>
                <a:path w="1348105" h="1138555">
                  <a:moveTo>
                    <a:pt x="891905" y="1103578"/>
                  </a:moveTo>
                  <a:lnTo>
                    <a:pt x="891905" y="1138503"/>
                  </a:lnTo>
                </a:path>
                <a:path w="1348105" h="1138555">
                  <a:moveTo>
                    <a:pt x="1094267" y="1103578"/>
                  </a:moveTo>
                  <a:lnTo>
                    <a:pt x="1094267" y="1138503"/>
                  </a:lnTo>
                </a:path>
                <a:path w="1348105" h="1138555">
                  <a:moveTo>
                    <a:pt x="1296580" y="1103578"/>
                  </a:moveTo>
                  <a:lnTo>
                    <a:pt x="1296580" y="1138503"/>
                  </a:lnTo>
                </a:path>
                <a:path w="1348105" h="1138555">
                  <a:moveTo>
                    <a:pt x="34924" y="1057644"/>
                  </a:moveTo>
                  <a:lnTo>
                    <a:pt x="34924" y="56508"/>
                  </a:lnTo>
                </a:path>
                <a:path w="1348105" h="1138555">
                  <a:moveTo>
                    <a:pt x="34924" y="1057644"/>
                  </a:moveTo>
                  <a:lnTo>
                    <a:pt x="0" y="1057644"/>
                  </a:lnTo>
                </a:path>
                <a:path w="1348105" h="1138555">
                  <a:moveTo>
                    <a:pt x="34924" y="857416"/>
                  </a:moveTo>
                  <a:lnTo>
                    <a:pt x="0" y="857416"/>
                  </a:lnTo>
                </a:path>
                <a:path w="1348105" h="1138555">
                  <a:moveTo>
                    <a:pt x="34924" y="657190"/>
                  </a:moveTo>
                  <a:lnTo>
                    <a:pt x="0" y="657190"/>
                  </a:lnTo>
                </a:path>
                <a:path w="1348105" h="1138555">
                  <a:moveTo>
                    <a:pt x="34924" y="456963"/>
                  </a:moveTo>
                  <a:lnTo>
                    <a:pt x="0" y="456963"/>
                  </a:lnTo>
                </a:path>
                <a:path w="1348105" h="1138555">
                  <a:moveTo>
                    <a:pt x="34924" y="256735"/>
                  </a:moveTo>
                  <a:lnTo>
                    <a:pt x="0" y="256735"/>
                  </a:lnTo>
                </a:path>
                <a:path w="1348105" h="1138555">
                  <a:moveTo>
                    <a:pt x="34924" y="56508"/>
                  </a:moveTo>
                  <a:lnTo>
                    <a:pt x="0" y="56508"/>
                  </a:lnTo>
                </a:path>
                <a:path w="1348105" h="1138555">
                  <a:moveTo>
                    <a:pt x="34924" y="1103578"/>
                  </a:moveTo>
                  <a:lnTo>
                    <a:pt x="1348044" y="1103578"/>
                  </a:lnTo>
                  <a:lnTo>
                    <a:pt x="1348044" y="0"/>
                  </a:lnTo>
                  <a:lnTo>
                    <a:pt x="34924" y="0"/>
                  </a:lnTo>
                  <a:lnTo>
                    <a:pt x="34924" y="1103578"/>
                  </a:lnTo>
                </a:path>
              </a:pathLst>
            </a:custGeom>
            <a:ln w="3637">
              <a:solidFill>
                <a:srgbClr val="000000"/>
              </a:solidFill>
            </a:ln>
          </p:spPr>
          <p:txBody>
            <a:bodyPr wrap="square" lIns="0" tIns="0" rIns="0" bIns="0" rtlCol="0"/>
            <a:lstStyle/>
            <a:p>
              <a:endParaRPr/>
            </a:p>
          </p:txBody>
        </p:sp>
        <p:sp>
          <p:nvSpPr>
            <p:cNvPr id="5" name="object 5"/>
            <p:cNvSpPr/>
            <p:nvPr/>
          </p:nvSpPr>
          <p:spPr>
            <a:xfrm>
              <a:off x="646366" y="1195729"/>
              <a:ext cx="1313180" cy="276225"/>
            </a:xfrm>
            <a:custGeom>
              <a:avLst/>
              <a:gdLst/>
              <a:ahLst/>
              <a:cxnLst/>
              <a:rect l="l" t="t" r="r" b="b"/>
              <a:pathLst>
                <a:path w="1313180" h="276225">
                  <a:moveTo>
                    <a:pt x="0" y="0"/>
                  </a:moveTo>
                  <a:lnTo>
                    <a:pt x="1313119" y="275652"/>
                  </a:lnTo>
                </a:path>
              </a:pathLst>
            </a:custGeom>
            <a:ln w="10913">
              <a:solidFill>
                <a:srgbClr val="000000"/>
              </a:solidFill>
            </a:ln>
          </p:spPr>
          <p:txBody>
            <a:bodyPr wrap="square" lIns="0" tIns="0" rIns="0" bIns="0" rtlCol="0"/>
            <a:lstStyle/>
            <a:p>
              <a:endParaRPr/>
            </a:p>
          </p:txBody>
        </p:sp>
        <p:sp>
          <p:nvSpPr>
            <p:cNvPr id="6" name="object 6"/>
            <p:cNvSpPr/>
            <p:nvPr/>
          </p:nvSpPr>
          <p:spPr>
            <a:xfrm>
              <a:off x="646366" y="866673"/>
              <a:ext cx="1313180" cy="934085"/>
            </a:xfrm>
            <a:custGeom>
              <a:avLst/>
              <a:gdLst/>
              <a:ahLst/>
              <a:cxnLst/>
              <a:rect l="l" t="t" r="r" b="b"/>
              <a:pathLst>
                <a:path w="1313180" h="934085">
                  <a:moveTo>
                    <a:pt x="0" y="0"/>
                  </a:moveTo>
                  <a:lnTo>
                    <a:pt x="1313119" y="275652"/>
                  </a:lnTo>
                </a:path>
                <a:path w="1313180" h="934085">
                  <a:moveTo>
                    <a:pt x="0" y="658112"/>
                  </a:moveTo>
                  <a:lnTo>
                    <a:pt x="1313119" y="933764"/>
                  </a:lnTo>
                </a:path>
              </a:pathLst>
            </a:custGeom>
            <a:ln w="7275">
              <a:solidFill>
                <a:srgbClr val="000000"/>
              </a:solidFill>
              <a:prstDash val="lgDash"/>
            </a:ln>
          </p:spPr>
          <p:txBody>
            <a:bodyPr wrap="square" lIns="0" tIns="0" rIns="0" bIns="0" rtlCol="0"/>
            <a:lstStyle/>
            <a:p>
              <a:endParaRPr/>
            </a:p>
          </p:txBody>
        </p:sp>
      </p:grpSp>
      <p:sp>
        <p:nvSpPr>
          <p:cNvPr id="7" name="object 7"/>
          <p:cNvSpPr txBox="1"/>
          <p:nvPr/>
        </p:nvSpPr>
        <p:spPr>
          <a:xfrm>
            <a:off x="623898" y="2316009"/>
            <a:ext cx="32575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−0.5</a:t>
            </a:r>
            <a:r>
              <a:rPr sz="450" spc="305" dirty="0">
                <a:latin typeface="Microsoft Sans Serif"/>
                <a:cs typeface="Microsoft Sans Serif"/>
              </a:rPr>
              <a:t>  </a:t>
            </a:r>
            <a:r>
              <a:rPr sz="450" spc="-25" dirty="0">
                <a:latin typeface="Microsoft Sans Serif"/>
                <a:cs typeface="Microsoft Sans Serif"/>
              </a:rPr>
              <a:t>0.0</a:t>
            </a:r>
            <a:endParaRPr sz="450">
              <a:latin typeface="Microsoft Sans Serif"/>
              <a:cs typeface="Microsoft Sans Serif"/>
            </a:endParaRPr>
          </a:p>
        </p:txBody>
      </p:sp>
      <p:sp>
        <p:nvSpPr>
          <p:cNvPr id="8" name="object 8"/>
          <p:cNvSpPr txBox="1"/>
          <p:nvPr/>
        </p:nvSpPr>
        <p:spPr>
          <a:xfrm>
            <a:off x="1045570" y="2316009"/>
            <a:ext cx="51117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0.5</a:t>
            </a:r>
            <a:r>
              <a:rPr sz="450" spc="375" dirty="0">
                <a:latin typeface="Microsoft Sans Serif"/>
                <a:cs typeface="Microsoft Sans Serif"/>
              </a:rPr>
              <a:t>  </a:t>
            </a:r>
            <a:r>
              <a:rPr sz="450" dirty="0">
                <a:latin typeface="Microsoft Sans Serif"/>
                <a:cs typeface="Microsoft Sans Serif"/>
              </a:rPr>
              <a:t>1.0</a:t>
            </a:r>
            <a:r>
              <a:rPr sz="450" spc="375" dirty="0">
                <a:latin typeface="Microsoft Sans Serif"/>
                <a:cs typeface="Microsoft Sans Serif"/>
              </a:rPr>
              <a:t>  </a:t>
            </a:r>
            <a:r>
              <a:rPr sz="450" spc="-25" dirty="0">
                <a:latin typeface="Microsoft Sans Serif"/>
                <a:cs typeface="Microsoft Sans Serif"/>
              </a:rPr>
              <a:t>1.5</a:t>
            </a:r>
            <a:endParaRPr sz="450">
              <a:latin typeface="Microsoft Sans Serif"/>
              <a:cs typeface="Microsoft Sans Serif"/>
            </a:endParaRPr>
          </a:p>
        </p:txBody>
      </p:sp>
      <p:sp>
        <p:nvSpPr>
          <p:cNvPr id="9" name="object 9"/>
          <p:cNvSpPr txBox="1"/>
          <p:nvPr/>
        </p:nvSpPr>
        <p:spPr>
          <a:xfrm>
            <a:off x="1652558" y="2316009"/>
            <a:ext cx="106680" cy="95250"/>
          </a:xfrm>
          <a:prstGeom prst="rect">
            <a:avLst/>
          </a:prstGeom>
        </p:spPr>
        <p:txBody>
          <a:bodyPr vert="horz" wrap="square" lIns="0" tIns="13335" rIns="0" bIns="0" rtlCol="0">
            <a:spAutoFit/>
          </a:bodyPr>
          <a:lstStyle/>
          <a:p>
            <a:pPr marL="12700">
              <a:lnSpc>
                <a:spcPct val="100000"/>
              </a:lnSpc>
              <a:spcBef>
                <a:spcPts val="105"/>
              </a:spcBef>
            </a:pPr>
            <a:r>
              <a:rPr sz="450" spc="-25" dirty="0">
                <a:latin typeface="Microsoft Sans Serif"/>
                <a:cs typeface="Microsoft Sans Serif"/>
              </a:rPr>
              <a:t>2.0</a:t>
            </a:r>
            <a:endParaRPr sz="450">
              <a:latin typeface="Microsoft Sans Serif"/>
              <a:cs typeface="Microsoft Sans Serif"/>
            </a:endParaRPr>
          </a:p>
        </p:txBody>
      </p:sp>
      <p:sp>
        <p:nvSpPr>
          <p:cNvPr id="10" name="object 10"/>
          <p:cNvSpPr txBox="1"/>
          <p:nvPr/>
        </p:nvSpPr>
        <p:spPr>
          <a:xfrm>
            <a:off x="1854871" y="2316009"/>
            <a:ext cx="106680" cy="95250"/>
          </a:xfrm>
          <a:prstGeom prst="rect">
            <a:avLst/>
          </a:prstGeom>
        </p:spPr>
        <p:txBody>
          <a:bodyPr vert="horz" wrap="square" lIns="0" tIns="13335" rIns="0" bIns="0" rtlCol="0">
            <a:spAutoFit/>
          </a:bodyPr>
          <a:lstStyle/>
          <a:p>
            <a:pPr marL="12700">
              <a:lnSpc>
                <a:spcPct val="100000"/>
              </a:lnSpc>
              <a:spcBef>
                <a:spcPts val="105"/>
              </a:spcBef>
            </a:pPr>
            <a:r>
              <a:rPr sz="450" spc="-25" dirty="0">
                <a:latin typeface="Microsoft Sans Serif"/>
                <a:cs typeface="Microsoft Sans Serif"/>
              </a:rPr>
              <a:t>2.5</a:t>
            </a:r>
            <a:endParaRPr sz="450">
              <a:latin typeface="Microsoft Sans Serif"/>
              <a:cs typeface="Microsoft Sans Serif"/>
            </a:endParaRPr>
          </a:p>
        </p:txBody>
      </p:sp>
      <p:sp>
        <p:nvSpPr>
          <p:cNvPr id="11" name="object 11"/>
          <p:cNvSpPr txBox="1"/>
          <p:nvPr/>
        </p:nvSpPr>
        <p:spPr>
          <a:xfrm>
            <a:off x="493473" y="2169378"/>
            <a:ext cx="83820" cy="92075"/>
          </a:xfrm>
          <a:prstGeom prst="rect">
            <a:avLst/>
          </a:prstGeom>
        </p:spPr>
        <p:txBody>
          <a:bodyPr vert="vert270" wrap="square" lIns="0" tIns="11430" rIns="0" bIns="0" rtlCol="0">
            <a:spAutoFit/>
          </a:bodyPr>
          <a:lstStyle/>
          <a:p>
            <a:pPr marL="12700">
              <a:lnSpc>
                <a:spcPct val="100000"/>
              </a:lnSpc>
              <a:spcBef>
                <a:spcPts val="90"/>
              </a:spcBef>
            </a:pPr>
            <a:r>
              <a:rPr sz="450" spc="-25" dirty="0">
                <a:latin typeface="Microsoft Sans Serif"/>
                <a:cs typeface="Microsoft Sans Serif"/>
              </a:rPr>
              <a:t>−1</a:t>
            </a:r>
            <a:endParaRPr sz="450">
              <a:latin typeface="Microsoft Sans Serif"/>
              <a:cs typeface="Microsoft Sans Serif"/>
            </a:endParaRPr>
          </a:p>
        </p:txBody>
      </p:sp>
      <p:sp>
        <p:nvSpPr>
          <p:cNvPr id="12" name="object 12"/>
          <p:cNvSpPr txBox="1"/>
          <p:nvPr/>
        </p:nvSpPr>
        <p:spPr>
          <a:xfrm>
            <a:off x="493473" y="198614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0</a:t>
            </a:r>
            <a:endParaRPr sz="450">
              <a:latin typeface="Microsoft Sans Serif"/>
              <a:cs typeface="Microsoft Sans Serif"/>
            </a:endParaRPr>
          </a:p>
        </p:txBody>
      </p:sp>
      <p:sp>
        <p:nvSpPr>
          <p:cNvPr id="13" name="object 13"/>
          <p:cNvSpPr txBox="1"/>
          <p:nvPr/>
        </p:nvSpPr>
        <p:spPr>
          <a:xfrm>
            <a:off x="493473" y="1785921"/>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1</a:t>
            </a:r>
            <a:endParaRPr sz="450">
              <a:latin typeface="Microsoft Sans Serif"/>
              <a:cs typeface="Microsoft Sans Serif"/>
            </a:endParaRPr>
          </a:p>
        </p:txBody>
      </p:sp>
      <p:sp>
        <p:nvSpPr>
          <p:cNvPr id="14" name="object 14"/>
          <p:cNvSpPr txBox="1"/>
          <p:nvPr/>
        </p:nvSpPr>
        <p:spPr>
          <a:xfrm>
            <a:off x="493473" y="1585693"/>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2</a:t>
            </a:r>
            <a:endParaRPr sz="450">
              <a:latin typeface="Microsoft Sans Serif"/>
              <a:cs typeface="Microsoft Sans Serif"/>
            </a:endParaRPr>
          </a:p>
        </p:txBody>
      </p:sp>
      <p:sp>
        <p:nvSpPr>
          <p:cNvPr id="15" name="object 15"/>
          <p:cNvSpPr txBox="1"/>
          <p:nvPr/>
        </p:nvSpPr>
        <p:spPr>
          <a:xfrm>
            <a:off x="493473" y="1385465"/>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3</a:t>
            </a:r>
            <a:endParaRPr sz="450">
              <a:latin typeface="Microsoft Sans Serif"/>
              <a:cs typeface="Microsoft Sans Serif"/>
            </a:endParaRPr>
          </a:p>
        </p:txBody>
      </p:sp>
      <p:sp>
        <p:nvSpPr>
          <p:cNvPr id="16" name="object 16"/>
          <p:cNvSpPr txBox="1"/>
          <p:nvPr/>
        </p:nvSpPr>
        <p:spPr>
          <a:xfrm>
            <a:off x="493473" y="118523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4</a:t>
            </a:r>
            <a:endParaRPr sz="450">
              <a:latin typeface="Microsoft Sans Serif"/>
              <a:cs typeface="Microsoft Sans Serif"/>
            </a:endParaRPr>
          </a:p>
        </p:txBody>
      </p:sp>
      <p:sp>
        <p:nvSpPr>
          <p:cNvPr id="17" name="object 17"/>
          <p:cNvSpPr txBox="1"/>
          <p:nvPr/>
        </p:nvSpPr>
        <p:spPr>
          <a:xfrm>
            <a:off x="1344204" y="1823347"/>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1</a:t>
            </a:r>
            <a:endParaRPr sz="500">
              <a:latin typeface="Microsoft Sans Serif"/>
              <a:cs typeface="Microsoft Sans Serif"/>
            </a:endParaRPr>
          </a:p>
        </p:txBody>
      </p:sp>
      <p:sp>
        <p:nvSpPr>
          <p:cNvPr id="18" name="object 18"/>
          <p:cNvSpPr txBox="1"/>
          <p:nvPr/>
        </p:nvSpPr>
        <p:spPr>
          <a:xfrm>
            <a:off x="1428698" y="206664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2</a:t>
            </a:r>
            <a:endParaRPr sz="500">
              <a:latin typeface="Microsoft Sans Serif"/>
              <a:cs typeface="Microsoft Sans Serif"/>
            </a:endParaRPr>
          </a:p>
        </p:txBody>
      </p:sp>
      <p:sp>
        <p:nvSpPr>
          <p:cNvPr id="19" name="object 19"/>
          <p:cNvSpPr txBox="1"/>
          <p:nvPr/>
        </p:nvSpPr>
        <p:spPr>
          <a:xfrm>
            <a:off x="663439" y="192845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3</a:t>
            </a:r>
            <a:endParaRPr sz="500">
              <a:latin typeface="Microsoft Sans Serif"/>
              <a:cs typeface="Microsoft Sans Serif"/>
            </a:endParaRPr>
          </a:p>
        </p:txBody>
      </p:sp>
      <p:sp>
        <p:nvSpPr>
          <p:cNvPr id="20" name="object 20"/>
          <p:cNvSpPr txBox="1"/>
          <p:nvPr/>
        </p:nvSpPr>
        <p:spPr>
          <a:xfrm>
            <a:off x="948212" y="2055441"/>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4</a:t>
            </a:r>
            <a:endParaRPr sz="500">
              <a:latin typeface="Microsoft Sans Serif"/>
              <a:cs typeface="Microsoft Sans Serif"/>
            </a:endParaRPr>
          </a:p>
        </p:txBody>
      </p:sp>
      <p:sp>
        <p:nvSpPr>
          <p:cNvPr id="21" name="object 21"/>
          <p:cNvSpPr txBox="1"/>
          <p:nvPr/>
        </p:nvSpPr>
        <p:spPr>
          <a:xfrm>
            <a:off x="1157072" y="2031722"/>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5</a:t>
            </a:r>
            <a:endParaRPr sz="500">
              <a:latin typeface="Microsoft Sans Serif"/>
              <a:cs typeface="Microsoft Sans Serif"/>
            </a:endParaRPr>
          </a:p>
        </p:txBody>
      </p:sp>
      <p:sp>
        <p:nvSpPr>
          <p:cNvPr id="22" name="object 22"/>
          <p:cNvSpPr txBox="1"/>
          <p:nvPr/>
        </p:nvSpPr>
        <p:spPr>
          <a:xfrm>
            <a:off x="872640" y="2162929"/>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6</a:t>
            </a:r>
            <a:endParaRPr sz="500">
              <a:latin typeface="Microsoft Sans Serif"/>
              <a:cs typeface="Microsoft Sans Serif"/>
            </a:endParaRPr>
          </a:p>
        </p:txBody>
      </p:sp>
      <p:sp>
        <p:nvSpPr>
          <p:cNvPr id="23" name="object 23"/>
          <p:cNvSpPr txBox="1"/>
          <p:nvPr/>
        </p:nvSpPr>
        <p:spPr>
          <a:xfrm>
            <a:off x="1358659" y="120195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7</a:t>
            </a:r>
            <a:endParaRPr sz="500">
              <a:latin typeface="Microsoft Sans Serif"/>
              <a:cs typeface="Microsoft Sans Serif"/>
            </a:endParaRPr>
          </a:p>
        </p:txBody>
      </p:sp>
      <p:sp>
        <p:nvSpPr>
          <p:cNvPr id="24" name="object 24"/>
          <p:cNvSpPr txBox="1"/>
          <p:nvPr/>
        </p:nvSpPr>
        <p:spPr>
          <a:xfrm>
            <a:off x="1555441" y="1576360"/>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8</a:t>
            </a:r>
            <a:endParaRPr sz="500">
              <a:latin typeface="Microsoft Sans Serif"/>
              <a:cs typeface="Microsoft Sans Serif"/>
            </a:endParaRPr>
          </a:p>
        </p:txBody>
      </p:sp>
      <p:sp>
        <p:nvSpPr>
          <p:cNvPr id="25" name="object 25"/>
          <p:cNvSpPr txBox="1"/>
          <p:nvPr/>
        </p:nvSpPr>
        <p:spPr>
          <a:xfrm>
            <a:off x="1811934" y="148832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9</a:t>
            </a:r>
            <a:endParaRPr sz="500">
              <a:latin typeface="Microsoft Sans Serif"/>
              <a:cs typeface="Microsoft Sans Serif"/>
            </a:endParaRPr>
          </a:p>
        </p:txBody>
      </p:sp>
      <p:sp>
        <p:nvSpPr>
          <p:cNvPr id="26" name="object 26"/>
          <p:cNvSpPr txBox="1"/>
          <p:nvPr/>
        </p:nvSpPr>
        <p:spPr>
          <a:xfrm>
            <a:off x="1860382" y="1141078"/>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31B5FF"/>
                </a:solidFill>
                <a:latin typeface="Microsoft Sans Serif"/>
                <a:cs typeface="Microsoft Sans Serif"/>
              </a:rPr>
              <a:t>10</a:t>
            </a:r>
            <a:endParaRPr sz="500">
              <a:latin typeface="Microsoft Sans Serif"/>
              <a:cs typeface="Microsoft Sans Serif"/>
            </a:endParaRPr>
          </a:p>
        </p:txBody>
      </p:sp>
      <p:grpSp>
        <p:nvGrpSpPr>
          <p:cNvPr id="27" name="object 27"/>
          <p:cNvGrpSpPr/>
          <p:nvPr/>
        </p:nvGrpSpPr>
        <p:grpSpPr>
          <a:xfrm>
            <a:off x="2357612" y="1153974"/>
            <a:ext cx="1353820" cy="1142365"/>
            <a:chOff x="2357612" y="726252"/>
            <a:chExt cx="1353820" cy="1142365"/>
          </a:xfrm>
        </p:grpSpPr>
        <p:sp>
          <p:nvSpPr>
            <p:cNvPr id="28" name="object 28"/>
            <p:cNvSpPr/>
            <p:nvPr/>
          </p:nvSpPr>
          <p:spPr>
            <a:xfrm>
              <a:off x="2357612" y="729889"/>
              <a:ext cx="1348105" cy="1138555"/>
            </a:xfrm>
            <a:custGeom>
              <a:avLst/>
              <a:gdLst/>
              <a:ahLst/>
              <a:cxnLst/>
              <a:rect l="l" t="t" r="r" b="b"/>
              <a:pathLst>
                <a:path w="1348104" h="1138555">
                  <a:moveTo>
                    <a:pt x="82603" y="1103578"/>
                  </a:moveTo>
                  <a:lnTo>
                    <a:pt x="1296579" y="1103578"/>
                  </a:lnTo>
                </a:path>
                <a:path w="1348104" h="1138555">
                  <a:moveTo>
                    <a:pt x="82603" y="1103578"/>
                  </a:moveTo>
                  <a:lnTo>
                    <a:pt x="82603" y="1138503"/>
                  </a:lnTo>
                </a:path>
                <a:path w="1348104" h="1138555">
                  <a:moveTo>
                    <a:pt x="284916" y="1103578"/>
                  </a:moveTo>
                  <a:lnTo>
                    <a:pt x="284916" y="1138503"/>
                  </a:lnTo>
                </a:path>
                <a:path w="1348104" h="1138555">
                  <a:moveTo>
                    <a:pt x="487278" y="1103578"/>
                  </a:moveTo>
                  <a:lnTo>
                    <a:pt x="487278" y="1138503"/>
                  </a:lnTo>
                </a:path>
                <a:path w="1348104" h="1138555">
                  <a:moveTo>
                    <a:pt x="689591" y="1103578"/>
                  </a:moveTo>
                  <a:lnTo>
                    <a:pt x="689591" y="1138503"/>
                  </a:lnTo>
                </a:path>
                <a:path w="1348104" h="1138555">
                  <a:moveTo>
                    <a:pt x="891904" y="1103578"/>
                  </a:moveTo>
                  <a:lnTo>
                    <a:pt x="891904" y="1138503"/>
                  </a:lnTo>
                </a:path>
                <a:path w="1348104" h="1138555">
                  <a:moveTo>
                    <a:pt x="1094266" y="1103578"/>
                  </a:moveTo>
                  <a:lnTo>
                    <a:pt x="1094266" y="1138503"/>
                  </a:lnTo>
                </a:path>
                <a:path w="1348104" h="1138555">
                  <a:moveTo>
                    <a:pt x="1296579" y="1103578"/>
                  </a:moveTo>
                  <a:lnTo>
                    <a:pt x="1296579" y="1138503"/>
                  </a:lnTo>
                </a:path>
                <a:path w="1348104" h="1138555">
                  <a:moveTo>
                    <a:pt x="34923" y="1057644"/>
                  </a:moveTo>
                  <a:lnTo>
                    <a:pt x="34923" y="56508"/>
                  </a:lnTo>
                </a:path>
                <a:path w="1348104" h="1138555">
                  <a:moveTo>
                    <a:pt x="34923" y="1057644"/>
                  </a:moveTo>
                  <a:lnTo>
                    <a:pt x="0" y="1057644"/>
                  </a:lnTo>
                </a:path>
                <a:path w="1348104" h="1138555">
                  <a:moveTo>
                    <a:pt x="34923" y="857416"/>
                  </a:moveTo>
                  <a:lnTo>
                    <a:pt x="0" y="857416"/>
                  </a:lnTo>
                </a:path>
                <a:path w="1348104" h="1138555">
                  <a:moveTo>
                    <a:pt x="34923" y="657190"/>
                  </a:moveTo>
                  <a:lnTo>
                    <a:pt x="0" y="657190"/>
                  </a:lnTo>
                </a:path>
                <a:path w="1348104" h="1138555">
                  <a:moveTo>
                    <a:pt x="34923" y="456963"/>
                  </a:moveTo>
                  <a:lnTo>
                    <a:pt x="0" y="456963"/>
                  </a:lnTo>
                </a:path>
                <a:path w="1348104" h="1138555">
                  <a:moveTo>
                    <a:pt x="34923" y="256735"/>
                  </a:moveTo>
                  <a:lnTo>
                    <a:pt x="0" y="256735"/>
                  </a:lnTo>
                </a:path>
                <a:path w="1348104" h="1138555">
                  <a:moveTo>
                    <a:pt x="34923" y="56508"/>
                  </a:moveTo>
                  <a:lnTo>
                    <a:pt x="0" y="56508"/>
                  </a:lnTo>
                </a:path>
                <a:path w="1348104" h="1138555">
                  <a:moveTo>
                    <a:pt x="34923" y="1103578"/>
                  </a:moveTo>
                  <a:lnTo>
                    <a:pt x="1348043" y="1103578"/>
                  </a:lnTo>
                  <a:lnTo>
                    <a:pt x="1348043" y="0"/>
                  </a:lnTo>
                  <a:lnTo>
                    <a:pt x="34923" y="0"/>
                  </a:lnTo>
                  <a:lnTo>
                    <a:pt x="34923" y="1103578"/>
                  </a:lnTo>
                </a:path>
              </a:pathLst>
            </a:custGeom>
            <a:ln w="3637">
              <a:solidFill>
                <a:srgbClr val="000000"/>
              </a:solidFill>
            </a:ln>
          </p:spPr>
          <p:txBody>
            <a:bodyPr wrap="square" lIns="0" tIns="0" rIns="0" bIns="0" rtlCol="0"/>
            <a:lstStyle/>
            <a:p>
              <a:endParaRPr/>
            </a:p>
          </p:txBody>
        </p:sp>
        <p:sp>
          <p:nvSpPr>
            <p:cNvPr id="29" name="object 29"/>
            <p:cNvSpPr/>
            <p:nvPr/>
          </p:nvSpPr>
          <p:spPr>
            <a:xfrm>
              <a:off x="2392536" y="771264"/>
              <a:ext cx="1313180" cy="830580"/>
            </a:xfrm>
            <a:custGeom>
              <a:avLst/>
              <a:gdLst/>
              <a:ahLst/>
              <a:cxnLst/>
              <a:rect l="l" t="t" r="r" b="b"/>
              <a:pathLst>
                <a:path w="1313179" h="830580">
                  <a:moveTo>
                    <a:pt x="0" y="0"/>
                  </a:moveTo>
                  <a:lnTo>
                    <a:pt x="1313120" y="829963"/>
                  </a:lnTo>
                </a:path>
              </a:pathLst>
            </a:custGeom>
            <a:ln w="10913">
              <a:solidFill>
                <a:srgbClr val="000000"/>
              </a:solidFill>
            </a:ln>
          </p:spPr>
          <p:txBody>
            <a:bodyPr wrap="square" lIns="0" tIns="0" rIns="0" bIns="0" rtlCol="0"/>
            <a:lstStyle/>
            <a:p>
              <a:endParaRPr/>
            </a:p>
          </p:txBody>
        </p:sp>
        <p:sp>
          <p:nvSpPr>
            <p:cNvPr id="30" name="object 30"/>
            <p:cNvSpPr/>
            <p:nvPr/>
          </p:nvSpPr>
          <p:spPr>
            <a:xfrm>
              <a:off x="2392536" y="729889"/>
              <a:ext cx="1313180" cy="1103630"/>
            </a:xfrm>
            <a:custGeom>
              <a:avLst/>
              <a:gdLst/>
              <a:ahLst/>
              <a:cxnLst/>
              <a:rect l="l" t="t" r="r" b="b"/>
              <a:pathLst>
                <a:path w="1313179" h="1103630">
                  <a:moveTo>
                    <a:pt x="583105" y="0"/>
                  </a:moveTo>
                  <a:lnTo>
                    <a:pt x="1313120" y="461425"/>
                  </a:lnTo>
                </a:path>
                <a:path w="1313179" h="1103630">
                  <a:moveTo>
                    <a:pt x="0" y="451288"/>
                  </a:moveTo>
                  <a:lnTo>
                    <a:pt x="1032016" y="1103578"/>
                  </a:lnTo>
                </a:path>
              </a:pathLst>
            </a:custGeom>
            <a:ln w="7275">
              <a:solidFill>
                <a:srgbClr val="000000"/>
              </a:solidFill>
              <a:prstDash val="lgDash"/>
            </a:ln>
          </p:spPr>
          <p:txBody>
            <a:bodyPr wrap="square" lIns="0" tIns="0" rIns="0" bIns="0" rtlCol="0"/>
            <a:lstStyle/>
            <a:p>
              <a:endParaRPr/>
            </a:p>
          </p:txBody>
        </p:sp>
      </p:grpSp>
      <p:sp>
        <p:nvSpPr>
          <p:cNvPr id="31" name="object 31"/>
          <p:cNvSpPr txBox="1"/>
          <p:nvPr/>
        </p:nvSpPr>
        <p:spPr>
          <a:xfrm>
            <a:off x="2370066" y="2316009"/>
            <a:ext cx="1337310"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−0.5</a:t>
            </a:r>
            <a:r>
              <a:rPr sz="450" spc="305" dirty="0">
                <a:latin typeface="Microsoft Sans Serif"/>
                <a:cs typeface="Microsoft Sans Serif"/>
              </a:rPr>
              <a:t>  </a:t>
            </a:r>
            <a:r>
              <a:rPr sz="450" dirty="0">
                <a:latin typeface="Microsoft Sans Serif"/>
                <a:cs typeface="Microsoft Sans Serif"/>
              </a:rPr>
              <a:t>0.0</a:t>
            </a:r>
            <a:r>
              <a:rPr sz="450" spc="380" dirty="0">
                <a:latin typeface="Microsoft Sans Serif"/>
                <a:cs typeface="Microsoft Sans Serif"/>
              </a:rPr>
              <a:t>  </a:t>
            </a:r>
            <a:r>
              <a:rPr sz="450" dirty="0">
                <a:latin typeface="Microsoft Sans Serif"/>
                <a:cs typeface="Microsoft Sans Serif"/>
              </a:rPr>
              <a:t>0.5</a:t>
            </a:r>
            <a:r>
              <a:rPr sz="450" spc="375" dirty="0">
                <a:latin typeface="Microsoft Sans Serif"/>
                <a:cs typeface="Microsoft Sans Serif"/>
              </a:rPr>
              <a:t>  </a:t>
            </a:r>
            <a:r>
              <a:rPr sz="450" dirty="0">
                <a:latin typeface="Microsoft Sans Serif"/>
                <a:cs typeface="Microsoft Sans Serif"/>
              </a:rPr>
              <a:t>1.0</a:t>
            </a:r>
            <a:r>
              <a:rPr sz="450" spc="375" dirty="0">
                <a:latin typeface="Microsoft Sans Serif"/>
                <a:cs typeface="Microsoft Sans Serif"/>
              </a:rPr>
              <a:t>  </a:t>
            </a:r>
            <a:r>
              <a:rPr sz="450" dirty="0">
                <a:latin typeface="Microsoft Sans Serif"/>
                <a:cs typeface="Microsoft Sans Serif"/>
              </a:rPr>
              <a:t>1.5</a:t>
            </a:r>
            <a:r>
              <a:rPr sz="450" spc="380" dirty="0">
                <a:latin typeface="Microsoft Sans Serif"/>
                <a:cs typeface="Microsoft Sans Serif"/>
              </a:rPr>
              <a:t>  </a:t>
            </a:r>
            <a:r>
              <a:rPr sz="450" dirty="0">
                <a:latin typeface="Microsoft Sans Serif"/>
                <a:cs typeface="Microsoft Sans Serif"/>
              </a:rPr>
              <a:t>2.0</a:t>
            </a:r>
            <a:r>
              <a:rPr sz="450" spc="375" dirty="0">
                <a:latin typeface="Microsoft Sans Serif"/>
                <a:cs typeface="Microsoft Sans Serif"/>
              </a:rPr>
              <a:t>  </a:t>
            </a:r>
            <a:r>
              <a:rPr sz="450" spc="-55" dirty="0">
                <a:latin typeface="Microsoft Sans Serif"/>
                <a:cs typeface="Microsoft Sans Serif"/>
              </a:rPr>
              <a:t>2.5</a:t>
            </a:r>
            <a:endParaRPr sz="450" dirty="0">
              <a:latin typeface="Microsoft Sans Serif"/>
              <a:cs typeface="Microsoft Sans Serif"/>
            </a:endParaRPr>
          </a:p>
        </p:txBody>
      </p:sp>
      <p:sp>
        <p:nvSpPr>
          <p:cNvPr id="66" name="object 66"/>
          <p:cNvSpPr txBox="1">
            <a:spLocks noGrp="1"/>
          </p:cNvSpPr>
          <p:nvPr>
            <p:ph type="sldNum" sz="quarter" idx="7"/>
          </p:nvPr>
        </p:nvSpPr>
        <p:spPr>
          <a:xfrm>
            <a:off x="3905250" y="3249285"/>
            <a:ext cx="623327" cy="89768"/>
          </a:xfrm>
          <a:prstGeom prst="rect">
            <a:avLst/>
          </a:prstGeom>
        </p:spPr>
        <p:txBody>
          <a:bodyPr vert="horz" wrap="square" lIns="0" tIns="0" rIns="0" bIns="0" rtlCol="0">
            <a:spAutoFit/>
          </a:bodyPr>
          <a:lstStyle/>
          <a:p>
            <a:pPr marL="84455">
              <a:lnSpc>
                <a:spcPts val="670"/>
              </a:lnSpc>
            </a:pPr>
            <a:fld id="{81D60167-4931-47E6-BA6A-407CBD079E47}" type="slidenum">
              <a:rPr dirty="0"/>
              <a:t>37</a:t>
            </a:fld>
            <a:r>
              <a:rPr spc="-240" dirty="0"/>
              <a:t> </a:t>
            </a:r>
            <a:r>
              <a:rPr dirty="0"/>
              <a:t>/</a:t>
            </a:r>
            <a:r>
              <a:rPr spc="-240" dirty="0"/>
              <a:t> </a:t>
            </a:r>
            <a:r>
              <a:rPr spc="-25" dirty="0"/>
              <a:t>21</a:t>
            </a:r>
          </a:p>
        </p:txBody>
      </p:sp>
      <p:sp>
        <p:nvSpPr>
          <p:cNvPr id="32" name="object 32"/>
          <p:cNvSpPr txBox="1"/>
          <p:nvPr/>
        </p:nvSpPr>
        <p:spPr>
          <a:xfrm>
            <a:off x="2239643" y="2169378"/>
            <a:ext cx="83820" cy="92075"/>
          </a:xfrm>
          <a:prstGeom prst="rect">
            <a:avLst/>
          </a:prstGeom>
        </p:spPr>
        <p:txBody>
          <a:bodyPr vert="vert270" wrap="square" lIns="0" tIns="11430" rIns="0" bIns="0" rtlCol="0">
            <a:spAutoFit/>
          </a:bodyPr>
          <a:lstStyle/>
          <a:p>
            <a:pPr marL="12700">
              <a:lnSpc>
                <a:spcPct val="100000"/>
              </a:lnSpc>
              <a:spcBef>
                <a:spcPts val="90"/>
              </a:spcBef>
            </a:pPr>
            <a:r>
              <a:rPr sz="450" spc="-25" dirty="0">
                <a:latin typeface="Microsoft Sans Serif"/>
                <a:cs typeface="Microsoft Sans Serif"/>
              </a:rPr>
              <a:t>−1</a:t>
            </a:r>
            <a:endParaRPr sz="450">
              <a:latin typeface="Microsoft Sans Serif"/>
              <a:cs typeface="Microsoft Sans Serif"/>
            </a:endParaRPr>
          </a:p>
        </p:txBody>
      </p:sp>
      <p:sp>
        <p:nvSpPr>
          <p:cNvPr id="33" name="object 33"/>
          <p:cNvSpPr txBox="1"/>
          <p:nvPr/>
        </p:nvSpPr>
        <p:spPr>
          <a:xfrm>
            <a:off x="2239643" y="198614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0</a:t>
            </a:r>
            <a:endParaRPr sz="450">
              <a:latin typeface="Microsoft Sans Serif"/>
              <a:cs typeface="Microsoft Sans Serif"/>
            </a:endParaRPr>
          </a:p>
        </p:txBody>
      </p:sp>
      <p:sp>
        <p:nvSpPr>
          <p:cNvPr id="34" name="object 34"/>
          <p:cNvSpPr txBox="1"/>
          <p:nvPr/>
        </p:nvSpPr>
        <p:spPr>
          <a:xfrm>
            <a:off x="2239643" y="1785921"/>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1</a:t>
            </a:r>
            <a:endParaRPr sz="450">
              <a:latin typeface="Microsoft Sans Serif"/>
              <a:cs typeface="Microsoft Sans Serif"/>
            </a:endParaRPr>
          </a:p>
        </p:txBody>
      </p:sp>
      <p:sp>
        <p:nvSpPr>
          <p:cNvPr id="35" name="object 35"/>
          <p:cNvSpPr txBox="1"/>
          <p:nvPr/>
        </p:nvSpPr>
        <p:spPr>
          <a:xfrm>
            <a:off x="2239643" y="1585693"/>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2</a:t>
            </a:r>
            <a:endParaRPr sz="450">
              <a:latin typeface="Microsoft Sans Serif"/>
              <a:cs typeface="Microsoft Sans Serif"/>
            </a:endParaRPr>
          </a:p>
        </p:txBody>
      </p:sp>
      <p:sp>
        <p:nvSpPr>
          <p:cNvPr id="36" name="object 36"/>
          <p:cNvSpPr txBox="1"/>
          <p:nvPr/>
        </p:nvSpPr>
        <p:spPr>
          <a:xfrm>
            <a:off x="2239643" y="1385465"/>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3</a:t>
            </a:r>
            <a:endParaRPr sz="450">
              <a:latin typeface="Microsoft Sans Serif"/>
              <a:cs typeface="Microsoft Sans Serif"/>
            </a:endParaRPr>
          </a:p>
        </p:txBody>
      </p:sp>
      <p:sp>
        <p:nvSpPr>
          <p:cNvPr id="37" name="object 37"/>
          <p:cNvSpPr txBox="1"/>
          <p:nvPr/>
        </p:nvSpPr>
        <p:spPr>
          <a:xfrm>
            <a:off x="2239643" y="118523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4</a:t>
            </a:r>
            <a:endParaRPr sz="450">
              <a:latin typeface="Microsoft Sans Serif"/>
              <a:cs typeface="Microsoft Sans Serif"/>
            </a:endParaRPr>
          </a:p>
        </p:txBody>
      </p:sp>
      <p:sp>
        <p:nvSpPr>
          <p:cNvPr id="38" name="object 38"/>
          <p:cNvSpPr txBox="1"/>
          <p:nvPr/>
        </p:nvSpPr>
        <p:spPr>
          <a:xfrm>
            <a:off x="3090375" y="1823347"/>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1</a:t>
            </a:r>
            <a:endParaRPr sz="500">
              <a:latin typeface="Microsoft Sans Serif"/>
              <a:cs typeface="Microsoft Sans Serif"/>
            </a:endParaRPr>
          </a:p>
        </p:txBody>
      </p:sp>
      <p:sp>
        <p:nvSpPr>
          <p:cNvPr id="39" name="object 39"/>
          <p:cNvSpPr txBox="1"/>
          <p:nvPr/>
        </p:nvSpPr>
        <p:spPr>
          <a:xfrm>
            <a:off x="3174868" y="206664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2</a:t>
            </a:r>
            <a:endParaRPr sz="500">
              <a:latin typeface="Microsoft Sans Serif"/>
              <a:cs typeface="Microsoft Sans Serif"/>
            </a:endParaRPr>
          </a:p>
        </p:txBody>
      </p:sp>
      <p:sp>
        <p:nvSpPr>
          <p:cNvPr id="40" name="object 40"/>
          <p:cNvSpPr txBox="1"/>
          <p:nvPr/>
        </p:nvSpPr>
        <p:spPr>
          <a:xfrm>
            <a:off x="2409609" y="192845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3</a:t>
            </a:r>
            <a:endParaRPr sz="500">
              <a:latin typeface="Microsoft Sans Serif"/>
              <a:cs typeface="Microsoft Sans Serif"/>
            </a:endParaRPr>
          </a:p>
        </p:txBody>
      </p:sp>
      <p:sp>
        <p:nvSpPr>
          <p:cNvPr id="41" name="object 41"/>
          <p:cNvSpPr txBox="1"/>
          <p:nvPr/>
        </p:nvSpPr>
        <p:spPr>
          <a:xfrm>
            <a:off x="2694382" y="2055441"/>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4</a:t>
            </a:r>
            <a:endParaRPr sz="500">
              <a:latin typeface="Microsoft Sans Serif"/>
              <a:cs typeface="Microsoft Sans Serif"/>
            </a:endParaRPr>
          </a:p>
        </p:txBody>
      </p:sp>
      <p:sp>
        <p:nvSpPr>
          <p:cNvPr id="42" name="object 42"/>
          <p:cNvSpPr txBox="1"/>
          <p:nvPr/>
        </p:nvSpPr>
        <p:spPr>
          <a:xfrm>
            <a:off x="2903242" y="2031722"/>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5</a:t>
            </a:r>
            <a:endParaRPr sz="500">
              <a:latin typeface="Microsoft Sans Serif"/>
              <a:cs typeface="Microsoft Sans Serif"/>
            </a:endParaRPr>
          </a:p>
        </p:txBody>
      </p:sp>
      <p:sp>
        <p:nvSpPr>
          <p:cNvPr id="43" name="object 43"/>
          <p:cNvSpPr txBox="1"/>
          <p:nvPr/>
        </p:nvSpPr>
        <p:spPr>
          <a:xfrm>
            <a:off x="2618810" y="2162929"/>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6</a:t>
            </a:r>
            <a:endParaRPr sz="500">
              <a:latin typeface="Microsoft Sans Serif"/>
              <a:cs typeface="Microsoft Sans Serif"/>
            </a:endParaRPr>
          </a:p>
        </p:txBody>
      </p:sp>
      <p:sp>
        <p:nvSpPr>
          <p:cNvPr id="44" name="object 44"/>
          <p:cNvSpPr txBox="1"/>
          <p:nvPr/>
        </p:nvSpPr>
        <p:spPr>
          <a:xfrm>
            <a:off x="3104829" y="120195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7</a:t>
            </a:r>
            <a:endParaRPr sz="500">
              <a:latin typeface="Microsoft Sans Serif"/>
              <a:cs typeface="Microsoft Sans Serif"/>
            </a:endParaRPr>
          </a:p>
        </p:txBody>
      </p:sp>
      <p:sp>
        <p:nvSpPr>
          <p:cNvPr id="45" name="object 45"/>
          <p:cNvSpPr txBox="1"/>
          <p:nvPr/>
        </p:nvSpPr>
        <p:spPr>
          <a:xfrm>
            <a:off x="3301612" y="1576360"/>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8</a:t>
            </a:r>
            <a:endParaRPr sz="500">
              <a:latin typeface="Microsoft Sans Serif"/>
              <a:cs typeface="Microsoft Sans Serif"/>
            </a:endParaRPr>
          </a:p>
        </p:txBody>
      </p:sp>
      <p:sp>
        <p:nvSpPr>
          <p:cNvPr id="46" name="object 46"/>
          <p:cNvSpPr txBox="1"/>
          <p:nvPr/>
        </p:nvSpPr>
        <p:spPr>
          <a:xfrm>
            <a:off x="3558104" y="148832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9</a:t>
            </a:r>
            <a:endParaRPr sz="500">
              <a:latin typeface="Microsoft Sans Serif"/>
              <a:cs typeface="Microsoft Sans Serif"/>
            </a:endParaRPr>
          </a:p>
        </p:txBody>
      </p:sp>
      <p:sp>
        <p:nvSpPr>
          <p:cNvPr id="47" name="object 47"/>
          <p:cNvSpPr txBox="1"/>
          <p:nvPr/>
        </p:nvSpPr>
        <p:spPr>
          <a:xfrm>
            <a:off x="3606552" y="1141078"/>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31B5FF"/>
                </a:solidFill>
                <a:latin typeface="Microsoft Sans Serif"/>
                <a:cs typeface="Microsoft Sans Serif"/>
              </a:rPr>
              <a:t>10</a:t>
            </a:r>
            <a:endParaRPr sz="500">
              <a:latin typeface="Microsoft Sans Serif"/>
              <a:cs typeface="Microsoft Sans Serif"/>
            </a:endParaRPr>
          </a:p>
        </p:txBody>
      </p:sp>
      <p:sp>
        <p:nvSpPr>
          <p:cNvPr id="48" name="object 48"/>
          <p:cNvSpPr txBox="1"/>
          <p:nvPr/>
        </p:nvSpPr>
        <p:spPr>
          <a:xfrm>
            <a:off x="3071499" y="1422892"/>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C37AC0"/>
                </a:solidFill>
                <a:latin typeface="Microsoft Sans Serif"/>
                <a:cs typeface="Microsoft Sans Serif"/>
              </a:rPr>
              <a:t>11</a:t>
            </a:r>
            <a:endParaRPr sz="500">
              <a:latin typeface="Microsoft Sans Serif"/>
              <a:cs typeface="Microsoft Sans Serif"/>
            </a:endParaRPr>
          </a:p>
        </p:txBody>
      </p:sp>
      <p:sp>
        <p:nvSpPr>
          <p:cNvPr id="49" name="object 49"/>
          <p:cNvSpPr txBox="1"/>
          <p:nvPr/>
        </p:nvSpPr>
        <p:spPr>
          <a:xfrm>
            <a:off x="2837603" y="1877334"/>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31B5FF"/>
                </a:solidFill>
                <a:latin typeface="Microsoft Sans Serif"/>
                <a:cs typeface="Microsoft Sans Serif"/>
              </a:rPr>
              <a:t>12</a:t>
            </a:r>
            <a:endParaRPr sz="500">
              <a:latin typeface="Microsoft Sans Serif"/>
              <a:cs typeface="Microsoft Sans Serif"/>
            </a:endParaRPr>
          </a:p>
        </p:txBody>
      </p:sp>
      <p:sp>
        <p:nvSpPr>
          <p:cNvPr id="50" name="object 50"/>
          <p:cNvSpPr txBox="1"/>
          <p:nvPr/>
        </p:nvSpPr>
        <p:spPr>
          <a:xfrm>
            <a:off x="2976689" y="2443480"/>
            <a:ext cx="173355" cy="125095"/>
          </a:xfrm>
          <a:prstGeom prst="rect">
            <a:avLst/>
          </a:prstGeom>
        </p:spPr>
        <p:txBody>
          <a:bodyPr vert="horz" wrap="square" lIns="0" tIns="12700" rIns="0" bIns="0" rtlCol="0">
            <a:spAutoFit/>
          </a:bodyPr>
          <a:lstStyle/>
          <a:p>
            <a:pPr marL="38100">
              <a:lnSpc>
                <a:spcPct val="100000"/>
              </a:lnSpc>
              <a:spcBef>
                <a:spcPts val="100"/>
              </a:spcBef>
            </a:pPr>
            <a:r>
              <a:rPr sz="975" i="1" spc="37" baseline="8547"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51" name="object 51"/>
          <p:cNvSpPr txBox="1"/>
          <p:nvPr/>
        </p:nvSpPr>
        <p:spPr>
          <a:xfrm>
            <a:off x="1230518" y="2443480"/>
            <a:ext cx="173355" cy="125095"/>
          </a:xfrm>
          <a:prstGeom prst="rect">
            <a:avLst/>
          </a:prstGeom>
        </p:spPr>
        <p:txBody>
          <a:bodyPr vert="horz" wrap="square" lIns="0" tIns="12700" rIns="0" bIns="0" rtlCol="0">
            <a:spAutoFit/>
          </a:bodyPr>
          <a:lstStyle/>
          <a:p>
            <a:pPr marL="38100">
              <a:lnSpc>
                <a:spcPct val="100000"/>
              </a:lnSpc>
              <a:spcBef>
                <a:spcPts val="100"/>
              </a:spcBef>
            </a:pPr>
            <a:r>
              <a:rPr sz="975" i="1" spc="37" baseline="8547"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52" name="object 52"/>
          <p:cNvSpPr txBox="1"/>
          <p:nvPr/>
        </p:nvSpPr>
        <p:spPr>
          <a:xfrm>
            <a:off x="2094196" y="1634400"/>
            <a:ext cx="114300" cy="122555"/>
          </a:xfrm>
          <a:prstGeom prst="rect">
            <a:avLst/>
          </a:prstGeom>
        </p:spPr>
        <p:txBody>
          <a:bodyPr vert="vert270" wrap="square" lIns="0" tIns="4445" rIns="0" bIns="0" rtlCol="0">
            <a:spAutoFit/>
          </a:bodyPr>
          <a:lstStyle/>
          <a:p>
            <a:pPr marL="12700">
              <a:lnSpc>
                <a:spcPct val="100000"/>
              </a:lnSpc>
              <a:spcBef>
                <a:spcPts val="35"/>
              </a:spcBef>
            </a:pPr>
            <a:r>
              <a:rPr sz="975" i="1" spc="37" baseline="8547"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
        <p:nvSpPr>
          <p:cNvPr id="53" name="object 53"/>
          <p:cNvSpPr txBox="1"/>
          <p:nvPr/>
        </p:nvSpPr>
        <p:spPr>
          <a:xfrm>
            <a:off x="348026" y="1634400"/>
            <a:ext cx="114300" cy="122555"/>
          </a:xfrm>
          <a:prstGeom prst="rect">
            <a:avLst/>
          </a:prstGeom>
        </p:spPr>
        <p:txBody>
          <a:bodyPr vert="vert270" wrap="square" lIns="0" tIns="4445" rIns="0" bIns="0" rtlCol="0">
            <a:spAutoFit/>
          </a:bodyPr>
          <a:lstStyle/>
          <a:p>
            <a:pPr marL="12700">
              <a:lnSpc>
                <a:spcPct val="100000"/>
              </a:lnSpc>
              <a:spcBef>
                <a:spcPts val="35"/>
              </a:spcBef>
            </a:pPr>
            <a:r>
              <a:rPr sz="975" i="1" spc="37" baseline="8547"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809" y="211465"/>
            <a:ext cx="2476500" cy="244475"/>
          </a:xfrm>
          <a:prstGeom prst="rect">
            <a:avLst/>
          </a:prstGeom>
        </p:spPr>
        <p:txBody>
          <a:bodyPr vert="horz" wrap="square" lIns="0" tIns="17145" rIns="0" bIns="0" rtlCol="0">
            <a:spAutoFit/>
          </a:bodyPr>
          <a:lstStyle/>
          <a:p>
            <a:pPr marL="12700">
              <a:lnSpc>
                <a:spcPct val="100000"/>
              </a:lnSpc>
              <a:spcBef>
                <a:spcPts val="135"/>
              </a:spcBef>
            </a:pPr>
            <a:r>
              <a:rPr sz="1400" i="1" spc="265" dirty="0">
                <a:solidFill>
                  <a:srgbClr val="3333B2"/>
                </a:solidFill>
                <a:latin typeface="Calibri"/>
                <a:cs typeface="Calibri"/>
              </a:rPr>
              <a:t>C</a:t>
            </a:r>
            <a:r>
              <a:rPr sz="1400" i="1" spc="400" dirty="0">
                <a:solidFill>
                  <a:srgbClr val="3333B2"/>
                </a:solidFill>
                <a:latin typeface="Calibri"/>
                <a:cs typeface="Calibri"/>
              </a:rPr>
              <a:t> </a:t>
            </a:r>
            <a:r>
              <a:rPr sz="1400" dirty="0">
                <a:solidFill>
                  <a:srgbClr val="3333B2"/>
                </a:solidFill>
                <a:latin typeface="Calibri"/>
                <a:cs typeface="Calibri"/>
              </a:rPr>
              <a:t>is</a:t>
            </a:r>
            <a:r>
              <a:rPr sz="1400" spc="280" dirty="0">
                <a:solidFill>
                  <a:srgbClr val="3333B2"/>
                </a:solidFill>
                <a:latin typeface="Calibri"/>
                <a:cs typeface="Calibri"/>
              </a:rPr>
              <a:t> </a:t>
            </a:r>
            <a:r>
              <a:rPr sz="1400" dirty="0">
                <a:solidFill>
                  <a:srgbClr val="3333B2"/>
                </a:solidFill>
                <a:latin typeface="Calibri"/>
                <a:cs typeface="Calibri"/>
              </a:rPr>
              <a:t>a</a:t>
            </a:r>
            <a:r>
              <a:rPr sz="1400" spc="275" dirty="0">
                <a:solidFill>
                  <a:srgbClr val="3333B2"/>
                </a:solidFill>
                <a:latin typeface="Calibri"/>
                <a:cs typeface="Calibri"/>
              </a:rPr>
              <a:t> </a:t>
            </a:r>
            <a:r>
              <a:rPr sz="1400" dirty="0">
                <a:solidFill>
                  <a:srgbClr val="3333B2"/>
                </a:solidFill>
                <a:latin typeface="Calibri"/>
                <a:cs typeface="Calibri"/>
              </a:rPr>
              <a:t>regularization</a:t>
            </a:r>
            <a:r>
              <a:rPr sz="1400" spc="280" dirty="0">
                <a:solidFill>
                  <a:srgbClr val="3333B2"/>
                </a:solidFill>
                <a:latin typeface="Calibri"/>
                <a:cs typeface="Calibri"/>
              </a:rPr>
              <a:t> </a:t>
            </a:r>
            <a:r>
              <a:rPr sz="1400" spc="-10" dirty="0">
                <a:solidFill>
                  <a:srgbClr val="3333B2"/>
                </a:solidFill>
                <a:latin typeface="Calibri"/>
                <a:cs typeface="Calibri"/>
              </a:rPr>
              <a:t>parameter</a:t>
            </a:r>
            <a:endParaRPr sz="1400">
              <a:latin typeface="Calibri"/>
              <a:cs typeface="Calibri"/>
            </a:endParaRPr>
          </a:p>
        </p:txBody>
      </p:sp>
      <p:grpSp>
        <p:nvGrpSpPr>
          <p:cNvPr id="3" name="object 3"/>
          <p:cNvGrpSpPr/>
          <p:nvPr/>
        </p:nvGrpSpPr>
        <p:grpSpPr>
          <a:xfrm>
            <a:off x="1105560" y="513973"/>
            <a:ext cx="1190625" cy="1192530"/>
            <a:chOff x="1105560" y="513973"/>
            <a:chExt cx="1190625" cy="1192530"/>
          </a:xfrm>
        </p:grpSpPr>
        <p:sp>
          <p:nvSpPr>
            <p:cNvPr id="4" name="object 4"/>
            <p:cNvSpPr/>
            <p:nvPr/>
          </p:nvSpPr>
          <p:spPr>
            <a:xfrm>
              <a:off x="1105560" y="518423"/>
              <a:ext cx="1188085" cy="1188085"/>
            </a:xfrm>
            <a:custGeom>
              <a:avLst/>
              <a:gdLst/>
              <a:ahLst/>
              <a:cxnLst/>
              <a:rect l="l" t="t" r="r" b="b"/>
              <a:pathLst>
                <a:path w="1188085" h="1188085">
                  <a:moveTo>
                    <a:pt x="255258" y="1163990"/>
                  </a:moveTo>
                  <a:lnTo>
                    <a:pt x="1052244" y="1163990"/>
                  </a:lnTo>
                </a:path>
                <a:path w="1188085" h="1188085">
                  <a:moveTo>
                    <a:pt x="255258" y="1163990"/>
                  </a:moveTo>
                  <a:lnTo>
                    <a:pt x="255258" y="1187641"/>
                  </a:lnTo>
                </a:path>
                <a:path w="1188085" h="1188085">
                  <a:moveTo>
                    <a:pt x="520920" y="1163990"/>
                  </a:moveTo>
                  <a:lnTo>
                    <a:pt x="520920" y="1187641"/>
                  </a:lnTo>
                </a:path>
                <a:path w="1188085" h="1188085">
                  <a:moveTo>
                    <a:pt x="786582" y="1163990"/>
                  </a:moveTo>
                  <a:lnTo>
                    <a:pt x="786582" y="1187641"/>
                  </a:lnTo>
                </a:path>
                <a:path w="1188085" h="1188085">
                  <a:moveTo>
                    <a:pt x="1052244" y="1163990"/>
                  </a:moveTo>
                  <a:lnTo>
                    <a:pt x="1052244" y="1187641"/>
                  </a:lnTo>
                </a:path>
                <a:path w="1188085" h="1188085">
                  <a:moveTo>
                    <a:pt x="23656" y="1126409"/>
                  </a:moveTo>
                  <a:lnTo>
                    <a:pt x="23656" y="37971"/>
                  </a:lnTo>
                </a:path>
                <a:path w="1188085" h="1188085">
                  <a:moveTo>
                    <a:pt x="23656" y="1126409"/>
                  </a:moveTo>
                  <a:lnTo>
                    <a:pt x="0" y="1126409"/>
                  </a:lnTo>
                </a:path>
                <a:path w="1188085" h="1188085">
                  <a:moveTo>
                    <a:pt x="23656" y="945005"/>
                  </a:moveTo>
                  <a:lnTo>
                    <a:pt x="0" y="945005"/>
                  </a:lnTo>
                </a:path>
                <a:path w="1188085" h="1188085">
                  <a:moveTo>
                    <a:pt x="23656" y="763596"/>
                  </a:moveTo>
                  <a:lnTo>
                    <a:pt x="0" y="763596"/>
                  </a:lnTo>
                </a:path>
                <a:path w="1188085" h="1188085">
                  <a:moveTo>
                    <a:pt x="23656" y="582193"/>
                  </a:moveTo>
                  <a:lnTo>
                    <a:pt x="0" y="582193"/>
                  </a:lnTo>
                </a:path>
                <a:path w="1188085" h="1188085">
                  <a:moveTo>
                    <a:pt x="23656" y="400784"/>
                  </a:moveTo>
                  <a:lnTo>
                    <a:pt x="0" y="400784"/>
                  </a:lnTo>
                </a:path>
                <a:path w="1188085" h="1188085">
                  <a:moveTo>
                    <a:pt x="23656" y="219380"/>
                  </a:moveTo>
                  <a:lnTo>
                    <a:pt x="0" y="219380"/>
                  </a:lnTo>
                </a:path>
                <a:path w="1188085" h="1188085">
                  <a:moveTo>
                    <a:pt x="23656" y="37971"/>
                  </a:moveTo>
                  <a:lnTo>
                    <a:pt x="0" y="37971"/>
                  </a:lnTo>
                </a:path>
                <a:path w="1188085" h="1188085">
                  <a:moveTo>
                    <a:pt x="23656" y="1163990"/>
                  </a:moveTo>
                  <a:lnTo>
                    <a:pt x="1187641" y="1163990"/>
                  </a:lnTo>
                  <a:lnTo>
                    <a:pt x="1187641" y="0"/>
                  </a:lnTo>
                  <a:lnTo>
                    <a:pt x="23656" y="0"/>
                  </a:lnTo>
                  <a:lnTo>
                    <a:pt x="23656" y="1163990"/>
                  </a:lnTo>
                </a:path>
              </a:pathLst>
            </a:custGeom>
            <a:ln w="3175">
              <a:solidFill>
                <a:srgbClr val="000000"/>
              </a:solidFill>
            </a:ln>
          </p:spPr>
          <p:txBody>
            <a:bodyPr wrap="square" lIns="0" tIns="0" rIns="0" bIns="0" rtlCol="0"/>
            <a:lstStyle/>
            <a:p>
              <a:endParaRPr/>
            </a:p>
          </p:txBody>
        </p:sp>
        <p:sp>
          <p:nvSpPr>
            <p:cNvPr id="5" name="object 5"/>
            <p:cNvSpPr/>
            <p:nvPr/>
          </p:nvSpPr>
          <p:spPr>
            <a:xfrm>
              <a:off x="1866667" y="1204963"/>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6" name="object 6"/>
            <p:cNvSpPr/>
            <p:nvPr/>
          </p:nvSpPr>
          <p:spPr>
            <a:xfrm>
              <a:off x="1866667" y="1204963"/>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7" name="object 7"/>
            <p:cNvSpPr/>
            <p:nvPr/>
          </p:nvSpPr>
          <p:spPr>
            <a:xfrm>
              <a:off x="2154242" y="1104372"/>
              <a:ext cx="26670" cy="26670"/>
            </a:xfrm>
            <a:custGeom>
              <a:avLst/>
              <a:gdLst/>
              <a:ahLst/>
              <a:cxnLst/>
              <a:rect l="l" t="t" r="r" b="b"/>
              <a:pathLst>
                <a:path w="26669"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8" name="object 8"/>
            <p:cNvSpPr/>
            <p:nvPr/>
          </p:nvSpPr>
          <p:spPr>
            <a:xfrm>
              <a:off x="2154242" y="1104372"/>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9" name="object 9"/>
            <p:cNvSpPr/>
            <p:nvPr/>
          </p:nvSpPr>
          <p:spPr>
            <a:xfrm>
              <a:off x="2123151" y="1102832"/>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0" name="object 10"/>
            <p:cNvSpPr/>
            <p:nvPr/>
          </p:nvSpPr>
          <p:spPr>
            <a:xfrm>
              <a:off x="2123151" y="1102832"/>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1" name="object 11"/>
            <p:cNvSpPr/>
            <p:nvPr/>
          </p:nvSpPr>
          <p:spPr>
            <a:xfrm>
              <a:off x="1856620" y="1065648"/>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12" name="object 12"/>
            <p:cNvSpPr/>
            <p:nvPr/>
          </p:nvSpPr>
          <p:spPr>
            <a:xfrm>
              <a:off x="1856620" y="1065648"/>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C37AC0"/>
              </a:solidFill>
            </a:ln>
          </p:spPr>
          <p:txBody>
            <a:bodyPr wrap="square" lIns="0" tIns="0" rIns="0" bIns="0" rtlCol="0"/>
            <a:lstStyle/>
            <a:p>
              <a:endParaRPr/>
            </a:p>
          </p:txBody>
        </p:sp>
        <p:sp>
          <p:nvSpPr>
            <p:cNvPr id="13" name="object 13"/>
            <p:cNvSpPr/>
            <p:nvPr/>
          </p:nvSpPr>
          <p:spPr>
            <a:xfrm>
              <a:off x="2236797" y="1108407"/>
              <a:ext cx="26670" cy="26670"/>
            </a:xfrm>
            <a:custGeom>
              <a:avLst/>
              <a:gdLst/>
              <a:ahLst/>
              <a:cxnLst/>
              <a:rect l="l" t="t" r="r" b="b"/>
              <a:pathLst>
                <a:path w="26669"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4" name="object 14"/>
            <p:cNvSpPr/>
            <p:nvPr/>
          </p:nvSpPr>
          <p:spPr>
            <a:xfrm>
              <a:off x="2236797" y="1108407"/>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5" name="object 15"/>
            <p:cNvSpPr/>
            <p:nvPr/>
          </p:nvSpPr>
          <p:spPr>
            <a:xfrm>
              <a:off x="2082368" y="1258526"/>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6" name="object 16"/>
            <p:cNvSpPr/>
            <p:nvPr/>
          </p:nvSpPr>
          <p:spPr>
            <a:xfrm>
              <a:off x="2082368" y="1258526"/>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7" name="object 17"/>
            <p:cNvSpPr/>
            <p:nvPr/>
          </p:nvSpPr>
          <p:spPr>
            <a:xfrm>
              <a:off x="2129798" y="1093415"/>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8" name="object 18"/>
            <p:cNvSpPr/>
            <p:nvPr/>
          </p:nvSpPr>
          <p:spPr>
            <a:xfrm>
              <a:off x="2129798" y="1093415"/>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 name="object 19"/>
            <p:cNvSpPr/>
            <p:nvPr/>
          </p:nvSpPr>
          <p:spPr>
            <a:xfrm>
              <a:off x="1887752" y="1193534"/>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20" name="object 20"/>
            <p:cNvSpPr/>
            <p:nvPr/>
          </p:nvSpPr>
          <p:spPr>
            <a:xfrm>
              <a:off x="1887752" y="1193534"/>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C37AC0"/>
              </a:solidFill>
            </a:ln>
          </p:spPr>
          <p:txBody>
            <a:bodyPr wrap="square" lIns="0" tIns="0" rIns="0" bIns="0" rtlCol="0"/>
            <a:lstStyle/>
            <a:p>
              <a:endParaRPr/>
            </a:p>
          </p:txBody>
        </p:sp>
        <p:sp>
          <p:nvSpPr>
            <p:cNvPr id="21" name="object 21"/>
            <p:cNvSpPr/>
            <p:nvPr/>
          </p:nvSpPr>
          <p:spPr>
            <a:xfrm>
              <a:off x="1786286" y="976130"/>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22" name="object 22"/>
            <p:cNvSpPr/>
            <p:nvPr/>
          </p:nvSpPr>
          <p:spPr>
            <a:xfrm>
              <a:off x="1786286" y="976130"/>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23" name="object 23"/>
            <p:cNvSpPr/>
            <p:nvPr/>
          </p:nvSpPr>
          <p:spPr>
            <a:xfrm>
              <a:off x="2012274" y="812091"/>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24" name="object 24"/>
            <p:cNvSpPr/>
            <p:nvPr/>
          </p:nvSpPr>
          <p:spPr>
            <a:xfrm>
              <a:off x="2012274" y="812091"/>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25" name="object 25"/>
            <p:cNvSpPr/>
            <p:nvPr/>
          </p:nvSpPr>
          <p:spPr>
            <a:xfrm>
              <a:off x="1661846" y="96806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26" name="object 26"/>
            <p:cNvSpPr/>
            <p:nvPr/>
          </p:nvSpPr>
          <p:spPr>
            <a:xfrm>
              <a:off x="1661846" y="968060"/>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27" name="object 27"/>
            <p:cNvSpPr/>
            <p:nvPr/>
          </p:nvSpPr>
          <p:spPr>
            <a:xfrm>
              <a:off x="2170616" y="1282177"/>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28" name="object 28"/>
            <p:cNvSpPr/>
            <p:nvPr/>
          </p:nvSpPr>
          <p:spPr>
            <a:xfrm>
              <a:off x="2170616" y="1282177"/>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29" name="object 29"/>
            <p:cNvSpPr/>
            <p:nvPr/>
          </p:nvSpPr>
          <p:spPr>
            <a:xfrm>
              <a:off x="1410698" y="1626004"/>
              <a:ext cx="26670" cy="26670"/>
            </a:xfrm>
            <a:custGeom>
              <a:avLst/>
              <a:gdLst/>
              <a:ahLst/>
              <a:cxnLst/>
              <a:rect l="l" t="t" r="r" b="b"/>
              <a:pathLst>
                <a:path w="26669" h="26669">
                  <a:moveTo>
                    <a:pt x="20632" y="0"/>
                  </a:moveTo>
                  <a:lnTo>
                    <a:pt x="5955" y="0"/>
                  </a:lnTo>
                  <a:lnTo>
                    <a:pt x="0" y="5950"/>
                  </a:lnTo>
                  <a:lnTo>
                    <a:pt x="0" y="20627"/>
                  </a:lnTo>
                  <a:lnTo>
                    <a:pt x="5955"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30" name="object 30"/>
            <p:cNvSpPr/>
            <p:nvPr/>
          </p:nvSpPr>
          <p:spPr>
            <a:xfrm>
              <a:off x="1410698" y="1626004"/>
              <a:ext cx="26670" cy="26670"/>
            </a:xfrm>
            <a:custGeom>
              <a:avLst/>
              <a:gdLst/>
              <a:ahLst/>
              <a:cxnLst/>
              <a:rect l="l" t="t" r="r" b="b"/>
              <a:pathLst>
                <a:path w="26669" h="26669">
                  <a:moveTo>
                    <a:pt x="26583" y="13289"/>
                  </a:moveTo>
                  <a:lnTo>
                    <a:pt x="26583" y="5950"/>
                  </a:lnTo>
                  <a:lnTo>
                    <a:pt x="20632" y="0"/>
                  </a:lnTo>
                  <a:lnTo>
                    <a:pt x="13294" y="0"/>
                  </a:lnTo>
                  <a:lnTo>
                    <a:pt x="5955" y="0"/>
                  </a:lnTo>
                  <a:lnTo>
                    <a:pt x="0" y="5950"/>
                  </a:lnTo>
                  <a:lnTo>
                    <a:pt x="0" y="13289"/>
                  </a:lnTo>
                  <a:lnTo>
                    <a:pt x="0" y="20627"/>
                  </a:lnTo>
                  <a:lnTo>
                    <a:pt x="5955" y="26578"/>
                  </a:lnTo>
                  <a:lnTo>
                    <a:pt x="13294"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31" name="object 31"/>
            <p:cNvSpPr/>
            <p:nvPr/>
          </p:nvSpPr>
          <p:spPr>
            <a:xfrm>
              <a:off x="1233566" y="748247"/>
              <a:ext cx="26670" cy="26670"/>
            </a:xfrm>
            <a:custGeom>
              <a:avLst/>
              <a:gdLst/>
              <a:ahLst/>
              <a:cxnLst/>
              <a:rect l="l" t="t" r="r" b="b"/>
              <a:pathLst>
                <a:path w="26669" h="26670">
                  <a:moveTo>
                    <a:pt x="20629" y="0"/>
                  </a:moveTo>
                  <a:lnTo>
                    <a:pt x="5951" y="0"/>
                  </a:lnTo>
                  <a:lnTo>
                    <a:pt x="0" y="5950"/>
                  </a:lnTo>
                  <a:lnTo>
                    <a:pt x="0" y="20627"/>
                  </a:lnTo>
                  <a:lnTo>
                    <a:pt x="5951" y="26578"/>
                  </a:lnTo>
                  <a:lnTo>
                    <a:pt x="20629" y="26578"/>
                  </a:lnTo>
                  <a:lnTo>
                    <a:pt x="26580" y="20627"/>
                  </a:lnTo>
                  <a:lnTo>
                    <a:pt x="26580" y="13289"/>
                  </a:lnTo>
                  <a:lnTo>
                    <a:pt x="26580" y="5950"/>
                  </a:lnTo>
                  <a:lnTo>
                    <a:pt x="20629" y="0"/>
                  </a:lnTo>
                  <a:close/>
                </a:path>
              </a:pathLst>
            </a:custGeom>
            <a:solidFill>
              <a:srgbClr val="31B5FF"/>
            </a:solidFill>
          </p:spPr>
          <p:txBody>
            <a:bodyPr wrap="square" lIns="0" tIns="0" rIns="0" bIns="0" rtlCol="0"/>
            <a:lstStyle/>
            <a:p>
              <a:endParaRPr/>
            </a:p>
          </p:txBody>
        </p:sp>
        <p:sp>
          <p:nvSpPr>
            <p:cNvPr id="32" name="object 32"/>
            <p:cNvSpPr/>
            <p:nvPr/>
          </p:nvSpPr>
          <p:spPr>
            <a:xfrm>
              <a:off x="1233566" y="748247"/>
              <a:ext cx="26670" cy="26670"/>
            </a:xfrm>
            <a:custGeom>
              <a:avLst/>
              <a:gdLst/>
              <a:ahLst/>
              <a:cxnLst/>
              <a:rect l="l" t="t" r="r" b="b"/>
              <a:pathLst>
                <a:path w="26669" h="26670">
                  <a:moveTo>
                    <a:pt x="26580" y="13289"/>
                  </a:moveTo>
                  <a:lnTo>
                    <a:pt x="26580" y="5950"/>
                  </a:lnTo>
                  <a:lnTo>
                    <a:pt x="20629" y="0"/>
                  </a:lnTo>
                  <a:lnTo>
                    <a:pt x="13290" y="0"/>
                  </a:lnTo>
                  <a:lnTo>
                    <a:pt x="5951" y="0"/>
                  </a:lnTo>
                  <a:lnTo>
                    <a:pt x="0" y="5950"/>
                  </a:lnTo>
                  <a:lnTo>
                    <a:pt x="0" y="13289"/>
                  </a:lnTo>
                  <a:lnTo>
                    <a:pt x="0" y="20627"/>
                  </a:lnTo>
                  <a:lnTo>
                    <a:pt x="5951" y="26578"/>
                  </a:lnTo>
                  <a:lnTo>
                    <a:pt x="13290" y="26578"/>
                  </a:lnTo>
                  <a:lnTo>
                    <a:pt x="20629" y="26578"/>
                  </a:lnTo>
                  <a:lnTo>
                    <a:pt x="26580" y="20627"/>
                  </a:lnTo>
                  <a:lnTo>
                    <a:pt x="26580" y="13289"/>
                  </a:lnTo>
                </a:path>
              </a:pathLst>
            </a:custGeom>
            <a:ln w="3175">
              <a:solidFill>
                <a:srgbClr val="31B5FF"/>
              </a:solidFill>
            </a:ln>
          </p:spPr>
          <p:txBody>
            <a:bodyPr wrap="square" lIns="0" tIns="0" rIns="0" bIns="0" rtlCol="0"/>
            <a:lstStyle/>
            <a:p>
              <a:endParaRPr/>
            </a:p>
          </p:txBody>
        </p:sp>
        <p:sp>
          <p:nvSpPr>
            <p:cNvPr id="33" name="object 33"/>
            <p:cNvSpPr/>
            <p:nvPr/>
          </p:nvSpPr>
          <p:spPr>
            <a:xfrm>
              <a:off x="1701480" y="784517"/>
              <a:ext cx="26670" cy="26670"/>
            </a:xfrm>
            <a:custGeom>
              <a:avLst/>
              <a:gdLst/>
              <a:ahLst/>
              <a:cxnLst/>
              <a:rect l="l" t="t" r="r" b="b"/>
              <a:pathLst>
                <a:path w="26669" h="26670">
                  <a:moveTo>
                    <a:pt x="20627" y="0"/>
                  </a:moveTo>
                  <a:lnTo>
                    <a:pt x="5950" y="0"/>
                  </a:lnTo>
                  <a:lnTo>
                    <a:pt x="0" y="5955"/>
                  </a:lnTo>
                  <a:lnTo>
                    <a:pt x="0" y="20632"/>
                  </a:lnTo>
                  <a:lnTo>
                    <a:pt x="5950" y="26583"/>
                  </a:lnTo>
                  <a:lnTo>
                    <a:pt x="20627" y="26583"/>
                  </a:lnTo>
                  <a:lnTo>
                    <a:pt x="26583" y="20632"/>
                  </a:lnTo>
                  <a:lnTo>
                    <a:pt x="26583" y="13294"/>
                  </a:lnTo>
                  <a:lnTo>
                    <a:pt x="26583" y="5955"/>
                  </a:lnTo>
                  <a:lnTo>
                    <a:pt x="20627" y="0"/>
                  </a:lnTo>
                  <a:close/>
                </a:path>
              </a:pathLst>
            </a:custGeom>
            <a:solidFill>
              <a:srgbClr val="31B5FF"/>
            </a:solidFill>
          </p:spPr>
          <p:txBody>
            <a:bodyPr wrap="square" lIns="0" tIns="0" rIns="0" bIns="0" rtlCol="0"/>
            <a:lstStyle/>
            <a:p>
              <a:endParaRPr/>
            </a:p>
          </p:txBody>
        </p:sp>
        <p:sp>
          <p:nvSpPr>
            <p:cNvPr id="34" name="object 34"/>
            <p:cNvSpPr/>
            <p:nvPr/>
          </p:nvSpPr>
          <p:spPr>
            <a:xfrm>
              <a:off x="1701480" y="784517"/>
              <a:ext cx="26670" cy="26670"/>
            </a:xfrm>
            <a:custGeom>
              <a:avLst/>
              <a:gdLst/>
              <a:ahLst/>
              <a:cxnLst/>
              <a:rect l="l" t="t" r="r" b="b"/>
              <a:pathLst>
                <a:path w="26669" h="26670">
                  <a:moveTo>
                    <a:pt x="26583" y="13294"/>
                  </a:moveTo>
                  <a:lnTo>
                    <a:pt x="26583" y="5955"/>
                  </a:lnTo>
                  <a:lnTo>
                    <a:pt x="20627" y="0"/>
                  </a:lnTo>
                  <a:lnTo>
                    <a:pt x="13289" y="0"/>
                  </a:lnTo>
                  <a:lnTo>
                    <a:pt x="5950" y="0"/>
                  </a:lnTo>
                  <a:lnTo>
                    <a:pt x="0" y="5955"/>
                  </a:lnTo>
                  <a:lnTo>
                    <a:pt x="0" y="13294"/>
                  </a:lnTo>
                  <a:lnTo>
                    <a:pt x="0" y="20632"/>
                  </a:lnTo>
                  <a:lnTo>
                    <a:pt x="5950" y="26583"/>
                  </a:lnTo>
                  <a:lnTo>
                    <a:pt x="13289" y="26583"/>
                  </a:lnTo>
                  <a:lnTo>
                    <a:pt x="20627"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35" name="object 35"/>
            <p:cNvSpPr/>
            <p:nvPr/>
          </p:nvSpPr>
          <p:spPr>
            <a:xfrm>
              <a:off x="1488588" y="1145749"/>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36" name="object 36"/>
            <p:cNvSpPr/>
            <p:nvPr/>
          </p:nvSpPr>
          <p:spPr>
            <a:xfrm>
              <a:off x="1488588" y="1145749"/>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37" name="object 37"/>
            <p:cNvSpPr/>
            <p:nvPr/>
          </p:nvSpPr>
          <p:spPr>
            <a:xfrm>
              <a:off x="1524228" y="802989"/>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31B5FF"/>
            </a:solidFill>
          </p:spPr>
          <p:txBody>
            <a:bodyPr wrap="square" lIns="0" tIns="0" rIns="0" bIns="0" rtlCol="0"/>
            <a:lstStyle/>
            <a:p>
              <a:endParaRPr/>
            </a:p>
          </p:txBody>
        </p:sp>
        <p:sp>
          <p:nvSpPr>
            <p:cNvPr id="38" name="object 38"/>
            <p:cNvSpPr/>
            <p:nvPr/>
          </p:nvSpPr>
          <p:spPr>
            <a:xfrm>
              <a:off x="1524228" y="802989"/>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39" name="object 39"/>
            <p:cNvSpPr/>
            <p:nvPr/>
          </p:nvSpPr>
          <p:spPr>
            <a:xfrm>
              <a:off x="2021294" y="812091"/>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40" name="object 40"/>
            <p:cNvSpPr/>
            <p:nvPr/>
          </p:nvSpPr>
          <p:spPr>
            <a:xfrm>
              <a:off x="2021294" y="812091"/>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41" name="object 41"/>
            <p:cNvSpPr/>
            <p:nvPr/>
          </p:nvSpPr>
          <p:spPr>
            <a:xfrm>
              <a:off x="1775254" y="87755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42" name="object 42"/>
            <p:cNvSpPr/>
            <p:nvPr/>
          </p:nvSpPr>
          <p:spPr>
            <a:xfrm>
              <a:off x="1775254" y="87755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43" name="object 43"/>
            <p:cNvSpPr/>
            <p:nvPr/>
          </p:nvSpPr>
          <p:spPr>
            <a:xfrm>
              <a:off x="1750373" y="936374"/>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44" name="object 44"/>
            <p:cNvSpPr/>
            <p:nvPr/>
          </p:nvSpPr>
          <p:spPr>
            <a:xfrm>
              <a:off x="1750373" y="936374"/>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45" name="object 45"/>
            <p:cNvSpPr/>
            <p:nvPr/>
          </p:nvSpPr>
          <p:spPr>
            <a:xfrm>
              <a:off x="1593448" y="861614"/>
              <a:ext cx="26670" cy="26670"/>
            </a:xfrm>
            <a:custGeom>
              <a:avLst/>
              <a:gdLst/>
              <a:ahLst/>
              <a:cxnLst/>
              <a:rect l="l" t="t" r="r" b="b"/>
              <a:pathLst>
                <a:path w="26669" h="26669">
                  <a:moveTo>
                    <a:pt x="20632" y="0"/>
                  </a:moveTo>
                  <a:lnTo>
                    <a:pt x="5955" y="0"/>
                  </a:lnTo>
                  <a:lnTo>
                    <a:pt x="0" y="5950"/>
                  </a:lnTo>
                  <a:lnTo>
                    <a:pt x="0" y="20627"/>
                  </a:lnTo>
                  <a:lnTo>
                    <a:pt x="5955" y="26583"/>
                  </a:lnTo>
                  <a:lnTo>
                    <a:pt x="20632" y="26583"/>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46" name="object 46"/>
            <p:cNvSpPr/>
            <p:nvPr/>
          </p:nvSpPr>
          <p:spPr>
            <a:xfrm>
              <a:off x="1593448" y="861614"/>
              <a:ext cx="26670" cy="26670"/>
            </a:xfrm>
            <a:custGeom>
              <a:avLst/>
              <a:gdLst/>
              <a:ahLst/>
              <a:cxnLst/>
              <a:rect l="l" t="t" r="r" b="b"/>
              <a:pathLst>
                <a:path w="26669" h="26669">
                  <a:moveTo>
                    <a:pt x="26583" y="13289"/>
                  </a:moveTo>
                  <a:lnTo>
                    <a:pt x="26583" y="5950"/>
                  </a:lnTo>
                  <a:lnTo>
                    <a:pt x="20632" y="0"/>
                  </a:lnTo>
                  <a:lnTo>
                    <a:pt x="13294" y="0"/>
                  </a:lnTo>
                  <a:lnTo>
                    <a:pt x="5955" y="0"/>
                  </a:lnTo>
                  <a:lnTo>
                    <a:pt x="0" y="5950"/>
                  </a:lnTo>
                  <a:lnTo>
                    <a:pt x="0" y="13289"/>
                  </a:lnTo>
                  <a:lnTo>
                    <a:pt x="0" y="20627"/>
                  </a:lnTo>
                  <a:lnTo>
                    <a:pt x="5955" y="26583"/>
                  </a:lnTo>
                  <a:lnTo>
                    <a:pt x="13294" y="26583"/>
                  </a:lnTo>
                  <a:lnTo>
                    <a:pt x="20632"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47" name="object 47"/>
            <p:cNvSpPr/>
            <p:nvPr/>
          </p:nvSpPr>
          <p:spPr>
            <a:xfrm>
              <a:off x="1452431" y="898875"/>
              <a:ext cx="26670" cy="26670"/>
            </a:xfrm>
            <a:custGeom>
              <a:avLst/>
              <a:gdLst/>
              <a:ahLst/>
              <a:cxnLst/>
              <a:rect l="l" t="t" r="r" b="b"/>
              <a:pathLst>
                <a:path w="26669" h="26669">
                  <a:moveTo>
                    <a:pt x="20632" y="0"/>
                  </a:moveTo>
                  <a:lnTo>
                    <a:pt x="5950" y="0"/>
                  </a:lnTo>
                  <a:lnTo>
                    <a:pt x="0" y="5950"/>
                  </a:lnTo>
                  <a:lnTo>
                    <a:pt x="0" y="20632"/>
                  </a:lnTo>
                  <a:lnTo>
                    <a:pt x="5950"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48" name="object 48"/>
            <p:cNvSpPr/>
            <p:nvPr/>
          </p:nvSpPr>
          <p:spPr>
            <a:xfrm>
              <a:off x="1452431" y="898875"/>
              <a:ext cx="26670" cy="26670"/>
            </a:xfrm>
            <a:custGeom>
              <a:avLst/>
              <a:gdLst/>
              <a:ahLst/>
              <a:cxnLst/>
              <a:rect l="l" t="t" r="r" b="b"/>
              <a:pathLst>
                <a:path w="26669" h="26669">
                  <a:moveTo>
                    <a:pt x="26583" y="13294"/>
                  </a:moveTo>
                  <a:lnTo>
                    <a:pt x="26583" y="5950"/>
                  </a:lnTo>
                  <a:lnTo>
                    <a:pt x="20632" y="0"/>
                  </a:lnTo>
                  <a:lnTo>
                    <a:pt x="13289" y="0"/>
                  </a:lnTo>
                  <a:lnTo>
                    <a:pt x="5950" y="0"/>
                  </a:lnTo>
                  <a:lnTo>
                    <a:pt x="0" y="5950"/>
                  </a:lnTo>
                  <a:lnTo>
                    <a:pt x="0" y="13294"/>
                  </a:lnTo>
                  <a:lnTo>
                    <a:pt x="0" y="20632"/>
                  </a:lnTo>
                  <a:lnTo>
                    <a:pt x="5950" y="26583"/>
                  </a:lnTo>
                  <a:lnTo>
                    <a:pt x="13289"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49" name="object 49"/>
            <p:cNvSpPr/>
            <p:nvPr/>
          </p:nvSpPr>
          <p:spPr>
            <a:xfrm>
              <a:off x="1159041" y="548249"/>
              <a:ext cx="26670" cy="26670"/>
            </a:xfrm>
            <a:custGeom>
              <a:avLst/>
              <a:gdLst/>
              <a:ahLst/>
              <a:cxnLst/>
              <a:rect l="l" t="t" r="r" b="b"/>
              <a:pathLst>
                <a:path w="26669" h="26670">
                  <a:moveTo>
                    <a:pt x="20629" y="0"/>
                  </a:moveTo>
                  <a:lnTo>
                    <a:pt x="5951" y="0"/>
                  </a:lnTo>
                  <a:lnTo>
                    <a:pt x="0" y="5950"/>
                  </a:lnTo>
                  <a:lnTo>
                    <a:pt x="0" y="20627"/>
                  </a:lnTo>
                  <a:lnTo>
                    <a:pt x="5951" y="26578"/>
                  </a:lnTo>
                  <a:lnTo>
                    <a:pt x="20629" y="26578"/>
                  </a:lnTo>
                  <a:lnTo>
                    <a:pt x="26582" y="20627"/>
                  </a:lnTo>
                  <a:lnTo>
                    <a:pt x="26582" y="13289"/>
                  </a:lnTo>
                  <a:lnTo>
                    <a:pt x="26582" y="5950"/>
                  </a:lnTo>
                  <a:lnTo>
                    <a:pt x="20629" y="0"/>
                  </a:lnTo>
                  <a:close/>
                </a:path>
              </a:pathLst>
            </a:custGeom>
            <a:solidFill>
              <a:srgbClr val="31B5FF"/>
            </a:solidFill>
          </p:spPr>
          <p:txBody>
            <a:bodyPr wrap="square" lIns="0" tIns="0" rIns="0" bIns="0" rtlCol="0"/>
            <a:lstStyle/>
            <a:p>
              <a:endParaRPr/>
            </a:p>
          </p:txBody>
        </p:sp>
        <p:sp>
          <p:nvSpPr>
            <p:cNvPr id="50" name="object 50"/>
            <p:cNvSpPr/>
            <p:nvPr/>
          </p:nvSpPr>
          <p:spPr>
            <a:xfrm>
              <a:off x="1159041" y="548249"/>
              <a:ext cx="26670" cy="26670"/>
            </a:xfrm>
            <a:custGeom>
              <a:avLst/>
              <a:gdLst/>
              <a:ahLst/>
              <a:cxnLst/>
              <a:rect l="l" t="t" r="r" b="b"/>
              <a:pathLst>
                <a:path w="26669" h="26670">
                  <a:moveTo>
                    <a:pt x="26582" y="13289"/>
                  </a:moveTo>
                  <a:lnTo>
                    <a:pt x="26582" y="5950"/>
                  </a:lnTo>
                  <a:lnTo>
                    <a:pt x="20629" y="0"/>
                  </a:lnTo>
                  <a:lnTo>
                    <a:pt x="13290" y="0"/>
                  </a:lnTo>
                  <a:lnTo>
                    <a:pt x="5951" y="0"/>
                  </a:lnTo>
                  <a:lnTo>
                    <a:pt x="0" y="5950"/>
                  </a:lnTo>
                  <a:lnTo>
                    <a:pt x="0" y="13289"/>
                  </a:lnTo>
                  <a:lnTo>
                    <a:pt x="0" y="20627"/>
                  </a:lnTo>
                  <a:lnTo>
                    <a:pt x="5951" y="26578"/>
                  </a:lnTo>
                  <a:lnTo>
                    <a:pt x="13290" y="26578"/>
                  </a:lnTo>
                  <a:lnTo>
                    <a:pt x="20629" y="26578"/>
                  </a:lnTo>
                  <a:lnTo>
                    <a:pt x="26582" y="20627"/>
                  </a:lnTo>
                  <a:lnTo>
                    <a:pt x="26582" y="13289"/>
                  </a:lnTo>
                </a:path>
              </a:pathLst>
            </a:custGeom>
            <a:ln w="3175">
              <a:solidFill>
                <a:srgbClr val="31B5FF"/>
              </a:solidFill>
            </a:ln>
          </p:spPr>
          <p:txBody>
            <a:bodyPr wrap="square" lIns="0" tIns="0" rIns="0" bIns="0" rtlCol="0"/>
            <a:lstStyle/>
            <a:p>
              <a:endParaRPr/>
            </a:p>
          </p:txBody>
        </p:sp>
        <p:sp>
          <p:nvSpPr>
            <p:cNvPr id="51" name="object 51"/>
            <p:cNvSpPr/>
            <p:nvPr/>
          </p:nvSpPr>
          <p:spPr>
            <a:xfrm>
              <a:off x="1541832" y="831865"/>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52" name="object 52"/>
            <p:cNvSpPr/>
            <p:nvPr/>
          </p:nvSpPr>
          <p:spPr>
            <a:xfrm>
              <a:off x="1541832" y="831865"/>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53" name="object 53"/>
            <p:cNvSpPr/>
            <p:nvPr/>
          </p:nvSpPr>
          <p:spPr>
            <a:xfrm>
              <a:off x="1129216" y="518423"/>
              <a:ext cx="929005" cy="1003300"/>
            </a:xfrm>
            <a:custGeom>
              <a:avLst/>
              <a:gdLst/>
              <a:ahLst/>
              <a:cxnLst/>
              <a:rect l="l" t="t" r="r" b="b"/>
              <a:pathLst>
                <a:path w="929005" h="1003300">
                  <a:moveTo>
                    <a:pt x="0" y="1002715"/>
                  </a:moveTo>
                  <a:lnTo>
                    <a:pt x="928717" y="0"/>
                  </a:lnTo>
                </a:path>
              </a:pathLst>
            </a:custGeom>
            <a:ln w="8900">
              <a:solidFill>
                <a:srgbClr val="000000"/>
              </a:solidFill>
            </a:ln>
          </p:spPr>
          <p:txBody>
            <a:bodyPr wrap="square" lIns="0" tIns="0" rIns="0" bIns="0" rtlCol="0"/>
            <a:lstStyle/>
            <a:p>
              <a:endParaRPr/>
            </a:p>
          </p:txBody>
        </p:sp>
        <p:sp>
          <p:nvSpPr>
            <p:cNvPr id="54" name="object 54"/>
            <p:cNvSpPr/>
            <p:nvPr/>
          </p:nvSpPr>
          <p:spPr>
            <a:xfrm>
              <a:off x="1129216" y="518423"/>
              <a:ext cx="1164590" cy="1164590"/>
            </a:xfrm>
            <a:custGeom>
              <a:avLst/>
              <a:gdLst/>
              <a:ahLst/>
              <a:cxnLst/>
              <a:rect l="l" t="t" r="r" b="b"/>
              <a:pathLst>
                <a:path w="1164589" h="1164589">
                  <a:moveTo>
                    <a:pt x="0" y="89634"/>
                  </a:moveTo>
                  <a:lnTo>
                    <a:pt x="83032" y="0"/>
                  </a:lnTo>
                </a:path>
                <a:path w="1164589" h="1164589">
                  <a:moveTo>
                    <a:pt x="696293" y="1163990"/>
                  </a:moveTo>
                  <a:lnTo>
                    <a:pt x="1163984" y="659011"/>
                  </a:lnTo>
                </a:path>
              </a:pathLst>
            </a:custGeom>
            <a:ln w="5933">
              <a:solidFill>
                <a:srgbClr val="000000"/>
              </a:solidFill>
              <a:prstDash val="lgDash"/>
            </a:ln>
          </p:spPr>
          <p:txBody>
            <a:bodyPr wrap="square" lIns="0" tIns="0" rIns="0" bIns="0" rtlCol="0"/>
            <a:lstStyle/>
            <a:p>
              <a:endParaRPr/>
            </a:p>
          </p:txBody>
        </p:sp>
      </p:grpSp>
      <p:sp>
        <p:nvSpPr>
          <p:cNvPr id="55" name="object 55"/>
          <p:cNvSpPr txBox="1"/>
          <p:nvPr/>
        </p:nvSpPr>
        <p:spPr>
          <a:xfrm>
            <a:off x="1325571" y="1715279"/>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56" name="object 56"/>
          <p:cNvSpPr txBox="1"/>
          <p:nvPr/>
        </p:nvSpPr>
        <p:spPr>
          <a:xfrm>
            <a:off x="1602783"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57" name="object 57"/>
          <p:cNvSpPr txBox="1"/>
          <p:nvPr/>
        </p:nvSpPr>
        <p:spPr>
          <a:xfrm>
            <a:off x="1868444"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58" name="object 58"/>
          <p:cNvSpPr txBox="1"/>
          <p:nvPr/>
        </p:nvSpPr>
        <p:spPr>
          <a:xfrm>
            <a:off x="2134104"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59" name="object 59"/>
          <p:cNvSpPr txBox="1"/>
          <p:nvPr/>
        </p:nvSpPr>
        <p:spPr>
          <a:xfrm>
            <a:off x="1021478" y="1609586"/>
            <a:ext cx="65405" cy="71120"/>
          </a:xfrm>
          <a:prstGeom prst="rect">
            <a:avLst/>
          </a:prstGeom>
        </p:spPr>
        <p:txBody>
          <a:bodyPr vert="vert270" wrap="square" lIns="0" tIns="12700" rIns="0" bIns="0" rtlCol="0">
            <a:spAutoFit/>
          </a:bodyPr>
          <a:lstStyle/>
          <a:p>
            <a:pPr marL="12700">
              <a:lnSpc>
                <a:spcPct val="100000"/>
              </a:lnSpc>
              <a:spcBef>
                <a:spcPts val="100"/>
              </a:spcBef>
            </a:pPr>
            <a:r>
              <a:rPr sz="300" spc="-25" dirty="0">
                <a:latin typeface="Microsoft Sans Serif"/>
                <a:cs typeface="Microsoft Sans Serif"/>
              </a:rPr>
              <a:t>−3</a:t>
            </a:r>
            <a:endParaRPr sz="300">
              <a:latin typeface="Microsoft Sans Serif"/>
              <a:cs typeface="Microsoft Sans Serif"/>
            </a:endParaRPr>
          </a:p>
        </p:txBody>
      </p:sp>
      <p:sp>
        <p:nvSpPr>
          <p:cNvPr id="60" name="object 60"/>
          <p:cNvSpPr txBox="1"/>
          <p:nvPr/>
        </p:nvSpPr>
        <p:spPr>
          <a:xfrm>
            <a:off x="1021478" y="1428180"/>
            <a:ext cx="65405" cy="71120"/>
          </a:xfrm>
          <a:prstGeom prst="rect">
            <a:avLst/>
          </a:prstGeom>
        </p:spPr>
        <p:txBody>
          <a:bodyPr vert="vert270" wrap="square" lIns="0" tIns="12700" rIns="0" bIns="0" rtlCol="0">
            <a:spAutoFit/>
          </a:bodyPr>
          <a:lstStyle/>
          <a:p>
            <a:pPr marL="12700">
              <a:lnSpc>
                <a:spcPct val="100000"/>
              </a:lnSpc>
              <a:spcBef>
                <a:spcPts val="100"/>
              </a:spcBef>
            </a:pPr>
            <a:r>
              <a:rPr sz="300" spc="-25" dirty="0">
                <a:latin typeface="Microsoft Sans Serif"/>
                <a:cs typeface="Microsoft Sans Serif"/>
              </a:rPr>
              <a:t>−2</a:t>
            </a:r>
            <a:endParaRPr sz="300">
              <a:latin typeface="Microsoft Sans Serif"/>
              <a:cs typeface="Microsoft Sans Serif"/>
            </a:endParaRPr>
          </a:p>
        </p:txBody>
      </p:sp>
      <p:sp>
        <p:nvSpPr>
          <p:cNvPr id="61" name="object 61"/>
          <p:cNvSpPr txBox="1"/>
          <p:nvPr/>
        </p:nvSpPr>
        <p:spPr>
          <a:xfrm>
            <a:off x="1021478" y="1246774"/>
            <a:ext cx="65405" cy="71120"/>
          </a:xfrm>
          <a:prstGeom prst="rect">
            <a:avLst/>
          </a:prstGeom>
        </p:spPr>
        <p:txBody>
          <a:bodyPr vert="vert270" wrap="square" lIns="0" tIns="12700" rIns="0" bIns="0" rtlCol="0">
            <a:spAutoFit/>
          </a:bodyPr>
          <a:lstStyle/>
          <a:p>
            <a:pPr marL="12700">
              <a:lnSpc>
                <a:spcPct val="100000"/>
              </a:lnSpc>
              <a:spcBef>
                <a:spcPts val="100"/>
              </a:spcBef>
            </a:pPr>
            <a:r>
              <a:rPr sz="300" spc="-25" dirty="0">
                <a:latin typeface="Microsoft Sans Serif"/>
                <a:cs typeface="Microsoft Sans Serif"/>
              </a:rPr>
              <a:t>−1</a:t>
            </a:r>
            <a:endParaRPr sz="300">
              <a:latin typeface="Microsoft Sans Serif"/>
              <a:cs typeface="Microsoft Sans Serif"/>
            </a:endParaRPr>
          </a:p>
        </p:txBody>
      </p:sp>
      <p:sp>
        <p:nvSpPr>
          <p:cNvPr id="62" name="object 62"/>
          <p:cNvSpPr txBox="1"/>
          <p:nvPr/>
        </p:nvSpPr>
        <p:spPr>
          <a:xfrm>
            <a:off x="910534" y="1026491"/>
            <a:ext cx="175895" cy="110489"/>
          </a:xfrm>
          <a:prstGeom prst="rect">
            <a:avLst/>
          </a:prstGeom>
        </p:spPr>
        <p:txBody>
          <a:bodyPr vert="vert270" wrap="square" lIns="0" tIns="8255" rIns="0" bIns="0" rtlCol="0">
            <a:spAutoFit/>
          </a:bodyPr>
          <a:lstStyle/>
          <a:p>
            <a:pPr marL="12700">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marL="24765">
              <a:lnSpc>
                <a:spcPct val="100000"/>
              </a:lnSpc>
              <a:spcBef>
                <a:spcPts val="250"/>
              </a:spcBef>
            </a:pPr>
            <a:r>
              <a:rPr sz="300" spc="-50" dirty="0">
                <a:latin typeface="Microsoft Sans Serif"/>
                <a:cs typeface="Microsoft Sans Serif"/>
              </a:rPr>
              <a:t>0</a:t>
            </a:r>
            <a:endParaRPr sz="300">
              <a:latin typeface="Microsoft Sans Serif"/>
              <a:cs typeface="Microsoft Sans Serif"/>
            </a:endParaRPr>
          </a:p>
        </p:txBody>
      </p:sp>
      <p:sp>
        <p:nvSpPr>
          <p:cNvPr id="63" name="object 63"/>
          <p:cNvSpPr txBox="1"/>
          <p:nvPr/>
        </p:nvSpPr>
        <p:spPr>
          <a:xfrm>
            <a:off x="1021478" y="895513"/>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1</a:t>
            </a:r>
            <a:endParaRPr sz="300">
              <a:latin typeface="Microsoft Sans Serif"/>
              <a:cs typeface="Microsoft Sans Serif"/>
            </a:endParaRPr>
          </a:p>
        </p:txBody>
      </p:sp>
      <p:sp>
        <p:nvSpPr>
          <p:cNvPr id="64" name="object 64"/>
          <p:cNvSpPr txBox="1"/>
          <p:nvPr/>
        </p:nvSpPr>
        <p:spPr>
          <a:xfrm>
            <a:off x="1021478" y="714107"/>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2</a:t>
            </a:r>
            <a:endParaRPr sz="300">
              <a:latin typeface="Microsoft Sans Serif"/>
              <a:cs typeface="Microsoft Sans Serif"/>
            </a:endParaRPr>
          </a:p>
        </p:txBody>
      </p:sp>
      <p:sp>
        <p:nvSpPr>
          <p:cNvPr id="65" name="object 65"/>
          <p:cNvSpPr txBox="1"/>
          <p:nvPr/>
        </p:nvSpPr>
        <p:spPr>
          <a:xfrm>
            <a:off x="1021478" y="532701"/>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3</a:t>
            </a:r>
            <a:endParaRPr sz="300">
              <a:latin typeface="Microsoft Sans Serif"/>
              <a:cs typeface="Microsoft Sans Serif"/>
            </a:endParaRPr>
          </a:p>
        </p:txBody>
      </p:sp>
      <p:grpSp>
        <p:nvGrpSpPr>
          <p:cNvPr id="66" name="object 66"/>
          <p:cNvGrpSpPr/>
          <p:nvPr/>
        </p:nvGrpSpPr>
        <p:grpSpPr>
          <a:xfrm>
            <a:off x="2529591" y="513973"/>
            <a:ext cx="1190625" cy="1192530"/>
            <a:chOff x="2529591" y="513973"/>
            <a:chExt cx="1190625" cy="1192530"/>
          </a:xfrm>
        </p:grpSpPr>
        <p:sp>
          <p:nvSpPr>
            <p:cNvPr id="67" name="object 67"/>
            <p:cNvSpPr/>
            <p:nvPr/>
          </p:nvSpPr>
          <p:spPr>
            <a:xfrm>
              <a:off x="2529591" y="518423"/>
              <a:ext cx="1188085" cy="1188085"/>
            </a:xfrm>
            <a:custGeom>
              <a:avLst/>
              <a:gdLst/>
              <a:ahLst/>
              <a:cxnLst/>
              <a:rect l="l" t="t" r="r" b="b"/>
              <a:pathLst>
                <a:path w="1188085" h="1188085">
                  <a:moveTo>
                    <a:pt x="255259" y="1163990"/>
                  </a:moveTo>
                  <a:lnTo>
                    <a:pt x="1052244" y="1163990"/>
                  </a:lnTo>
                </a:path>
                <a:path w="1188085" h="1188085">
                  <a:moveTo>
                    <a:pt x="255259" y="1163990"/>
                  </a:moveTo>
                  <a:lnTo>
                    <a:pt x="255259" y="1187641"/>
                  </a:lnTo>
                </a:path>
                <a:path w="1188085" h="1188085">
                  <a:moveTo>
                    <a:pt x="520920" y="1163990"/>
                  </a:moveTo>
                  <a:lnTo>
                    <a:pt x="520920" y="1187641"/>
                  </a:lnTo>
                </a:path>
                <a:path w="1188085" h="1188085">
                  <a:moveTo>
                    <a:pt x="786582" y="1163990"/>
                  </a:moveTo>
                  <a:lnTo>
                    <a:pt x="786582" y="1187641"/>
                  </a:lnTo>
                </a:path>
                <a:path w="1188085" h="1188085">
                  <a:moveTo>
                    <a:pt x="1052244" y="1163990"/>
                  </a:moveTo>
                  <a:lnTo>
                    <a:pt x="1052244" y="1187641"/>
                  </a:lnTo>
                </a:path>
                <a:path w="1188085" h="1188085">
                  <a:moveTo>
                    <a:pt x="23656" y="1126409"/>
                  </a:moveTo>
                  <a:lnTo>
                    <a:pt x="23656" y="37971"/>
                  </a:lnTo>
                </a:path>
                <a:path w="1188085" h="1188085">
                  <a:moveTo>
                    <a:pt x="23656" y="1126409"/>
                  </a:moveTo>
                  <a:lnTo>
                    <a:pt x="0" y="1126409"/>
                  </a:lnTo>
                </a:path>
                <a:path w="1188085" h="1188085">
                  <a:moveTo>
                    <a:pt x="23656" y="945005"/>
                  </a:moveTo>
                  <a:lnTo>
                    <a:pt x="0" y="945005"/>
                  </a:lnTo>
                </a:path>
                <a:path w="1188085" h="1188085">
                  <a:moveTo>
                    <a:pt x="23656" y="763596"/>
                  </a:moveTo>
                  <a:lnTo>
                    <a:pt x="0" y="763596"/>
                  </a:lnTo>
                </a:path>
                <a:path w="1188085" h="1188085">
                  <a:moveTo>
                    <a:pt x="23656" y="582193"/>
                  </a:moveTo>
                  <a:lnTo>
                    <a:pt x="0" y="582193"/>
                  </a:lnTo>
                </a:path>
                <a:path w="1188085" h="1188085">
                  <a:moveTo>
                    <a:pt x="23656" y="400784"/>
                  </a:moveTo>
                  <a:lnTo>
                    <a:pt x="0" y="400784"/>
                  </a:lnTo>
                </a:path>
                <a:path w="1188085" h="1188085">
                  <a:moveTo>
                    <a:pt x="23656" y="219380"/>
                  </a:moveTo>
                  <a:lnTo>
                    <a:pt x="0" y="219380"/>
                  </a:lnTo>
                </a:path>
                <a:path w="1188085" h="1188085">
                  <a:moveTo>
                    <a:pt x="23656" y="37971"/>
                  </a:moveTo>
                  <a:lnTo>
                    <a:pt x="0" y="37971"/>
                  </a:lnTo>
                </a:path>
                <a:path w="1188085" h="1188085">
                  <a:moveTo>
                    <a:pt x="23656" y="1163990"/>
                  </a:moveTo>
                  <a:lnTo>
                    <a:pt x="1187646" y="1163990"/>
                  </a:lnTo>
                  <a:lnTo>
                    <a:pt x="1187646" y="0"/>
                  </a:lnTo>
                  <a:lnTo>
                    <a:pt x="23656" y="0"/>
                  </a:lnTo>
                  <a:lnTo>
                    <a:pt x="23656" y="1163990"/>
                  </a:lnTo>
                </a:path>
              </a:pathLst>
            </a:custGeom>
            <a:ln w="3175">
              <a:solidFill>
                <a:srgbClr val="000000"/>
              </a:solidFill>
            </a:ln>
          </p:spPr>
          <p:txBody>
            <a:bodyPr wrap="square" lIns="0" tIns="0" rIns="0" bIns="0" rtlCol="0"/>
            <a:lstStyle/>
            <a:p>
              <a:endParaRPr/>
            </a:p>
          </p:txBody>
        </p:sp>
        <p:sp>
          <p:nvSpPr>
            <p:cNvPr id="68" name="object 68"/>
            <p:cNvSpPr/>
            <p:nvPr/>
          </p:nvSpPr>
          <p:spPr>
            <a:xfrm>
              <a:off x="3290698" y="1204963"/>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69" name="object 69"/>
            <p:cNvSpPr/>
            <p:nvPr/>
          </p:nvSpPr>
          <p:spPr>
            <a:xfrm>
              <a:off x="3290698" y="1204963"/>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32"/>
                  </a:lnTo>
                  <a:lnTo>
                    <a:pt x="5950" y="26583"/>
                  </a:lnTo>
                  <a:lnTo>
                    <a:pt x="13294"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70" name="object 70"/>
            <p:cNvSpPr/>
            <p:nvPr/>
          </p:nvSpPr>
          <p:spPr>
            <a:xfrm>
              <a:off x="3578273" y="1104372"/>
              <a:ext cx="26670" cy="26670"/>
            </a:xfrm>
            <a:custGeom>
              <a:avLst/>
              <a:gdLst/>
              <a:ahLst/>
              <a:cxnLst/>
              <a:rect l="l" t="t" r="r" b="b"/>
              <a:pathLst>
                <a:path w="26670"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1" name="object 71"/>
            <p:cNvSpPr/>
            <p:nvPr/>
          </p:nvSpPr>
          <p:spPr>
            <a:xfrm>
              <a:off x="3578273" y="1104372"/>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72" name="object 72"/>
            <p:cNvSpPr/>
            <p:nvPr/>
          </p:nvSpPr>
          <p:spPr>
            <a:xfrm>
              <a:off x="3547182" y="1102832"/>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3" name="object 73"/>
            <p:cNvSpPr/>
            <p:nvPr/>
          </p:nvSpPr>
          <p:spPr>
            <a:xfrm>
              <a:off x="3547182" y="1102832"/>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74" name="object 74"/>
            <p:cNvSpPr/>
            <p:nvPr/>
          </p:nvSpPr>
          <p:spPr>
            <a:xfrm>
              <a:off x="3280651" y="1065648"/>
              <a:ext cx="26670" cy="26670"/>
            </a:xfrm>
            <a:custGeom>
              <a:avLst/>
              <a:gdLst/>
              <a:ahLst/>
              <a:cxnLst/>
              <a:rect l="l" t="t" r="r" b="b"/>
              <a:pathLst>
                <a:path w="26670"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5" name="object 75"/>
            <p:cNvSpPr/>
            <p:nvPr/>
          </p:nvSpPr>
          <p:spPr>
            <a:xfrm>
              <a:off x="3280651" y="1065648"/>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83"/>
                  </a:lnTo>
                  <a:lnTo>
                    <a:pt x="13294"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76" name="object 76"/>
            <p:cNvSpPr/>
            <p:nvPr/>
          </p:nvSpPr>
          <p:spPr>
            <a:xfrm>
              <a:off x="3660828" y="1108407"/>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7" name="object 77"/>
            <p:cNvSpPr/>
            <p:nvPr/>
          </p:nvSpPr>
          <p:spPr>
            <a:xfrm>
              <a:off x="3660828" y="1108407"/>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78" name="object 78"/>
            <p:cNvSpPr/>
            <p:nvPr/>
          </p:nvSpPr>
          <p:spPr>
            <a:xfrm>
              <a:off x="3506399" y="1258526"/>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9" name="object 79"/>
            <p:cNvSpPr/>
            <p:nvPr/>
          </p:nvSpPr>
          <p:spPr>
            <a:xfrm>
              <a:off x="3506399" y="1258526"/>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80" name="object 80"/>
            <p:cNvSpPr/>
            <p:nvPr/>
          </p:nvSpPr>
          <p:spPr>
            <a:xfrm>
              <a:off x="3553829" y="1093415"/>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81" name="object 81"/>
            <p:cNvSpPr/>
            <p:nvPr/>
          </p:nvSpPr>
          <p:spPr>
            <a:xfrm>
              <a:off x="3553829" y="1093415"/>
              <a:ext cx="26670" cy="26670"/>
            </a:xfrm>
            <a:custGeom>
              <a:avLst/>
              <a:gdLst/>
              <a:ahLst/>
              <a:cxnLst/>
              <a:rect l="l" t="t" r="r" b="b"/>
              <a:pathLst>
                <a:path w="26670"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82" name="object 82"/>
            <p:cNvSpPr/>
            <p:nvPr/>
          </p:nvSpPr>
          <p:spPr>
            <a:xfrm>
              <a:off x="3311783" y="1193534"/>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83" name="object 83"/>
            <p:cNvSpPr/>
            <p:nvPr/>
          </p:nvSpPr>
          <p:spPr>
            <a:xfrm>
              <a:off x="3311783" y="1193534"/>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84" name="object 84"/>
            <p:cNvSpPr/>
            <p:nvPr/>
          </p:nvSpPr>
          <p:spPr>
            <a:xfrm>
              <a:off x="3210323" y="97613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85" name="object 85"/>
            <p:cNvSpPr/>
            <p:nvPr/>
          </p:nvSpPr>
          <p:spPr>
            <a:xfrm>
              <a:off x="3210323" y="976130"/>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86" name="object 86"/>
            <p:cNvSpPr/>
            <p:nvPr/>
          </p:nvSpPr>
          <p:spPr>
            <a:xfrm>
              <a:off x="3436305" y="812091"/>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87" name="object 87"/>
            <p:cNvSpPr/>
            <p:nvPr/>
          </p:nvSpPr>
          <p:spPr>
            <a:xfrm>
              <a:off x="3436305" y="812091"/>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88" name="object 88"/>
            <p:cNvSpPr/>
            <p:nvPr/>
          </p:nvSpPr>
          <p:spPr>
            <a:xfrm>
              <a:off x="3085877" y="96806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94"/>
                  </a:lnTo>
                  <a:lnTo>
                    <a:pt x="26583" y="5950"/>
                  </a:lnTo>
                  <a:lnTo>
                    <a:pt x="20627" y="0"/>
                  </a:lnTo>
                  <a:close/>
                </a:path>
              </a:pathLst>
            </a:custGeom>
            <a:solidFill>
              <a:srgbClr val="C37AC0"/>
            </a:solidFill>
          </p:spPr>
          <p:txBody>
            <a:bodyPr wrap="square" lIns="0" tIns="0" rIns="0" bIns="0" rtlCol="0"/>
            <a:lstStyle/>
            <a:p>
              <a:endParaRPr/>
            </a:p>
          </p:txBody>
        </p:sp>
        <p:sp>
          <p:nvSpPr>
            <p:cNvPr id="89" name="object 89"/>
            <p:cNvSpPr/>
            <p:nvPr/>
          </p:nvSpPr>
          <p:spPr>
            <a:xfrm>
              <a:off x="3085877" y="968060"/>
              <a:ext cx="26670" cy="26670"/>
            </a:xfrm>
            <a:custGeom>
              <a:avLst/>
              <a:gdLst/>
              <a:ahLst/>
              <a:cxnLst/>
              <a:rect l="l" t="t" r="r" b="b"/>
              <a:pathLst>
                <a:path w="26669" h="26669">
                  <a:moveTo>
                    <a:pt x="26583" y="13294"/>
                  </a:moveTo>
                  <a:lnTo>
                    <a:pt x="26583" y="5950"/>
                  </a:lnTo>
                  <a:lnTo>
                    <a:pt x="20627" y="0"/>
                  </a:lnTo>
                  <a:lnTo>
                    <a:pt x="13289" y="0"/>
                  </a:lnTo>
                  <a:lnTo>
                    <a:pt x="5950" y="0"/>
                  </a:lnTo>
                  <a:lnTo>
                    <a:pt x="0" y="5950"/>
                  </a:lnTo>
                  <a:lnTo>
                    <a:pt x="0" y="13294"/>
                  </a:lnTo>
                  <a:lnTo>
                    <a:pt x="0" y="20632"/>
                  </a:lnTo>
                  <a:lnTo>
                    <a:pt x="5950" y="26583"/>
                  </a:lnTo>
                  <a:lnTo>
                    <a:pt x="13289" y="26583"/>
                  </a:lnTo>
                  <a:lnTo>
                    <a:pt x="20627"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90" name="object 90"/>
            <p:cNvSpPr/>
            <p:nvPr/>
          </p:nvSpPr>
          <p:spPr>
            <a:xfrm>
              <a:off x="3594652" y="1282177"/>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91" name="object 91"/>
            <p:cNvSpPr/>
            <p:nvPr/>
          </p:nvSpPr>
          <p:spPr>
            <a:xfrm>
              <a:off x="3594652" y="1282177"/>
              <a:ext cx="26670" cy="26670"/>
            </a:xfrm>
            <a:custGeom>
              <a:avLst/>
              <a:gdLst/>
              <a:ahLst/>
              <a:cxnLst/>
              <a:rect l="l" t="t" r="r" b="b"/>
              <a:pathLst>
                <a:path w="26670"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92" name="object 92"/>
            <p:cNvSpPr/>
            <p:nvPr/>
          </p:nvSpPr>
          <p:spPr>
            <a:xfrm>
              <a:off x="2834734" y="1626004"/>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93" name="object 93"/>
            <p:cNvSpPr/>
            <p:nvPr/>
          </p:nvSpPr>
          <p:spPr>
            <a:xfrm>
              <a:off x="2834734" y="1626004"/>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94" name="object 94"/>
            <p:cNvSpPr/>
            <p:nvPr/>
          </p:nvSpPr>
          <p:spPr>
            <a:xfrm>
              <a:off x="2657599" y="748247"/>
              <a:ext cx="26670" cy="26670"/>
            </a:xfrm>
            <a:custGeom>
              <a:avLst/>
              <a:gdLst/>
              <a:ahLst/>
              <a:cxnLst/>
              <a:rect l="l" t="t" r="r" b="b"/>
              <a:pathLst>
                <a:path w="26669" h="26670">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95" name="object 95"/>
            <p:cNvSpPr/>
            <p:nvPr/>
          </p:nvSpPr>
          <p:spPr>
            <a:xfrm>
              <a:off x="2657599" y="748247"/>
              <a:ext cx="26670" cy="26670"/>
            </a:xfrm>
            <a:custGeom>
              <a:avLst/>
              <a:gdLst/>
              <a:ahLst/>
              <a:cxnLst/>
              <a:rect l="l" t="t" r="r" b="b"/>
              <a:pathLst>
                <a:path w="26669" h="26670">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96" name="object 96"/>
            <p:cNvSpPr/>
            <p:nvPr/>
          </p:nvSpPr>
          <p:spPr>
            <a:xfrm>
              <a:off x="3125511" y="784517"/>
              <a:ext cx="26670" cy="26670"/>
            </a:xfrm>
            <a:custGeom>
              <a:avLst/>
              <a:gdLst/>
              <a:ahLst/>
              <a:cxnLst/>
              <a:rect l="l" t="t" r="r" b="b"/>
              <a:pathLst>
                <a:path w="26669" h="26670">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31B5FF"/>
            </a:solidFill>
          </p:spPr>
          <p:txBody>
            <a:bodyPr wrap="square" lIns="0" tIns="0" rIns="0" bIns="0" rtlCol="0"/>
            <a:lstStyle/>
            <a:p>
              <a:endParaRPr/>
            </a:p>
          </p:txBody>
        </p:sp>
        <p:sp>
          <p:nvSpPr>
            <p:cNvPr id="97" name="object 97"/>
            <p:cNvSpPr/>
            <p:nvPr/>
          </p:nvSpPr>
          <p:spPr>
            <a:xfrm>
              <a:off x="3125511" y="784517"/>
              <a:ext cx="26670" cy="26670"/>
            </a:xfrm>
            <a:custGeom>
              <a:avLst/>
              <a:gdLst/>
              <a:ahLst/>
              <a:cxnLst/>
              <a:rect l="l" t="t" r="r" b="b"/>
              <a:pathLst>
                <a:path w="26669" h="26670">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98" name="object 98"/>
            <p:cNvSpPr/>
            <p:nvPr/>
          </p:nvSpPr>
          <p:spPr>
            <a:xfrm>
              <a:off x="2912619" y="1145749"/>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99" name="object 99"/>
            <p:cNvSpPr/>
            <p:nvPr/>
          </p:nvSpPr>
          <p:spPr>
            <a:xfrm>
              <a:off x="2912619" y="1145749"/>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83"/>
                  </a:lnTo>
                  <a:lnTo>
                    <a:pt x="13289" y="26583"/>
                  </a:lnTo>
                  <a:lnTo>
                    <a:pt x="20627"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100" name="object 100"/>
            <p:cNvSpPr/>
            <p:nvPr/>
          </p:nvSpPr>
          <p:spPr>
            <a:xfrm>
              <a:off x="2948259" y="802989"/>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94"/>
                  </a:lnTo>
                  <a:lnTo>
                    <a:pt x="26583" y="5950"/>
                  </a:lnTo>
                  <a:lnTo>
                    <a:pt x="20627" y="0"/>
                  </a:lnTo>
                  <a:close/>
                </a:path>
              </a:pathLst>
            </a:custGeom>
            <a:solidFill>
              <a:srgbClr val="31B5FF"/>
            </a:solidFill>
          </p:spPr>
          <p:txBody>
            <a:bodyPr wrap="square" lIns="0" tIns="0" rIns="0" bIns="0" rtlCol="0"/>
            <a:lstStyle/>
            <a:p>
              <a:endParaRPr/>
            </a:p>
          </p:txBody>
        </p:sp>
        <p:sp>
          <p:nvSpPr>
            <p:cNvPr id="101" name="object 101"/>
            <p:cNvSpPr/>
            <p:nvPr/>
          </p:nvSpPr>
          <p:spPr>
            <a:xfrm>
              <a:off x="2948259" y="802989"/>
              <a:ext cx="26670" cy="26670"/>
            </a:xfrm>
            <a:custGeom>
              <a:avLst/>
              <a:gdLst/>
              <a:ahLst/>
              <a:cxnLst/>
              <a:rect l="l" t="t" r="r" b="b"/>
              <a:pathLst>
                <a:path w="26669" h="26669">
                  <a:moveTo>
                    <a:pt x="26583" y="13294"/>
                  </a:moveTo>
                  <a:lnTo>
                    <a:pt x="26583" y="5950"/>
                  </a:lnTo>
                  <a:lnTo>
                    <a:pt x="20627" y="0"/>
                  </a:lnTo>
                  <a:lnTo>
                    <a:pt x="13289" y="0"/>
                  </a:lnTo>
                  <a:lnTo>
                    <a:pt x="5950" y="0"/>
                  </a:lnTo>
                  <a:lnTo>
                    <a:pt x="0" y="5950"/>
                  </a:lnTo>
                  <a:lnTo>
                    <a:pt x="0" y="13294"/>
                  </a:lnTo>
                  <a:lnTo>
                    <a:pt x="0" y="20632"/>
                  </a:lnTo>
                  <a:lnTo>
                    <a:pt x="5950" y="26583"/>
                  </a:lnTo>
                  <a:lnTo>
                    <a:pt x="13289" y="26583"/>
                  </a:lnTo>
                  <a:lnTo>
                    <a:pt x="20627"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02" name="object 102"/>
            <p:cNvSpPr/>
            <p:nvPr/>
          </p:nvSpPr>
          <p:spPr>
            <a:xfrm>
              <a:off x="3445325" y="812091"/>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103" name="object 103"/>
            <p:cNvSpPr/>
            <p:nvPr/>
          </p:nvSpPr>
          <p:spPr>
            <a:xfrm>
              <a:off x="3445325" y="812091"/>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04" name="object 104"/>
            <p:cNvSpPr/>
            <p:nvPr/>
          </p:nvSpPr>
          <p:spPr>
            <a:xfrm>
              <a:off x="3199285" y="87755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105" name="object 105"/>
            <p:cNvSpPr/>
            <p:nvPr/>
          </p:nvSpPr>
          <p:spPr>
            <a:xfrm>
              <a:off x="3199285" y="87755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06" name="object 106"/>
            <p:cNvSpPr/>
            <p:nvPr/>
          </p:nvSpPr>
          <p:spPr>
            <a:xfrm>
              <a:off x="3174404" y="936374"/>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107" name="object 107"/>
            <p:cNvSpPr/>
            <p:nvPr/>
          </p:nvSpPr>
          <p:spPr>
            <a:xfrm>
              <a:off x="3174404" y="936374"/>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108" name="object 108"/>
            <p:cNvSpPr/>
            <p:nvPr/>
          </p:nvSpPr>
          <p:spPr>
            <a:xfrm>
              <a:off x="3017480" y="861614"/>
              <a:ext cx="26670" cy="26670"/>
            </a:xfrm>
            <a:custGeom>
              <a:avLst/>
              <a:gdLst/>
              <a:ahLst/>
              <a:cxnLst/>
              <a:rect l="l" t="t" r="r" b="b"/>
              <a:pathLst>
                <a:path w="26669" h="26669">
                  <a:moveTo>
                    <a:pt x="20632" y="0"/>
                  </a:moveTo>
                  <a:lnTo>
                    <a:pt x="5955" y="0"/>
                  </a:lnTo>
                  <a:lnTo>
                    <a:pt x="0" y="5950"/>
                  </a:lnTo>
                  <a:lnTo>
                    <a:pt x="0" y="20627"/>
                  </a:lnTo>
                  <a:lnTo>
                    <a:pt x="5955" y="26583"/>
                  </a:lnTo>
                  <a:lnTo>
                    <a:pt x="20632" y="26583"/>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109" name="object 109"/>
            <p:cNvSpPr/>
            <p:nvPr/>
          </p:nvSpPr>
          <p:spPr>
            <a:xfrm>
              <a:off x="3017480" y="861614"/>
              <a:ext cx="26670" cy="26670"/>
            </a:xfrm>
            <a:custGeom>
              <a:avLst/>
              <a:gdLst/>
              <a:ahLst/>
              <a:cxnLst/>
              <a:rect l="l" t="t" r="r" b="b"/>
              <a:pathLst>
                <a:path w="26669" h="26669">
                  <a:moveTo>
                    <a:pt x="26583" y="13289"/>
                  </a:moveTo>
                  <a:lnTo>
                    <a:pt x="26583" y="5950"/>
                  </a:lnTo>
                  <a:lnTo>
                    <a:pt x="20632" y="0"/>
                  </a:lnTo>
                  <a:lnTo>
                    <a:pt x="13294" y="0"/>
                  </a:lnTo>
                  <a:lnTo>
                    <a:pt x="5955" y="0"/>
                  </a:lnTo>
                  <a:lnTo>
                    <a:pt x="0" y="5950"/>
                  </a:lnTo>
                  <a:lnTo>
                    <a:pt x="0" y="13289"/>
                  </a:lnTo>
                  <a:lnTo>
                    <a:pt x="0" y="20627"/>
                  </a:lnTo>
                  <a:lnTo>
                    <a:pt x="5955" y="26583"/>
                  </a:lnTo>
                  <a:lnTo>
                    <a:pt x="13294" y="26583"/>
                  </a:lnTo>
                  <a:lnTo>
                    <a:pt x="20632"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110" name="object 110"/>
            <p:cNvSpPr/>
            <p:nvPr/>
          </p:nvSpPr>
          <p:spPr>
            <a:xfrm>
              <a:off x="2876462" y="898875"/>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111" name="object 111"/>
            <p:cNvSpPr/>
            <p:nvPr/>
          </p:nvSpPr>
          <p:spPr>
            <a:xfrm>
              <a:off x="2876462" y="898875"/>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12" name="object 112"/>
            <p:cNvSpPr/>
            <p:nvPr/>
          </p:nvSpPr>
          <p:spPr>
            <a:xfrm>
              <a:off x="2583073" y="548249"/>
              <a:ext cx="26670" cy="26670"/>
            </a:xfrm>
            <a:custGeom>
              <a:avLst/>
              <a:gdLst/>
              <a:ahLst/>
              <a:cxnLst/>
              <a:rect l="l" t="t" r="r" b="b"/>
              <a:pathLst>
                <a:path w="26669" h="26670">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113" name="object 113"/>
            <p:cNvSpPr/>
            <p:nvPr/>
          </p:nvSpPr>
          <p:spPr>
            <a:xfrm>
              <a:off x="2583073" y="548249"/>
              <a:ext cx="26670" cy="26670"/>
            </a:xfrm>
            <a:custGeom>
              <a:avLst/>
              <a:gdLst/>
              <a:ahLst/>
              <a:cxnLst/>
              <a:rect l="l" t="t" r="r" b="b"/>
              <a:pathLst>
                <a:path w="26669" h="26670">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14" name="object 114"/>
            <p:cNvSpPr/>
            <p:nvPr/>
          </p:nvSpPr>
          <p:spPr>
            <a:xfrm>
              <a:off x="2965863" y="831865"/>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115" name="object 115"/>
            <p:cNvSpPr/>
            <p:nvPr/>
          </p:nvSpPr>
          <p:spPr>
            <a:xfrm>
              <a:off x="2965863" y="831865"/>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116" name="object 116"/>
            <p:cNvSpPr/>
            <p:nvPr/>
          </p:nvSpPr>
          <p:spPr>
            <a:xfrm>
              <a:off x="2870040" y="518423"/>
              <a:ext cx="661670" cy="1164590"/>
            </a:xfrm>
            <a:custGeom>
              <a:avLst/>
              <a:gdLst/>
              <a:ahLst/>
              <a:cxnLst/>
              <a:rect l="l" t="t" r="r" b="b"/>
              <a:pathLst>
                <a:path w="661670" h="1164589">
                  <a:moveTo>
                    <a:pt x="0" y="1163990"/>
                  </a:moveTo>
                  <a:lnTo>
                    <a:pt x="661368" y="0"/>
                  </a:lnTo>
                </a:path>
              </a:pathLst>
            </a:custGeom>
            <a:ln w="8900">
              <a:solidFill>
                <a:srgbClr val="000000"/>
              </a:solidFill>
            </a:ln>
          </p:spPr>
          <p:txBody>
            <a:bodyPr wrap="square" lIns="0" tIns="0" rIns="0" bIns="0" rtlCol="0"/>
            <a:lstStyle/>
            <a:p>
              <a:endParaRPr/>
            </a:p>
          </p:txBody>
        </p:sp>
        <p:sp>
          <p:nvSpPr>
            <p:cNvPr id="117" name="object 117"/>
            <p:cNvSpPr/>
            <p:nvPr/>
          </p:nvSpPr>
          <p:spPr>
            <a:xfrm>
              <a:off x="2553247" y="518423"/>
              <a:ext cx="1164590" cy="1164590"/>
            </a:xfrm>
            <a:custGeom>
              <a:avLst/>
              <a:gdLst/>
              <a:ahLst/>
              <a:cxnLst/>
              <a:rect l="l" t="t" r="r" b="b"/>
              <a:pathLst>
                <a:path w="1164589" h="1164589">
                  <a:moveTo>
                    <a:pt x="0" y="1016441"/>
                  </a:moveTo>
                  <a:lnTo>
                    <a:pt x="577534" y="0"/>
                  </a:lnTo>
                </a:path>
                <a:path w="1164589" h="1164589">
                  <a:moveTo>
                    <a:pt x="717419" y="1163990"/>
                  </a:moveTo>
                  <a:lnTo>
                    <a:pt x="1163990" y="378037"/>
                  </a:lnTo>
                </a:path>
              </a:pathLst>
            </a:custGeom>
            <a:ln w="5933">
              <a:solidFill>
                <a:srgbClr val="000000"/>
              </a:solidFill>
              <a:prstDash val="lgDash"/>
            </a:ln>
          </p:spPr>
          <p:txBody>
            <a:bodyPr wrap="square" lIns="0" tIns="0" rIns="0" bIns="0" rtlCol="0"/>
            <a:lstStyle/>
            <a:p>
              <a:endParaRPr/>
            </a:p>
          </p:txBody>
        </p:sp>
      </p:grpSp>
      <p:sp>
        <p:nvSpPr>
          <p:cNvPr id="118" name="object 118"/>
          <p:cNvSpPr txBox="1"/>
          <p:nvPr/>
        </p:nvSpPr>
        <p:spPr>
          <a:xfrm>
            <a:off x="2749607" y="1715279"/>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119" name="object 119"/>
          <p:cNvSpPr txBox="1"/>
          <p:nvPr/>
        </p:nvSpPr>
        <p:spPr>
          <a:xfrm>
            <a:off x="3026817"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120" name="object 120"/>
          <p:cNvSpPr txBox="1"/>
          <p:nvPr/>
        </p:nvSpPr>
        <p:spPr>
          <a:xfrm>
            <a:off x="3292480"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121" name="object 121"/>
          <p:cNvSpPr txBox="1"/>
          <p:nvPr/>
        </p:nvSpPr>
        <p:spPr>
          <a:xfrm>
            <a:off x="3558140"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122" name="object 122"/>
          <p:cNvSpPr txBox="1"/>
          <p:nvPr/>
        </p:nvSpPr>
        <p:spPr>
          <a:xfrm>
            <a:off x="2445510" y="532701"/>
            <a:ext cx="65405" cy="2571750"/>
          </a:xfrm>
          <a:prstGeom prst="rect">
            <a:avLst/>
          </a:prstGeom>
        </p:spPr>
        <p:txBody>
          <a:bodyPr vert="vert270" wrap="square" lIns="0" tIns="12700" rIns="0" bIns="0" rtlCol="0">
            <a:spAutoFit/>
          </a:bodyPr>
          <a:lstStyle/>
          <a:p>
            <a:pPr marL="12700">
              <a:lnSpc>
                <a:spcPct val="100000"/>
              </a:lnSpc>
              <a:spcBef>
                <a:spcPts val="100"/>
              </a:spcBef>
              <a:tabLst>
                <a:tab pos="193675" algn="l"/>
                <a:tab pos="375285" algn="l"/>
                <a:tab pos="568325" algn="l"/>
                <a:tab pos="749300" algn="l"/>
                <a:tab pos="930910" algn="l"/>
                <a:tab pos="1112520" algn="l"/>
                <a:tab pos="1436370" algn="l"/>
                <a:tab pos="1617980" algn="l"/>
                <a:tab pos="1798955" algn="l"/>
                <a:tab pos="1991995" algn="l"/>
                <a:tab pos="2173605" algn="l"/>
                <a:tab pos="2355215" algn="l"/>
                <a:tab pos="2536190" algn="l"/>
              </a:tabLst>
            </a:pPr>
            <a:r>
              <a:rPr sz="300" spc="-25"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−2</a:t>
            </a:r>
            <a:r>
              <a:rPr sz="300" dirty="0">
                <a:latin typeface="Microsoft Sans Serif"/>
                <a:cs typeface="Microsoft Sans Serif"/>
              </a:rPr>
              <a:t>	</a:t>
            </a: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r>
              <a:rPr sz="300" dirty="0">
                <a:latin typeface="Microsoft Sans Serif"/>
                <a:cs typeface="Microsoft Sans Serif"/>
              </a:rPr>
              <a:t>	</a:t>
            </a:r>
            <a:r>
              <a:rPr sz="300" spc="-50"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2</a:t>
            </a:r>
            <a:r>
              <a:rPr sz="300" dirty="0">
                <a:latin typeface="Microsoft Sans Serif"/>
                <a:cs typeface="Microsoft Sans Serif"/>
              </a:rPr>
              <a:t>	</a:t>
            </a:r>
            <a:r>
              <a:rPr sz="300" spc="-50"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−2</a:t>
            </a:r>
            <a:r>
              <a:rPr sz="300" dirty="0">
                <a:latin typeface="Microsoft Sans Serif"/>
                <a:cs typeface="Microsoft Sans Serif"/>
              </a:rPr>
              <a:t>	</a:t>
            </a: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r>
              <a:rPr sz="300" dirty="0">
                <a:latin typeface="Microsoft Sans Serif"/>
                <a:cs typeface="Microsoft Sans Serif"/>
              </a:rPr>
              <a:t>	</a:t>
            </a:r>
            <a:r>
              <a:rPr sz="300" spc="-50"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2</a:t>
            </a:r>
            <a:r>
              <a:rPr sz="300" dirty="0">
                <a:latin typeface="Microsoft Sans Serif"/>
                <a:cs typeface="Microsoft Sans Serif"/>
              </a:rPr>
              <a:t>	</a:t>
            </a:r>
            <a:r>
              <a:rPr sz="300" spc="-50" dirty="0">
                <a:latin typeface="Microsoft Sans Serif"/>
                <a:cs typeface="Microsoft Sans Serif"/>
              </a:rPr>
              <a:t>3</a:t>
            </a:r>
            <a:endParaRPr sz="300">
              <a:latin typeface="Microsoft Sans Serif"/>
              <a:cs typeface="Microsoft Sans Serif"/>
            </a:endParaRPr>
          </a:p>
        </p:txBody>
      </p:sp>
      <p:grpSp>
        <p:nvGrpSpPr>
          <p:cNvPr id="123" name="object 123"/>
          <p:cNvGrpSpPr/>
          <p:nvPr/>
        </p:nvGrpSpPr>
        <p:grpSpPr>
          <a:xfrm>
            <a:off x="1105560" y="1938004"/>
            <a:ext cx="1189355" cy="1192530"/>
            <a:chOff x="1105560" y="1938004"/>
            <a:chExt cx="1189355" cy="1192530"/>
          </a:xfrm>
        </p:grpSpPr>
        <p:sp>
          <p:nvSpPr>
            <p:cNvPr id="124" name="object 124"/>
            <p:cNvSpPr/>
            <p:nvPr/>
          </p:nvSpPr>
          <p:spPr>
            <a:xfrm>
              <a:off x="1105560" y="1942454"/>
              <a:ext cx="1188085" cy="1188085"/>
            </a:xfrm>
            <a:custGeom>
              <a:avLst/>
              <a:gdLst/>
              <a:ahLst/>
              <a:cxnLst/>
              <a:rect l="l" t="t" r="r" b="b"/>
              <a:pathLst>
                <a:path w="1188085" h="1188085">
                  <a:moveTo>
                    <a:pt x="255258" y="1163988"/>
                  </a:moveTo>
                  <a:lnTo>
                    <a:pt x="1052244" y="1163988"/>
                  </a:lnTo>
                </a:path>
                <a:path w="1188085" h="1188085">
                  <a:moveTo>
                    <a:pt x="255258" y="1163988"/>
                  </a:moveTo>
                  <a:lnTo>
                    <a:pt x="255258" y="1187642"/>
                  </a:lnTo>
                </a:path>
                <a:path w="1188085" h="1188085">
                  <a:moveTo>
                    <a:pt x="520920" y="1163988"/>
                  </a:moveTo>
                  <a:lnTo>
                    <a:pt x="520920" y="1187642"/>
                  </a:lnTo>
                </a:path>
                <a:path w="1188085" h="1188085">
                  <a:moveTo>
                    <a:pt x="786582" y="1163988"/>
                  </a:moveTo>
                  <a:lnTo>
                    <a:pt x="786582" y="1187642"/>
                  </a:lnTo>
                </a:path>
                <a:path w="1188085" h="1188085">
                  <a:moveTo>
                    <a:pt x="1052244" y="1163988"/>
                  </a:moveTo>
                  <a:lnTo>
                    <a:pt x="1052244" y="1187642"/>
                  </a:lnTo>
                </a:path>
                <a:path w="1188085" h="1188085">
                  <a:moveTo>
                    <a:pt x="23656" y="1126409"/>
                  </a:moveTo>
                  <a:lnTo>
                    <a:pt x="23656" y="37977"/>
                  </a:lnTo>
                </a:path>
                <a:path w="1188085" h="1188085">
                  <a:moveTo>
                    <a:pt x="23656" y="1126409"/>
                  </a:moveTo>
                  <a:lnTo>
                    <a:pt x="0" y="1126409"/>
                  </a:lnTo>
                </a:path>
                <a:path w="1188085" h="1188085">
                  <a:moveTo>
                    <a:pt x="23656" y="945003"/>
                  </a:moveTo>
                  <a:lnTo>
                    <a:pt x="0" y="945003"/>
                  </a:lnTo>
                </a:path>
                <a:path w="1188085" h="1188085">
                  <a:moveTo>
                    <a:pt x="23656" y="763596"/>
                  </a:moveTo>
                  <a:lnTo>
                    <a:pt x="0" y="763596"/>
                  </a:lnTo>
                </a:path>
                <a:path w="1188085" h="1188085">
                  <a:moveTo>
                    <a:pt x="23656" y="582193"/>
                  </a:moveTo>
                  <a:lnTo>
                    <a:pt x="0" y="582193"/>
                  </a:lnTo>
                </a:path>
                <a:path w="1188085" h="1188085">
                  <a:moveTo>
                    <a:pt x="23656" y="400789"/>
                  </a:moveTo>
                  <a:lnTo>
                    <a:pt x="0" y="400789"/>
                  </a:lnTo>
                </a:path>
                <a:path w="1188085" h="1188085">
                  <a:moveTo>
                    <a:pt x="23656" y="219380"/>
                  </a:moveTo>
                  <a:lnTo>
                    <a:pt x="0" y="219380"/>
                  </a:lnTo>
                </a:path>
                <a:path w="1188085" h="1188085">
                  <a:moveTo>
                    <a:pt x="23656" y="37977"/>
                  </a:moveTo>
                  <a:lnTo>
                    <a:pt x="0" y="37977"/>
                  </a:lnTo>
                </a:path>
                <a:path w="1188085" h="1188085">
                  <a:moveTo>
                    <a:pt x="23656" y="1163988"/>
                  </a:moveTo>
                  <a:lnTo>
                    <a:pt x="1187641" y="1163988"/>
                  </a:lnTo>
                  <a:lnTo>
                    <a:pt x="1187641" y="0"/>
                  </a:lnTo>
                  <a:lnTo>
                    <a:pt x="23656" y="0"/>
                  </a:lnTo>
                  <a:lnTo>
                    <a:pt x="23656" y="1163988"/>
                  </a:lnTo>
                </a:path>
              </a:pathLst>
            </a:custGeom>
            <a:ln w="3175">
              <a:solidFill>
                <a:srgbClr val="000000"/>
              </a:solidFill>
            </a:ln>
          </p:spPr>
          <p:txBody>
            <a:bodyPr wrap="square" lIns="0" tIns="0" rIns="0" bIns="0" rtlCol="0"/>
            <a:lstStyle/>
            <a:p>
              <a:endParaRPr/>
            </a:p>
          </p:txBody>
        </p:sp>
        <p:sp>
          <p:nvSpPr>
            <p:cNvPr id="125" name="object 125"/>
            <p:cNvSpPr/>
            <p:nvPr/>
          </p:nvSpPr>
          <p:spPr>
            <a:xfrm>
              <a:off x="1866667" y="2628999"/>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26" name="object 126"/>
            <p:cNvSpPr/>
            <p:nvPr/>
          </p:nvSpPr>
          <p:spPr>
            <a:xfrm>
              <a:off x="1866667" y="2628999"/>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27" name="object 127"/>
            <p:cNvSpPr/>
            <p:nvPr/>
          </p:nvSpPr>
          <p:spPr>
            <a:xfrm>
              <a:off x="2154242" y="2528403"/>
              <a:ext cx="26670" cy="26670"/>
            </a:xfrm>
            <a:custGeom>
              <a:avLst/>
              <a:gdLst/>
              <a:ahLst/>
              <a:cxnLst/>
              <a:rect l="l" t="t" r="r" b="b"/>
              <a:pathLst>
                <a:path w="26669" h="26669">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C37AC0"/>
            </a:solidFill>
          </p:spPr>
          <p:txBody>
            <a:bodyPr wrap="square" lIns="0" tIns="0" rIns="0" bIns="0" rtlCol="0"/>
            <a:lstStyle/>
            <a:p>
              <a:endParaRPr/>
            </a:p>
          </p:txBody>
        </p:sp>
        <p:sp>
          <p:nvSpPr>
            <p:cNvPr id="128" name="object 128"/>
            <p:cNvSpPr/>
            <p:nvPr/>
          </p:nvSpPr>
          <p:spPr>
            <a:xfrm>
              <a:off x="2154242" y="2528403"/>
              <a:ext cx="26670" cy="26670"/>
            </a:xfrm>
            <a:custGeom>
              <a:avLst/>
              <a:gdLst/>
              <a:ahLst/>
              <a:cxnLst/>
              <a:rect l="l" t="t" r="r" b="b"/>
              <a:pathLst>
                <a:path w="26669" h="26669">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29" name="object 129"/>
            <p:cNvSpPr/>
            <p:nvPr/>
          </p:nvSpPr>
          <p:spPr>
            <a:xfrm>
              <a:off x="2123151" y="2526863"/>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30" name="object 130"/>
            <p:cNvSpPr/>
            <p:nvPr/>
          </p:nvSpPr>
          <p:spPr>
            <a:xfrm>
              <a:off x="2123151" y="2526863"/>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31" name="object 131"/>
            <p:cNvSpPr/>
            <p:nvPr/>
          </p:nvSpPr>
          <p:spPr>
            <a:xfrm>
              <a:off x="1856620" y="2489679"/>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132" name="object 132"/>
            <p:cNvSpPr/>
            <p:nvPr/>
          </p:nvSpPr>
          <p:spPr>
            <a:xfrm>
              <a:off x="1856620" y="2489679"/>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32"/>
                  </a:lnTo>
                  <a:lnTo>
                    <a:pt x="5950" y="26583"/>
                  </a:lnTo>
                  <a:lnTo>
                    <a:pt x="13289" y="26583"/>
                  </a:lnTo>
                  <a:lnTo>
                    <a:pt x="20627" y="26583"/>
                  </a:lnTo>
                  <a:lnTo>
                    <a:pt x="26578" y="20632"/>
                  </a:lnTo>
                  <a:lnTo>
                    <a:pt x="26578" y="13289"/>
                  </a:lnTo>
                </a:path>
              </a:pathLst>
            </a:custGeom>
            <a:ln w="3175">
              <a:solidFill>
                <a:srgbClr val="C37AC0"/>
              </a:solidFill>
            </a:ln>
          </p:spPr>
          <p:txBody>
            <a:bodyPr wrap="square" lIns="0" tIns="0" rIns="0" bIns="0" rtlCol="0"/>
            <a:lstStyle/>
            <a:p>
              <a:endParaRPr/>
            </a:p>
          </p:txBody>
        </p:sp>
        <p:sp>
          <p:nvSpPr>
            <p:cNvPr id="133" name="object 133"/>
            <p:cNvSpPr/>
            <p:nvPr/>
          </p:nvSpPr>
          <p:spPr>
            <a:xfrm>
              <a:off x="2236797" y="2532438"/>
              <a:ext cx="26670" cy="26670"/>
            </a:xfrm>
            <a:custGeom>
              <a:avLst/>
              <a:gdLst/>
              <a:ahLst/>
              <a:cxnLst/>
              <a:rect l="l" t="t" r="r" b="b"/>
              <a:pathLst>
                <a:path w="26669"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34" name="object 134"/>
            <p:cNvSpPr/>
            <p:nvPr/>
          </p:nvSpPr>
          <p:spPr>
            <a:xfrm>
              <a:off x="2236797" y="2532438"/>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35" name="object 135"/>
            <p:cNvSpPr/>
            <p:nvPr/>
          </p:nvSpPr>
          <p:spPr>
            <a:xfrm>
              <a:off x="2082368" y="2682557"/>
              <a:ext cx="26670" cy="26670"/>
            </a:xfrm>
            <a:custGeom>
              <a:avLst/>
              <a:gdLst/>
              <a:ahLst/>
              <a:cxnLst/>
              <a:rect l="l" t="t" r="r" b="b"/>
              <a:pathLst>
                <a:path w="26669"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36" name="object 136"/>
            <p:cNvSpPr/>
            <p:nvPr/>
          </p:nvSpPr>
          <p:spPr>
            <a:xfrm>
              <a:off x="2082368" y="2682557"/>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137" name="object 137"/>
            <p:cNvSpPr/>
            <p:nvPr/>
          </p:nvSpPr>
          <p:spPr>
            <a:xfrm>
              <a:off x="2129798" y="2517446"/>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38" name="object 138"/>
            <p:cNvSpPr/>
            <p:nvPr/>
          </p:nvSpPr>
          <p:spPr>
            <a:xfrm>
              <a:off x="2129798" y="251744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39" name="object 139"/>
            <p:cNvSpPr/>
            <p:nvPr/>
          </p:nvSpPr>
          <p:spPr>
            <a:xfrm>
              <a:off x="1887752" y="2617565"/>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140" name="object 140"/>
            <p:cNvSpPr/>
            <p:nvPr/>
          </p:nvSpPr>
          <p:spPr>
            <a:xfrm>
              <a:off x="1887752" y="2617565"/>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C37AC0"/>
              </a:solidFill>
            </a:ln>
          </p:spPr>
          <p:txBody>
            <a:bodyPr wrap="square" lIns="0" tIns="0" rIns="0" bIns="0" rtlCol="0"/>
            <a:lstStyle/>
            <a:p>
              <a:endParaRPr/>
            </a:p>
          </p:txBody>
        </p:sp>
        <p:sp>
          <p:nvSpPr>
            <p:cNvPr id="141" name="object 141"/>
            <p:cNvSpPr/>
            <p:nvPr/>
          </p:nvSpPr>
          <p:spPr>
            <a:xfrm>
              <a:off x="1786286" y="2400161"/>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142" name="object 142"/>
            <p:cNvSpPr/>
            <p:nvPr/>
          </p:nvSpPr>
          <p:spPr>
            <a:xfrm>
              <a:off x="1786286" y="2400161"/>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43" name="object 143"/>
            <p:cNvSpPr/>
            <p:nvPr/>
          </p:nvSpPr>
          <p:spPr>
            <a:xfrm>
              <a:off x="2012274" y="2236122"/>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44" name="object 144"/>
            <p:cNvSpPr/>
            <p:nvPr/>
          </p:nvSpPr>
          <p:spPr>
            <a:xfrm>
              <a:off x="2012274" y="2236122"/>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45" name="object 145"/>
            <p:cNvSpPr/>
            <p:nvPr/>
          </p:nvSpPr>
          <p:spPr>
            <a:xfrm>
              <a:off x="1661846" y="2392091"/>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C37AC0"/>
            </a:solidFill>
          </p:spPr>
          <p:txBody>
            <a:bodyPr wrap="square" lIns="0" tIns="0" rIns="0" bIns="0" rtlCol="0"/>
            <a:lstStyle/>
            <a:p>
              <a:endParaRPr/>
            </a:p>
          </p:txBody>
        </p:sp>
        <p:sp>
          <p:nvSpPr>
            <p:cNvPr id="146" name="object 146"/>
            <p:cNvSpPr/>
            <p:nvPr/>
          </p:nvSpPr>
          <p:spPr>
            <a:xfrm>
              <a:off x="1661846" y="2392091"/>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147" name="object 147"/>
            <p:cNvSpPr/>
            <p:nvPr/>
          </p:nvSpPr>
          <p:spPr>
            <a:xfrm>
              <a:off x="2170616" y="2706209"/>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148" name="object 148"/>
            <p:cNvSpPr/>
            <p:nvPr/>
          </p:nvSpPr>
          <p:spPr>
            <a:xfrm>
              <a:off x="2170616" y="2706209"/>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49" name="object 149"/>
            <p:cNvSpPr/>
            <p:nvPr/>
          </p:nvSpPr>
          <p:spPr>
            <a:xfrm>
              <a:off x="1410698" y="3050035"/>
              <a:ext cx="26670" cy="26670"/>
            </a:xfrm>
            <a:custGeom>
              <a:avLst/>
              <a:gdLst/>
              <a:ahLst/>
              <a:cxnLst/>
              <a:rect l="l" t="t" r="r" b="b"/>
              <a:pathLst>
                <a:path w="26669" h="26669">
                  <a:moveTo>
                    <a:pt x="20632" y="0"/>
                  </a:moveTo>
                  <a:lnTo>
                    <a:pt x="5955" y="0"/>
                  </a:lnTo>
                  <a:lnTo>
                    <a:pt x="0" y="5951"/>
                  </a:lnTo>
                  <a:lnTo>
                    <a:pt x="0" y="20629"/>
                  </a:lnTo>
                  <a:lnTo>
                    <a:pt x="5955" y="26582"/>
                  </a:lnTo>
                  <a:lnTo>
                    <a:pt x="20632" y="26582"/>
                  </a:lnTo>
                  <a:lnTo>
                    <a:pt x="26583" y="20629"/>
                  </a:lnTo>
                  <a:lnTo>
                    <a:pt x="26583" y="13290"/>
                  </a:lnTo>
                  <a:lnTo>
                    <a:pt x="26583" y="5951"/>
                  </a:lnTo>
                  <a:lnTo>
                    <a:pt x="20632" y="0"/>
                  </a:lnTo>
                  <a:close/>
                </a:path>
              </a:pathLst>
            </a:custGeom>
            <a:solidFill>
              <a:srgbClr val="31B5FF"/>
            </a:solidFill>
          </p:spPr>
          <p:txBody>
            <a:bodyPr wrap="square" lIns="0" tIns="0" rIns="0" bIns="0" rtlCol="0"/>
            <a:lstStyle/>
            <a:p>
              <a:endParaRPr/>
            </a:p>
          </p:txBody>
        </p:sp>
        <p:sp>
          <p:nvSpPr>
            <p:cNvPr id="150" name="object 150"/>
            <p:cNvSpPr/>
            <p:nvPr/>
          </p:nvSpPr>
          <p:spPr>
            <a:xfrm>
              <a:off x="1410698" y="3050035"/>
              <a:ext cx="26670" cy="26670"/>
            </a:xfrm>
            <a:custGeom>
              <a:avLst/>
              <a:gdLst/>
              <a:ahLst/>
              <a:cxnLst/>
              <a:rect l="l" t="t" r="r" b="b"/>
              <a:pathLst>
                <a:path w="26669" h="26669">
                  <a:moveTo>
                    <a:pt x="26583" y="13290"/>
                  </a:moveTo>
                  <a:lnTo>
                    <a:pt x="26583" y="5951"/>
                  </a:lnTo>
                  <a:lnTo>
                    <a:pt x="20632" y="0"/>
                  </a:lnTo>
                  <a:lnTo>
                    <a:pt x="13294" y="0"/>
                  </a:lnTo>
                  <a:lnTo>
                    <a:pt x="5955" y="0"/>
                  </a:lnTo>
                  <a:lnTo>
                    <a:pt x="0" y="5951"/>
                  </a:lnTo>
                  <a:lnTo>
                    <a:pt x="0" y="13290"/>
                  </a:lnTo>
                  <a:lnTo>
                    <a:pt x="0" y="20629"/>
                  </a:lnTo>
                  <a:lnTo>
                    <a:pt x="5955" y="26582"/>
                  </a:lnTo>
                  <a:lnTo>
                    <a:pt x="13294" y="26582"/>
                  </a:lnTo>
                  <a:lnTo>
                    <a:pt x="20632" y="26582"/>
                  </a:lnTo>
                  <a:lnTo>
                    <a:pt x="26583" y="20629"/>
                  </a:lnTo>
                  <a:lnTo>
                    <a:pt x="26583" y="13290"/>
                  </a:lnTo>
                </a:path>
              </a:pathLst>
            </a:custGeom>
            <a:ln w="3175">
              <a:solidFill>
                <a:srgbClr val="31B5FF"/>
              </a:solidFill>
            </a:ln>
          </p:spPr>
          <p:txBody>
            <a:bodyPr wrap="square" lIns="0" tIns="0" rIns="0" bIns="0" rtlCol="0"/>
            <a:lstStyle/>
            <a:p>
              <a:endParaRPr/>
            </a:p>
          </p:txBody>
        </p:sp>
        <p:sp>
          <p:nvSpPr>
            <p:cNvPr id="151" name="object 151"/>
            <p:cNvSpPr/>
            <p:nvPr/>
          </p:nvSpPr>
          <p:spPr>
            <a:xfrm>
              <a:off x="1233566" y="2172278"/>
              <a:ext cx="26670" cy="26670"/>
            </a:xfrm>
            <a:custGeom>
              <a:avLst/>
              <a:gdLst/>
              <a:ahLst/>
              <a:cxnLst/>
              <a:rect l="l" t="t" r="r" b="b"/>
              <a:pathLst>
                <a:path w="26669" h="26669">
                  <a:moveTo>
                    <a:pt x="20629" y="0"/>
                  </a:moveTo>
                  <a:lnTo>
                    <a:pt x="5951" y="0"/>
                  </a:lnTo>
                  <a:lnTo>
                    <a:pt x="0" y="5950"/>
                  </a:lnTo>
                  <a:lnTo>
                    <a:pt x="0" y="20627"/>
                  </a:lnTo>
                  <a:lnTo>
                    <a:pt x="5951" y="26583"/>
                  </a:lnTo>
                  <a:lnTo>
                    <a:pt x="20629" y="26583"/>
                  </a:lnTo>
                  <a:lnTo>
                    <a:pt x="26580" y="20627"/>
                  </a:lnTo>
                  <a:lnTo>
                    <a:pt x="26580" y="13289"/>
                  </a:lnTo>
                  <a:lnTo>
                    <a:pt x="26580" y="5950"/>
                  </a:lnTo>
                  <a:lnTo>
                    <a:pt x="20629" y="0"/>
                  </a:lnTo>
                  <a:close/>
                </a:path>
              </a:pathLst>
            </a:custGeom>
            <a:solidFill>
              <a:srgbClr val="31B5FF"/>
            </a:solidFill>
          </p:spPr>
          <p:txBody>
            <a:bodyPr wrap="square" lIns="0" tIns="0" rIns="0" bIns="0" rtlCol="0"/>
            <a:lstStyle/>
            <a:p>
              <a:endParaRPr/>
            </a:p>
          </p:txBody>
        </p:sp>
        <p:sp>
          <p:nvSpPr>
            <p:cNvPr id="152" name="object 152"/>
            <p:cNvSpPr/>
            <p:nvPr/>
          </p:nvSpPr>
          <p:spPr>
            <a:xfrm>
              <a:off x="1233566" y="2172278"/>
              <a:ext cx="26670" cy="26670"/>
            </a:xfrm>
            <a:custGeom>
              <a:avLst/>
              <a:gdLst/>
              <a:ahLst/>
              <a:cxnLst/>
              <a:rect l="l" t="t" r="r" b="b"/>
              <a:pathLst>
                <a:path w="26669" h="26669">
                  <a:moveTo>
                    <a:pt x="26580" y="13289"/>
                  </a:moveTo>
                  <a:lnTo>
                    <a:pt x="26580" y="5950"/>
                  </a:lnTo>
                  <a:lnTo>
                    <a:pt x="20629" y="0"/>
                  </a:lnTo>
                  <a:lnTo>
                    <a:pt x="13290" y="0"/>
                  </a:lnTo>
                  <a:lnTo>
                    <a:pt x="5951" y="0"/>
                  </a:lnTo>
                  <a:lnTo>
                    <a:pt x="0" y="5950"/>
                  </a:lnTo>
                  <a:lnTo>
                    <a:pt x="0" y="13289"/>
                  </a:lnTo>
                  <a:lnTo>
                    <a:pt x="0" y="20627"/>
                  </a:lnTo>
                  <a:lnTo>
                    <a:pt x="5951" y="26583"/>
                  </a:lnTo>
                  <a:lnTo>
                    <a:pt x="13290" y="26583"/>
                  </a:lnTo>
                  <a:lnTo>
                    <a:pt x="20629" y="26583"/>
                  </a:lnTo>
                  <a:lnTo>
                    <a:pt x="26580" y="20627"/>
                  </a:lnTo>
                  <a:lnTo>
                    <a:pt x="26580" y="13289"/>
                  </a:lnTo>
                </a:path>
              </a:pathLst>
            </a:custGeom>
            <a:ln w="3175">
              <a:solidFill>
                <a:srgbClr val="31B5FF"/>
              </a:solidFill>
            </a:ln>
          </p:spPr>
          <p:txBody>
            <a:bodyPr wrap="square" lIns="0" tIns="0" rIns="0" bIns="0" rtlCol="0"/>
            <a:lstStyle/>
            <a:p>
              <a:endParaRPr/>
            </a:p>
          </p:txBody>
        </p:sp>
        <p:sp>
          <p:nvSpPr>
            <p:cNvPr id="153" name="object 153"/>
            <p:cNvSpPr/>
            <p:nvPr/>
          </p:nvSpPr>
          <p:spPr>
            <a:xfrm>
              <a:off x="1701480" y="2208553"/>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154" name="object 154"/>
            <p:cNvSpPr/>
            <p:nvPr/>
          </p:nvSpPr>
          <p:spPr>
            <a:xfrm>
              <a:off x="1701480" y="2208553"/>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55" name="object 155"/>
            <p:cNvSpPr/>
            <p:nvPr/>
          </p:nvSpPr>
          <p:spPr>
            <a:xfrm>
              <a:off x="1488588" y="256978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56" name="object 156"/>
            <p:cNvSpPr/>
            <p:nvPr/>
          </p:nvSpPr>
          <p:spPr>
            <a:xfrm>
              <a:off x="1488588" y="2569780"/>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32"/>
                  </a:lnTo>
                  <a:lnTo>
                    <a:pt x="5950" y="26583"/>
                  </a:lnTo>
                  <a:lnTo>
                    <a:pt x="13289" y="26583"/>
                  </a:lnTo>
                  <a:lnTo>
                    <a:pt x="20627" y="26583"/>
                  </a:lnTo>
                  <a:lnTo>
                    <a:pt x="26578" y="20632"/>
                  </a:lnTo>
                  <a:lnTo>
                    <a:pt x="26578" y="13289"/>
                  </a:lnTo>
                </a:path>
              </a:pathLst>
            </a:custGeom>
            <a:ln w="3175">
              <a:solidFill>
                <a:srgbClr val="31B5FF"/>
              </a:solidFill>
            </a:ln>
          </p:spPr>
          <p:txBody>
            <a:bodyPr wrap="square" lIns="0" tIns="0" rIns="0" bIns="0" rtlCol="0"/>
            <a:lstStyle/>
            <a:p>
              <a:endParaRPr/>
            </a:p>
          </p:txBody>
        </p:sp>
        <p:sp>
          <p:nvSpPr>
            <p:cNvPr id="157" name="object 157"/>
            <p:cNvSpPr/>
            <p:nvPr/>
          </p:nvSpPr>
          <p:spPr>
            <a:xfrm>
              <a:off x="1524228" y="222702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58" name="object 158"/>
            <p:cNvSpPr/>
            <p:nvPr/>
          </p:nvSpPr>
          <p:spPr>
            <a:xfrm>
              <a:off x="1524228" y="2227026"/>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159" name="object 159"/>
            <p:cNvSpPr/>
            <p:nvPr/>
          </p:nvSpPr>
          <p:spPr>
            <a:xfrm>
              <a:off x="2021294" y="2236122"/>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60" name="object 160"/>
            <p:cNvSpPr/>
            <p:nvPr/>
          </p:nvSpPr>
          <p:spPr>
            <a:xfrm>
              <a:off x="2021294" y="2236122"/>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161" name="object 161"/>
            <p:cNvSpPr/>
            <p:nvPr/>
          </p:nvSpPr>
          <p:spPr>
            <a:xfrm>
              <a:off x="1775254" y="2301587"/>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162" name="object 162"/>
            <p:cNvSpPr/>
            <p:nvPr/>
          </p:nvSpPr>
          <p:spPr>
            <a:xfrm>
              <a:off x="1775254" y="2301587"/>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83"/>
                  </a:lnTo>
                  <a:lnTo>
                    <a:pt x="13289" y="26583"/>
                  </a:lnTo>
                  <a:lnTo>
                    <a:pt x="20627"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163" name="object 163"/>
            <p:cNvSpPr/>
            <p:nvPr/>
          </p:nvSpPr>
          <p:spPr>
            <a:xfrm>
              <a:off x="1750373" y="2360410"/>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64" name="object 164"/>
            <p:cNvSpPr/>
            <p:nvPr/>
          </p:nvSpPr>
          <p:spPr>
            <a:xfrm>
              <a:off x="1750373" y="2360410"/>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165" name="object 165"/>
            <p:cNvSpPr/>
            <p:nvPr/>
          </p:nvSpPr>
          <p:spPr>
            <a:xfrm>
              <a:off x="1593448" y="2285645"/>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166" name="object 166"/>
            <p:cNvSpPr/>
            <p:nvPr/>
          </p:nvSpPr>
          <p:spPr>
            <a:xfrm>
              <a:off x="1593448" y="2285645"/>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67" name="object 167"/>
            <p:cNvSpPr/>
            <p:nvPr/>
          </p:nvSpPr>
          <p:spPr>
            <a:xfrm>
              <a:off x="1452431" y="2322906"/>
              <a:ext cx="26670" cy="26670"/>
            </a:xfrm>
            <a:custGeom>
              <a:avLst/>
              <a:gdLst/>
              <a:ahLst/>
              <a:cxnLst/>
              <a:rect l="l" t="t" r="r" b="b"/>
              <a:pathLst>
                <a:path w="26669" h="26669">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31B5FF"/>
            </a:solidFill>
          </p:spPr>
          <p:txBody>
            <a:bodyPr wrap="square" lIns="0" tIns="0" rIns="0" bIns="0" rtlCol="0"/>
            <a:lstStyle/>
            <a:p>
              <a:endParaRPr/>
            </a:p>
          </p:txBody>
        </p:sp>
        <p:sp>
          <p:nvSpPr>
            <p:cNvPr id="168" name="object 168"/>
            <p:cNvSpPr/>
            <p:nvPr/>
          </p:nvSpPr>
          <p:spPr>
            <a:xfrm>
              <a:off x="1452431" y="2322906"/>
              <a:ext cx="26670" cy="26670"/>
            </a:xfrm>
            <a:custGeom>
              <a:avLst/>
              <a:gdLst/>
              <a:ahLst/>
              <a:cxnLst/>
              <a:rect l="l" t="t" r="r" b="b"/>
              <a:pathLst>
                <a:path w="26669" h="26669">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69" name="object 169"/>
            <p:cNvSpPr/>
            <p:nvPr/>
          </p:nvSpPr>
          <p:spPr>
            <a:xfrm>
              <a:off x="1159041" y="1972280"/>
              <a:ext cx="26670" cy="26670"/>
            </a:xfrm>
            <a:custGeom>
              <a:avLst/>
              <a:gdLst/>
              <a:ahLst/>
              <a:cxnLst/>
              <a:rect l="l" t="t" r="r" b="b"/>
              <a:pathLst>
                <a:path w="26669" h="26669">
                  <a:moveTo>
                    <a:pt x="20629" y="0"/>
                  </a:moveTo>
                  <a:lnTo>
                    <a:pt x="5951" y="0"/>
                  </a:lnTo>
                  <a:lnTo>
                    <a:pt x="0" y="5950"/>
                  </a:lnTo>
                  <a:lnTo>
                    <a:pt x="0" y="20627"/>
                  </a:lnTo>
                  <a:lnTo>
                    <a:pt x="5951" y="26583"/>
                  </a:lnTo>
                  <a:lnTo>
                    <a:pt x="20629" y="26583"/>
                  </a:lnTo>
                  <a:lnTo>
                    <a:pt x="26582" y="20627"/>
                  </a:lnTo>
                  <a:lnTo>
                    <a:pt x="26582" y="13289"/>
                  </a:lnTo>
                  <a:lnTo>
                    <a:pt x="26582" y="5950"/>
                  </a:lnTo>
                  <a:lnTo>
                    <a:pt x="20629" y="0"/>
                  </a:lnTo>
                  <a:close/>
                </a:path>
              </a:pathLst>
            </a:custGeom>
            <a:solidFill>
              <a:srgbClr val="31B5FF"/>
            </a:solidFill>
          </p:spPr>
          <p:txBody>
            <a:bodyPr wrap="square" lIns="0" tIns="0" rIns="0" bIns="0" rtlCol="0"/>
            <a:lstStyle/>
            <a:p>
              <a:endParaRPr/>
            </a:p>
          </p:txBody>
        </p:sp>
        <p:sp>
          <p:nvSpPr>
            <p:cNvPr id="170" name="object 170"/>
            <p:cNvSpPr/>
            <p:nvPr/>
          </p:nvSpPr>
          <p:spPr>
            <a:xfrm>
              <a:off x="1159041" y="1972280"/>
              <a:ext cx="26670" cy="26670"/>
            </a:xfrm>
            <a:custGeom>
              <a:avLst/>
              <a:gdLst/>
              <a:ahLst/>
              <a:cxnLst/>
              <a:rect l="l" t="t" r="r" b="b"/>
              <a:pathLst>
                <a:path w="26669" h="26669">
                  <a:moveTo>
                    <a:pt x="26582" y="13289"/>
                  </a:moveTo>
                  <a:lnTo>
                    <a:pt x="26582" y="5950"/>
                  </a:lnTo>
                  <a:lnTo>
                    <a:pt x="20629" y="0"/>
                  </a:lnTo>
                  <a:lnTo>
                    <a:pt x="13290" y="0"/>
                  </a:lnTo>
                  <a:lnTo>
                    <a:pt x="5951" y="0"/>
                  </a:lnTo>
                  <a:lnTo>
                    <a:pt x="0" y="5950"/>
                  </a:lnTo>
                  <a:lnTo>
                    <a:pt x="0" y="13289"/>
                  </a:lnTo>
                  <a:lnTo>
                    <a:pt x="0" y="20627"/>
                  </a:lnTo>
                  <a:lnTo>
                    <a:pt x="5951" y="26583"/>
                  </a:lnTo>
                  <a:lnTo>
                    <a:pt x="13290" y="26583"/>
                  </a:lnTo>
                  <a:lnTo>
                    <a:pt x="20629" y="26583"/>
                  </a:lnTo>
                  <a:lnTo>
                    <a:pt x="26582" y="20627"/>
                  </a:lnTo>
                  <a:lnTo>
                    <a:pt x="26582" y="13289"/>
                  </a:lnTo>
                </a:path>
              </a:pathLst>
            </a:custGeom>
            <a:ln w="3175">
              <a:solidFill>
                <a:srgbClr val="31B5FF"/>
              </a:solidFill>
            </a:ln>
          </p:spPr>
          <p:txBody>
            <a:bodyPr wrap="square" lIns="0" tIns="0" rIns="0" bIns="0" rtlCol="0"/>
            <a:lstStyle/>
            <a:p>
              <a:endParaRPr/>
            </a:p>
          </p:txBody>
        </p:sp>
        <p:sp>
          <p:nvSpPr>
            <p:cNvPr id="171" name="object 171"/>
            <p:cNvSpPr/>
            <p:nvPr/>
          </p:nvSpPr>
          <p:spPr>
            <a:xfrm>
              <a:off x="1541832" y="2255901"/>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72" name="object 172"/>
            <p:cNvSpPr/>
            <p:nvPr/>
          </p:nvSpPr>
          <p:spPr>
            <a:xfrm>
              <a:off x="1541832" y="2255901"/>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173" name="object 173"/>
            <p:cNvSpPr/>
            <p:nvPr/>
          </p:nvSpPr>
          <p:spPr>
            <a:xfrm>
              <a:off x="1517121" y="1942454"/>
              <a:ext cx="429895" cy="1164590"/>
            </a:xfrm>
            <a:custGeom>
              <a:avLst/>
              <a:gdLst/>
              <a:ahLst/>
              <a:cxnLst/>
              <a:rect l="l" t="t" r="r" b="b"/>
              <a:pathLst>
                <a:path w="429894" h="1164589">
                  <a:moveTo>
                    <a:pt x="0" y="1163987"/>
                  </a:moveTo>
                  <a:lnTo>
                    <a:pt x="429556" y="0"/>
                  </a:lnTo>
                </a:path>
              </a:pathLst>
            </a:custGeom>
            <a:ln w="8900">
              <a:solidFill>
                <a:srgbClr val="000000"/>
              </a:solidFill>
            </a:ln>
          </p:spPr>
          <p:txBody>
            <a:bodyPr wrap="square" lIns="0" tIns="0" rIns="0" bIns="0" rtlCol="0"/>
            <a:lstStyle/>
            <a:p>
              <a:endParaRPr/>
            </a:p>
          </p:txBody>
        </p:sp>
        <p:sp>
          <p:nvSpPr>
            <p:cNvPr id="174" name="object 174"/>
            <p:cNvSpPr/>
            <p:nvPr/>
          </p:nvSpPr>
          <p:spPr>
            <a:xfrm>
              <a:off x="1308739" y="1942454"/>
              <a:ext cx="846455" cy="1164590"/>
            </a:xfrm>
            <a:custGeom>
              <a:avLst/>
              <a:gdLst/>
              <a:ahLst/>
              <a:cxnLst/>
              <a:rect l="l" t="t" r="r" b="b"/>
              <a:pathLst>
                <a:path w="846455" h="1164589">
                  <a:moveTo>
                    <a:pt x="0" y="1163987"/>
                  </a:moveTo>
                  <a:lnTo>
                    <a:pt x="429560" y="0"/>
                  </a:lnTo>
                </a:path>
                <a:path w="846455" h="1164589">
                  <a:moveTo>
                    <a:pt x="416803" y="1163987"/>
                  </a:moveTo>
                  <a:lnTo>
                    <a:pt x="846342" y="0"/>
                  </a:lnTo>
                </a:path>
              </a:pathLst>
            </a:custGeom>
            <a:ln w="5933">
              <a:solidFill>
                <a:srgbClr val="000000"/>
              </a:solidFill>
              <a:prstDash val="lgDash"/>
            </a:ln>
          </p:spPr>
          <p:txBody>
            <a:bodyPr wrap="square" lIns="0" tIns="0" rIns="0" bIns="0" rtlCol="0"/>
            <a:lstStyle/>
            <a:p>
              <a:endParaRPr/>
            </a:p>
          </p:txBody>
        </p:sp>
      </p:grpSp>
      <p:sp>
        <p:nvSpPr>
          <p:cNvPr id="175" name="object 175"/>
          <p:cNvSpPr txBox="1"/>
          <p:nvPr/>
        </p:nvSpPr>
        <p:spPr>
          <a:xfrm>
            <a:off x="1325571" y="3139312"/>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176" name="object 176"/>
          <p:cNvSpPr txBox="1"/>
          <p:nvPr/>
        </p:nvSpPr>
        <p:spPr>
          <a:xfrm>
            <a:off x="1602783"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177" name="object 177"/>
          <p:cNvSpPr txBox="1"/>
          <p:nvPr/>
        </p:nvSpPr>
        <p:spPr>
          <a:xfrm>
            <a:off x="1868444"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178" name="object 178"/>
          <p:cNvSpPr txBox="1"/>
          <p:nvPr/>
        </p:nvSpPr>
        <p:spPr>
          <a:xfrm>
            <a:off x="2134104"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179" name="object 179"/>
          <p:cNvSpPr txBox="1"/>
          <p:nvPr/>
        </p:nvSpPr>
        <p:spPr>
          <a:xfrm>
            <a:off x="910534" y="2450520"/>
            <a:ext cx="175895" cy="654050"/>
          </a:xfrm>
          <a:prstGeom prst="rect">
            <a:avLst/>
          </a:prstGeom>
        </p:spPr>
        <p:txBody>
          <a:bodyPr vert="vert270" wrap="square" lIns="0" tIns="8255" rIns="0" bIns="0" rtlCol="0">
            <a:spAutoFit/>
          </a:bodyPr>
          <a:lstStyle/>
          <a:p>
            <a:pPr marR="5080" algn="r">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marL="12700">
              <a:lnSpc>
                <a:spcPct val="100000"/>
              </a:lnSpc>
              <a:spcBef>
                <a:spcPts val="250"/>
              </a:spcBef>
              <a:tabLst>
                <a:tab pos="193675" algn="l"/>
                <a:tab pos="375285" algn="l"/>
                <a:tab pos="568325" algn="l"/>
              </a:tabLst>
            </a:pPr>
            <a:r>
              <a:rPr sz="300" spc="-25"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−2</a:t>
            </a:r>
            <a:r>
              <a:rPr sz="300" dirty="0">
                <a:latin typeface="Microsoft Sans Serif"/>
                <a:cs typeface="Microsoft Sans Serif"/>
              </a:rPr>
              <a:t>	</a:t>
            </a: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endParaRPr sz="300">
              <a:latin typeface="Microsoft Sans Serif"/>
              <a:cs typeface="Microsoft Sans Serif"/>
            </a:endParaRPr>
          </a:p>
        </p:txBody>
      </p:sp>
      <p:sp>
        <p:nvSpPr>
          <p:cNvPr id="180" name="object 180"/>
          <p:cNvSpPr txBox="1"/>
          <p:nvPr/>
        </p:nvSpPr>
        <p:spPr>
          <a:xfrm>
            <a:off x="1021478" y="2319543"/>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1</a:t>
            </a:r>
            <a:endParaRPr sz="300">
              <a:latin typeface="Microsoft Sans Serif"/>
              <a:cs typeface="Microsoft Sans Serif"/>
            </a:endParaRPr>
          </a:p>
        </p:txBody>
      </p:sp>
      <p:sp>
        <p:nvSpPr>
          <p:cNvPr id="181" name="object 181"/>
          <p:cNvSpPr txBox="1"/>
          <p:nvPr/>
        </p:nvSpPr>
        <p:spPr>
          <a:xfrm>
            <a:off x="1021478" y="2138137"/>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2</a:t>
            </a:r>
            <a:endParaRPr sz="300">
              <a:latin typeface="Microsoft Sans Serif"/>
              <a:cs typeface="Microsoft Sans Serif"/>
            </a:endParaRPr>
          </a:p>
        </p:txBody>
      </p:sp>
      <p:sp>
        <p:nvSpPr>
          <p:cNvPr id="182" name="object 182"/>
          <p:cNvSpPr txBox="1"/>
          <p:nvPr/>
        </p:nvSpPr>
        <p:spPr>
          <a:xfrm>
            <a:off x="1021478" y="1956731"/>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3</a:t>
            </a:r>
            <a:endParaRPr sz="300">
              <a:latin typeface="Microsoft Sans Serif"/>
              <a:cs typeface="Microsoft Sans Serif"/>
            </a:endParaRPr>
          </a:p>
        </p:txBody>
      </p:sp>
      <p:grpSp>
        <p:nvGrpSpPr>
          <p:cNvPr id="183" name="object 183"/>
          <p:cNvGrpSpPr/>
          <p:nvPr/>
        </p:nvGrpSpPr>
        <p:grpSpPr>
          <a:xfrm>
            <a:off x="2529591" y="1938004"/>
            <a:ext cx="1189355" cy="1192530"/>
            <a:chOff x="2529591" y="1938004"/>
            <a:chExt cx="1189355" cy="1192530"/>
          </a:xfrm>
        </p:grpSpPr>
        <p:sp>
          <p:nvSpPr>
            <p:cNvPr id="184" name="object 184"/>
            <p:cNvSpPr/>
            <p:nvPr/>
          </p:nvSpPr>
          <p:spPr>
            <a:xfrm>
              <a:off x="2529591" y="1942454"/>
              <a:ext cx="1188085" cy="1188085"/>
            </a:xfrm>
            <a:custGeom>
              <a:avLst/>
              <a:gdLst/>
              <a:ahLst/>
              <a:cxnLst/>
              <a:rect l="l" t="t" r="r" b="b"/>
              <a:pathLst>
                <a:path w="1188085" h="1188085">
                  <a:moveTo>
                    <a:pt x="255259" y="1163988"/>
                  </a:moveTo>
                  <a:lnTo>
                    <a:pt x="1052244" y="1163988"/>
                  </a:lnTo>
                </a:path>
                <a:path w="1188085" h="1188085">
                  <a:moveTo>
                    <a:pt x="255259" y="1163988"/>
                  </a:moveTo>
                  <a:lnTo>
                    <a:pt x="255259" y="1187642"/>
                  </a:lnTo>
                </a:path>
                <a:path w="1188085" h="1188085">
                  <a:moveTo>
                    <a:pt x="520920" y="1163988"/>
                  </a:moveTo>
                  <a:lnTo>
                    <a:pt x="520920" y="1187642"/>
                  </a:lnTo>
                </a:path>
                <a:path w="1188085" h="1188085">
                  <a:moveTo>
                    <a:pt x="786582" y="1163988"/>
                  </a:moveTo>
                  <a:lnTo>
                    <a:pt x="786582" y="1187642"/>
                  </a:lnTo>
                </a:path>
                <a:path w="1188085" h="1188085">
                  <a:moveTo>
                    <a:pt x="1052244" y="1163988"/>
                  </a:moveTo>
                  <a:lnTo>
                    <a:pt x="1052244" y="1187642"/>
                  </a:lnTo>
                </a:path>
                <a:path w="1188085" h="1188085">
                  <a:moveTo>
                    <a:pt x="23656" y="1126409"/>
                  </a:moveTo>
                  <a:lnTo>
                    <a:pt x="23656" y="37977"/>
                  </a:lnTo>
                </a:path>
                <a:path w="1188085" h="1188085">
                  <a:moveTo>
                    <a:pt x="23656" y="1126409"/>
                  </a:moveTo>
                  <a:lnTo>
                    <a:pt x="0" y="1126409"/>
                  </a:lnTo>
                </a:path>
                <a:path w="1188085" h="1188085">
                  <a:moveTo>
                    <a:pt x="23656" y="945003"/>
                  </a:moveTo>
                  <a:lnTo>
                    <a:pt x="0" y="945003"/>
                  </a:lnTo>
                </a:path>
                <a:path w="1188085" h="1188085">
                  <a:moveTo>
                    <a:pt x="23656" y="763596"/>
                  </a:moveTo>
                  <a:lnTo>
                    <a:pt x="0" y="763596"/>
                  </a:lnTo>
                </a:path>
                <a:path w="1188085" h="1188085">
                  <a:moveTo>
                    <a:pt x="23656" y="582193"/>
                  </a:moveTo>
                  <a:lnTo>
                    <a:pt x="0" y="582193"/>
                  </a:lnTo>
                </a:path>
                <a:path w="1188085" h="1188085">
                  <a:moveTo>
                    <a:pt x="23656" y="400789"/>
                  </a:moveTo>
                  <a:lnTo>
                    <a:pt x="0" y="400789"/>
                  </a:lnTo>
                </a:path>
                <a:path w="1188085" h="1188085">
                  <a:moveTo>
                    <a:pt x="23656" y="219380"/>
                  </a:moveTo>
                  <a:lnTo>
                    <a:pt x="0" y="219380"/>
                  </a:lnTo>
                </a:path>
                <a:path w="1188085" h="1188085">
                  <a:moveTo>
                    <a:pt x="23656" y="37977"/>
                  </a:moveTo>
                  <a:lnTo>
                    <a:pt x="0" y="37977"/>
                  </a:lnTo>
                </a:path>
                <a:path w="1188085" h="1188085">
                  <a:moveTo>
                    <a:pt x="23656" y="1163988"/>
                  </a:moveTo>
                  <a:lnTo>
                    <a:pt x="1187646" y="1163988"/>
                  </a:lnTo>
                  <a:lnTo>
                    <a:pt x="1187646" y="0"/>
                  </a:lnTo>
                  <a:lnTo>
                    <a:pt x="23656" y="0"/>
                  </a:lnTo>
                  <a:lnTo>
                    <a:pt x="23656" y="1163988"/>
                  </a:lnTo>
                </a:path>
              </a:pathLst>
            </a:custGeom>
            <a:ln w="3175">
              <a:solidFill>
                <a:srgbClr val="000000"/>
              </a:solidFill>
            </a:ln>
          </p:spPr>
          <p:txBody>
            <a:bodyPr wrap="square" lIns="0" tIns="0" rIns="0" bIns="0" rtlCol="0"/>
            <a:lstStyle/>
            <a:p>
              <a:endParaRPr/>
            </a:p>
          </p:txBody>
        </p:sp>
        <p:sp>
          <p:nvSpPr>
            <p:cNvPr id="185" name="object 185"/>
            <p:cNvSpPr/>
            <p:nvPr/>
          </p:nvSpPr>
          <p:spPr>
            <a:xfrm>
              <a:off x="3290698" y="2628999"/>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86" name="object 186"/>
            <p:cNvSpPr/>
            <p:nvPr/>
          </p:nvSpPr>
          <p:spPr>
            <a:xfrm>
              <a:off x="3290698" y="2628999"/>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87" name="object 187"/>
            <p:cNvSpPr/>
            <p:nvPr/>
          </p:nvSpPr>
          <p:spPr>
            <a:xfrm>
              <a:off x="3578273" y="2528403"/>
              <a:ext cx="26670" cy="26670"/>
            </a:xfrm>
            <a:custGeom>
              <a:avLst/>
              <a:gdLst/>
              <a:ahLst/>
              <a:cxnLst/>
              <a:rect l="l" t="t" r="r" b="b"/>
              <a:pathLst>
                <a:path w="26670" h="26669">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C37AC0"/>
            </a:solidFill>
          </p:spPr>
          <p:txBody>
            <a:bodyPr wrap="square" lIns="0" tIns="0" rIns="0" bIns="0" rtlCol="0"/>
            <a:lstStyle/>
            <a:p>
              <a:endParaRPr/>
            </a:p>
          </p:txBody>
        </p:sp>
        <p:sp>
          <p:nvSpPr>
            <p:cNvPr id="188" name="object 188"/>
            <p:cNvSpPr/>
            <p:nvPr/>
          </p:nvSpPr>
          <p:spPr>
            <a:xfrm>
              <a:off x="3578273" y="2528403"/>
              <a:ext cx="26670" cy="26670"/>
            </a:xfrm>
            <a:custGeom>
              <a:avLst/>
              <a:gdLst/>
              <a:ahLst/>
              <a:cxnLst/>
              <a:rect l="l" t="t" r="r" b="b"/>
              <a:pathLst>
                <a:path w="26670" h="26669">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89" name="object 189"/>
            <p:cNvSpPr/>
            <p:nvPr/>
          </p:nvSpPr>
          <p:spPr>
            <a:xfrm>
              <a:off x="3547182" y="2526863"/>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0" name="object 190"/>
            <p:cNvSpPr/>
            <p:nvPr/>
          </p:nvSpPr>
          <p:spPr>
            <a:xfrm>
              <a:off x="3547182" y="2526863"/>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91" name="object 191"/>
            <p:cNvSpPr/>
            <p:nvPr/>
          </p:nvSpPr>
          <p:spPr>
            <a:xfrm>
              <a:off x="3280651" y="2489679"/>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2" name="object 192"/>
            <p:cNvSpPr/>
            <p:nvPr/>
          </p:nvSpPr>
          <p:spPr>
            <a:xfrm>
              <a:off x="3280651" y="2489679"/>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32"/>
                  </a:lnTo>
                  <a:lnTo>
                    <a:pt x="5950" y="26583"/>
                  </a:lnTo>
                  <a:lnTo>
                    <a:pt x="13294"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3" name="object 193"/>
            <p:cNvSpPr/>
            <p:nvPr/>
          </p:nvSpPr>
          <p:spPr>
            <a:xfrm>
              <a:off x="3660828" y="2532438"/>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4" name="object 194"/>
            <p:cNvSpPr/>
            <p:nvPr/>
          </p:nvSpPr>
          <p:spPr>
            <a:xfrm>
              <a:off x="3660828" y="2532438"/>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5" name="object 195"/>
            <p:cNvSpPr/>
            <p:nvPr/>
          </p:nvSpPr>
          <p:spPr>
            <a:xfrm>
              <a:off x="3506399" y="2682557"/>
              <a:ext cx="26670" cy="26670"/>
            </a:xfrm>
            <a:custGeom>
              <a:avLst/>
              <a:gdLst/>
              <a:ahLst/>
              <a:cxnLst/>
              <a:rect l="l" t="t" r="r" b="b"/>
              <a:pathLst>
                <a:path w="26670"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6" name="object 196"/>
            <p:cNvSpPr/>
            <p:nvPr/>
          </p:nvSpPr>
          <p:spPr>
            <a:xfrm>
              <a:off x="3506399" y="2682557"/>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197" name="object 197"/>
            <p:cNvSpPr/>
            <p:nvPr/>
          </p:nvSpPr>
          <p:spPr>
            <a:xfrm>
              <a:off x="3553829" y="2517446"/>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98" name="object 198"/>
            <p:cNvSpPr/>
            <p:nvPr/>
          </p:nvSpPr>
          <p:spPr>
            <a:xfrm>
              <a:off x="3553829" y="2517446"/>
              <a:ext cx="26670" cy="26670"/>
            </a:xfrm>
            <a:custGeom>
              <a:avLst/>
              <a:gdLst/>
              <a:ahLst/>
              <a:cxnLst/>
              <a:rect l="l" t="t" r="r" b="b"/>
              <a:pathLst>
                <a:path w="26670"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9" name="object 199"/>
            <p:cNvSpPr/>
            <p:nvPr/>
          </p:nvSpPr>
          <p:spPr>
            <a:xfrm>
              <a:off x="3311783" y="2617565"/>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200" name="object 200"/>
            <p:cNvSpPr/>
            <p:nvPr/>
          </p:nvSpPr>
          <p:spPr>
            <a:xfrm>
              <a:off x="3311783" y="2617565"/>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201" name="object 201"/>
            <p:cNvSpPr/>
            <p:nvPr/>
          </p:nvSpPr>
          <p:spPr>
            <a:xfrm>
              <a:off x="3210323" y="2400161"/>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202" name="object 202"/>
            <p:cNvSpPr/>
            <p:nvPr/>
          </p:nvSpPr>
          <p:spPr>
            <a:xfrm>
              <a:off x="3210323" y="2400161"/>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203" name="object 203"/>
            <p:cNvSpPr/>
            <p:nvPr/>
          </p:nvSpPr>
          <p:spPr>
            <a:xfrm>
              <a:off x="3436305" y="2236122"/>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204" name="object 204"/>
            <p:cNvSpPr/>
            <p:nvPr/>
          </p:nvSpPr>
          <p:spPr>
            <a:xfrm>
              <a:off x="3436305" y="2236122"/>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205" name="object 205"/>
            <p:cNvSpPr/>
            <p:nvPr/>
          </p:nvSpPr>
          <p:spPr>
            <a:xfrm>
              <a:off x="3085877" y="2392091"/>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83" y="20632"/>
                  </a:lnTo>
                  <a:lnTo>
                    <a:pt x="26583" y="13294"/>
                  </a:lnTo>
                  <a:lnTo>
                    <a:pt x="26583" y="5955"/>
                  </a:lnTo>
                  <a:lnTo>
                    <a:pt x="20627" y="0"/>
                  </a:lnTo>
                  <a:close/>
                </a:path>
              </a:pathLst>
            </a:custGeom>
            <a:solidFill>
              <a:srgbClr val="C37AC0"/>
            </a:solidFill>
          </p:spPr>
          <p:txBody>
            <a:bodyPr wrap="square" lIns="0" tIns="0" rIns="0" bIns="0" rtlCol="0"/>
            <a:lstStyle/>
            <a:p>
              <a:endParaRPr/>
            </a:p>
          </p:txBody>
        </p:sp>
        <p:sp>
          <p:nvSpPr>
            <p:cNvPr id="206" name="object 206"/>
            <p:cNvSpPr/>
            <p:nvPr/>
          </p:nvSpPr>
          <p:spPr>
            <a:xfrm>
              <a:off x="3085877" y="2392091"/>
              <a:ext cx="26670" cy="26670"/>
            </a:xfrm>
            <a:custGeom>
              <a:avLst/>
              <a:gdLst/>
              <a:ahLst/>
              <a:cxnLst/>
              <a:rect l="l" t="t" r="r" b="b"/>
              <a:pathLst>
                <a:path w="26669" h="26669">
                  <a:moveTo>
                    <a:pt x="26583" y="13294"/>
                  </a:moveTo>
                  <a:lnTo>
                    <a:pt x="26583" y="5955"/>
                  </a:lnTo>
                  <a:lnTo>
                    <a:pt x="20627" y="0"/>
                  </a:lnTo>
                  <a:lnTo>
                    <a:pt x="13289" y="0"/>
                  </a:lnTo>
                  <a:lnTo>
                    <a:pt x="5950" y="0"/>
                  </a:lnTo>
                  <a:lnTo>
                    <a:pt x="0" y="5955"/>
                  </a:lnTo>
                  <a:lnTo>
                    <a:pt x="0" y="13294"/>
                  </a:lnTo>
                  <a:lnTo>
                    <a:pt x="0" y="20632"/>
                  </a:lnTo>
                  <a:lnTo>
                    <a:pt x="5950" y="26583"/>
                  </a:lnTo>
                  <a:lnTo>
                    <a:pt x="13289" y="26583"/>
                  </a:lnTo>
                  <a:lnTo>
                    <a:pt x="20627"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207" name="object 207"/>
            <p:cNvSpPr/>
            <p:nvPr/>
          </p:nvSpPr>
          <p:spPr>
            <a:xfrm>
              <a:off x="3594652" y="2706209"/>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208" name="object 208"/>
            <p:cNvSpPr/>
            <p:nvPr/>
          </p:nvSpPr>
          <p:spPr>
            <a:xfrm>
              <a:off x="3594652" y="2706209"/>
              <a:ext cx="26670" cy="26670"/>
            </a:xfrm>
            <a:custGeom>
              <a:avLst/>
              <a:gdLst/>
              <a:ahLst/>
              <a:cxnLst/>
              <a:rect l="l" t="t" r="r" b="b"/>
              <a:pathLst>
                <a:path w="26670"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209" name="object 209"/>
            <p:cNvSpPr/>
            <p:nvPr/>
          </p:nvSpPr>
          <p:spPr>
            <a:xfrm>
              <a:off x="2834734" y="3050035"/>
              <a:ext cx="26670" cy="26670"/>
            </a:xfrm>
            <a:custGeom>
              <a:avLst/>
              <a:gdLst/>
              <a:ahLst/>
              <a:cxnLst/>
              <a:rect l="l" t="t" r="r" b="b"/>
              <a:pathLst>
                <a:path w="26669" h="26669">
                  <a:moveTo>
                    <a:pt x="20627" y="0"/>
                  </a:moveTo>
                  <a:lnTo>
                    <a:pt x="5950" y="0"/>
                  </a:lnTo>
                  <a:lnTo>
                    <a:pt x="0" y="5951"/>
                  </a:lnTo>
                  <a:lnTo>
                    <a:pt x="0" y="20629"/>
                  </a:lnTo>
                  <a:lnTo>
                    <a:pt x="5950" y="26582"/>
                  </a:lnTo>
                  <a:lnTo>
                    <a:pt x="20627" y="26582"/>
                  </a:lnTo>
                  <a:lnTo>
                    <a:pt x="26578" y="20629"/>
                  </a:lnTo>
                  <a:lnTo>
                    <a:pt x="26578" y="13290"/>
                  </a:lnTo>
                  <a:lnTo>
                    <a:pt x="26578" y="5951"/>
                  </a:lnTo>
                  <a:lnTo>
                    <a:pt x="20627" y="0"/>
                  </a:lnTo>
                  <a:close/>
                </a:path>
              </a:pathLst>
            </a:custGeom>
            <a:solidFill>
              <a:srgbClr val="31B5FF"/>
            </a:solidFill>
          </p:spPr>
          <p:txBody>
            <a:bodyPr wrap="square" lIns="0" tIns="0" rIns="0" bIns="0" rtlCol="0"/>
            <a:lstStyle/>
            <a:p>
              <a:endParaRPr/>
            </a:p>
          </p:txBody>
        </p:sp>
        <p:sp>
          <p:nvSpPr>
            <p:cNvPr id="210" name="object 210"/>
            <p:cNvSpPr/>
            <p:nvPr/>
          </p:nvSpPr>
          <p:spPr>
            <a:xfrm>
              <a:off x="2834734" y="3050035"/>
              <a:ext cx="26670" cy="26670"/>
            </a:xfrm>
            <a:custGeom>
              <a:avLst/>
              <a:gdLst/>
              <a:ahLst/>
              <a:cxnLst/>
              <a:rect l="l" t="t" r="r" b="b"/>
              <a:pathLst>
                <a:path w="26669" h="26669">
                  <a:moveTo>
                    <a:pt x="26578" y="13290"/>
                  </a:moveTo>
                  <a:lnTo>
                    <a:pt x="26578" y="5951"/>
                  </a:lnTo>
                  <a:lnTo>
                    <a:pt x="20627" y="0"/>
                  </a:lnTo>
                  <a:lnTo>
                    <a:pt x="13289" y="0"/>
                  </a:lnTo>
                  <a:lnTo>
                    <a:pt x="5950" y="0"/>
                  </a:lnTo>
                  <a:lnTo>
                    <a:pt x="0" y="5951"/>
                  </a:lnTo>
                  <a:lnTo>
                    <a:pt x="0" y="13290"/>
                  </a:lnTo>
                  <a:lnTo>
                    <a:pt x="0" y="20629"/>
                  </a:lnTo>
                  <a:lnTo>
                    <a:pt x="5950" y="26582"/>
                  </a:lnTo>
                  <a:lnTo>
                    <a:pt x="13289" y="26582"/>
                  </a:lnTo>
                  <a:lnTo>
                    <a:pt x="20627" y="26582"/>
                  </a:lnTo>
                  <a:lnTo>
                    <a:pt x="26578" y="20629"/>
                  </a:lnTo>
                  <a:lnTo>
                    <a:pt x="26578" y="13290"/>
                  </a:lnTo>
                </a:path>
              </a:pathLst>
            </a:custGeom>
            <a:ln w="3175">
              <a:solidFill>
                <a:srgbClr val="31B5FF"/>
              </a:solidFill>
            </a:ln>
          </p:spPr>
          <p:txBody>
            <a:bodyPr wrap="square" lIns="0" tIns="0" rIns="0" bIns="0" rtlCol="0"/>
            <a:lstStyle/>
            <a:p>
              <a:endParaRPr/>
            </a:p>
          </p:txBody>
        </p:sp>
        <p:sp>
          <p:nvSpPr>
            <p:cNvPr id="211" name="object 211"/>
            <p:cNvSpPr/>
            <p:nvPr/>
          </p:nvSpPr>
          <p:spPr>
            <a:xfrm>
              <a:off x="2657599" y="2172278"/>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212" name="object 212"/>
            <p:cNvSpPr/>
            <p:nvPr/>
          </p:nvSpPr>
          <p:spPr>
            <a:xfrm>
              <a:off x="2657599" y="2172278"/>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213" name="object 213"/>
            <p:cNvSpPr/>
            <p:nvPr/>
          </p:nvSpPr>
          <p:spPr>
            <a:xfrm>
              <a:off x="3125511" y="2208553"/>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214" name="object 214"/>
            <p:cNvSpPr/>
            <p:nvPr/>
          </p:nvSpPr>
          <p:spPr>
            <a:xfrm>
              <a:off x="3125511" y="2208553"/>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215" name="object 215"/>
            <p:cNvSpPr/>
            <p:nvPr/>
          </p:nvSpPr>
          <p:spPr>
            <a:xfrm>
              <a:off x="2912619" y="256978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216" name="object 216"/>
            <p:cNvSpPr/>
            <p:nvPr/>
          </p:nvSpPr>
          <p:spPr>
            <a:xfrm>
              <a:off x="2912619" y="2569780"/>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31B5FF"/>
              </a:solidFill>
            </a:ln>
          </p:spPr>
          <p:txBody>
            <a:bodyPr wrap="square" lIns="0" tIns="0" rIns="0" bIns="0" rtlCol="0"/>
            <a:lstStyle/>
            <a:p>
              <a:endParaRPr/>
            </a:p>
          </p:txBody>
        </p:sp>
        <p:sp>
          <p:nvSpPr>
            <p:cNvPr id="217" name="object 217"/>
            <p:cNvSpPr/>
            <p:nvPr/>
          </p:nvSpPr>
          <p:spPr>
            <a:xfrm>
              <a:off x="2948259" y="222702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218" name="object 218"/>
            <p:cNvSpPr/>
            <p:nvPr/>
          </p:nvSpPr>
          <p:spPr>
            <a:xfrm>
              <a:off x="2948259" y="222702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219" name="object 219"/>
            <p:cNvSpPr/>
            <p:nvPr/>
          </p:nvSpPr>
          <p:spPr>
            <a:xfrm>
              <a:off x="3445325" y="2236122"/>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220" name="object 220"/>
            <p:cNvSpPr/>
            <p:nvPr/>
          </p:nvSpPr>
          <p:spPr>
            <a:xfrm>
              <a:off x="3445325" y="2236122"/>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221" name="object 221"/>
            <p:cNvSpPr/>
            <p:nvPr/>
          </p:nvSpPr>
          <p:spPr>
            <a:xfrm>
              <a:off x="3199285" y="2301587"/>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222" name="object 222"/>
            <p:cNvSpPr/>
            <p:nvPr/>
          </p:nvSpPr>
          <p:spPr>
            <a:xfrm>
              <a:off x="3199285" y="2301587"/>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83"/>
                  </a:lnTo>
                  <a:lnTo>
                    <a:pt x="13289" y="26583"/>
                  </a:lnTo>
                  <a:lnTo>
                    <a:pt x="20627"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223" name="object 223"/>
            <p:cNvSpPr/>
            <p:nvPr/>
          </p:nvSpPr>
          <p:spPr>
            <a:xfrm>
              <a:off x="3174404" y="2360410"/>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224" name="object 224"/>
            <p:cNvSpPr/>
            <p:nvPr/>
          </p:nvSpPr>
          <p:spPr>
            <a:xfrm>
              <a:off x="3174404" y="2360410"/>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225" name="object 225"/>
            <p:cNvSpPr/>
            <p:nvPr/>
          </p:nvSpPr>
          <p:spPr>
            <a:xfrm>
              <a:off x="3017480" y="2285645"/>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226" name="object 226"/>
            <p:cNvSpPr/>
            <p:nvPr/>
          </p:nvSpPr>
          <p:spPr>
            <a:xfrm>
              <a:off x="3017480" y="2285645"/>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227" name="object 227"/>
            <p:cNvSpPr/>
            <p:nvPr/>
          </p:nvSpPr>
          <p:spPr>
            <a:xfrm>
              <a:off x="2876462" y="2322906"/>
              <a:ext cx="26670" cy="26670"/>
            </a:xfrm>
            <a:custGeom>
              <a:avLst/>
              <a:gdLst/>
              <a:ahLst/>
              <a:cxnLst/>
              <a:rect l="l" t="t" r="r" b="b"/>
              <a:pathLst>
                <a:path w="26669" h="26669">
                  <a:moveTo>
                    <a:pt x="20632" y="0"/>
                  </a:moveTo>
                  <a:lnTo>
                    <a:pt x="5955" y="0"/>
                  </a:lnTo>
                  <a:lnTo>
                    <a:pt x="0" y="5955"/>
                  </a:lnTo>
                  <a:lnTo>
                    <a:pt x="0" y="20632"/>
                  </a:lnTo>
                  <a:lnTo>
                    <a:pt x="5955" y="26583"/>
                  </a:lnTo>
                  <a:lnTo>
                    <a:pt x="20632" y="26583"/>
                  </a:lnTo>
                  <a:lnTo>
                    <a:pt x="26583" y="20632"/>
                  </a:lnTo>
                  <a:lnTo>
                    <a:pt x="26583" y="13294"/>
                  </a:lnTo>
                  <a:lnTo>
                    <a:pt x="26583" y="5955"/>
                  </a:lnTo>
                  <a:lnTo>
                    <a:pt x="20632" y="0"/>
                  </a:lnTo>
                  <a:close/>
                </a:path>
              </a:pathLst>
            </a:custGeom>
            <a:solidFill>
              <a:srgbClr val="31B5FF"/>
            </a:solidFill>
          </p:spPr>
          <p:txBody>
            <a:bodyPr wrap="square" lIns="0" tIns="0" rIns="0" bIns="0" rtlCol="0"/>
            <a:lstStyle/>
            <a:p>
              <a:endParaRPr/>
            </a:p>
          </p:txBody>
        </p:sp>
        <p:sp>
          <p:nvSpPr>
            <p:cNvPr id="228" name="object 228"/>
            <p:cNvSpPr/>
            <p:nvPr/>
          </p:nvSpPr>
          <p:spPr>
            <a:xfrm>
              <a:off x="2876462" y="2322906"/>
              <a:ext cx="26670" cy="26670"/>
            </a:xfrm>
            <a:custGeom>
              <a:avLst/>
              <a:gdLst/>
              <a:ahLst/>
              <a:cxnLst/>
              <a:rect l="l" t="t" r="r" b="b"/>
              <a:pathLst>
                <a:path w="26669" h="26669">
                  <a:moveTo>
                    <a:pt x="26583" y="13294"/>
                  </a:moveTo>
                  <a:lnTo>
                    <a:pt x="26583" y="5955"/>
                  </a:lnTo>
                  <a:lnTo>
                    <a:pt x="20632" y="0"/>
                  </a:lnTo>
                  <a:lnTo>
                    <a:pt x="13294" y="0"/>
                  </a:lnTo>
                  <a:lnTo>
                    <a:pt x="5955" y="0"/>
                  </a:lnTo>
                  <a:lnTo>
                    <a:pt x="0" y="5955"/>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229" name="object 229"/>
            <p:cNvSpPr/>
            <p:nvPr/>
          </p:nvSpPr>
          <p:spPr>
            <a:xfrm>
              <a:off x="2583073" y="1972280"/>
              <a:ext cx="26670" cy="26670"/>
            </a:xfrm>
            <a:custGeom>
              <a:avLst/>
              <a:gdLst/>
              <a:ahLst/>
              <a:cxnLst/>
              <a:rect l="l" t="t" r="r" b="b"/>
              <a:pathLst>
                <a:path w="26669"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230" name="object 230"/>
            <p:cNvSpPr/>
            <p:nvPr/>
          </p:nvSpPr>
          <p:spPr>
            <a:xfrm>
              <a:off x="2583073" y="1972280"/>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231" name="object 231"/>
            <p:cNvSpPr/>
            <p:nvPr/>
          </p:nvSpPr>
          <p:spPr>
            <a:xfrm>
              <a:off x="2965863" y="2255901"/>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232" name="object 232"/>
            <p:cNvSpPr/>
            <p:nvPr/>
          </p:nvSpPr>
          <p:spPr>
            <a:xfrm>
              <a:off x="2965863" y="2255901"/>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233" name="object 233"/>
            <p:cNvSpPr/>
            <p:nvPr/>
          </p:nvSpPr>
          <p:spPr>
            <a:xfrm>
              <a:off x="2988403" y="1942454"/>
              <a:ext cx="402590" cy="1164590"/>
            </a:xfrm>
            <a:custGeom>
              <a:avLst/>
              <a:gdLst/>
              <a:ahLst/>
              <a:cxnLst/>
              <a:rect l="l" t="t" r="r" b="b"/>
              <a:pathLst>
                <a:path w="402589" h="1164589">
                  <a:moveTo>
                    <a:pt x="0" y="1163987"/>
                  </a:moveTo>
                  <a:lnTo>
                    <a:pt x="402151" y="0"/>
                  </a:lnTo>
                </a:path>
              </a:pathLst>
            </a:custGeom>
            <a:ln w="8900">
              <a:solidFill>
                <a:srgbClr val="000000"/>
              </a:solidFill>
            </a:ln>
          </p:spPr>
          <p:txBody>
            <a:bodyPr wrap="square" lIns="0" tIns="0" rIns="0" bIns="0" rtlCol="0"/>
            <a:lstStyle/>
            <a:p>
              <a:endParaRPr/>
            </a:p>
          </p:txBody>
        </p:sp>
        <p:sp>
          <p:nvSpPr>
            <p:cNvPr id="234" name="object 234"/>
            <p:cNvSpPr/>
            <p:nvPr/>
          </p:nvSpPr>
          <p:spPr>
            <a:xfrm>
              <a:off x="2833142" y="1942454"/>
              <a:ext cx="713105" cy="1164590"/>
            </a:xfrm>
            <a:custGeom>
              <a:avLst/>
              <a:gdLst/>
              <a:ahLst/>
              <a:cxnLst/>
              <a:rect l="l" t="t" r="r" b="b"/>
              <a:pathLst>
                <a:path w="713104" h="1164589">
                  <a:moveTo>
                    <a:pt x="0" y="1163987"/>
                  </a:moveTo>
                  <a:lnTo>
                    <a:pt x="402161" y="0"/>
                  </a:lnTo>
                </a:path>
                <a:path w="713104" h="1164589">
                  <a:moveTo>
                    <a:pt x="310479" y="1163987"/>
                  </a:moveTo>
                  <a:lnTo>
                    <a:pt x="712644" y="0"/>
                  </a:lnTo>
                </a:path>
              </a:pathLst>
            </a:custGeom>
            <a:ln w="5933">
              <a:solidFill>
                <a:srgbClr val="000000"/>
              </a:solidFill>
              <a:prstDash val="lgDash"/>
            </a:ln>
          </p:spPr>
          <p:txBody>
            <a:bodyPr wrap="square" lIns="0" tIns="0" rIns="0" bIns="0" rtlCol="0"/>
            <a:lstStyle/>
            <a:p>
              <a:endParaRPr/>
            </a:p>
          </p:txBody>
        </p:sp>
      </p:grpSp>
      <p:sp>
        <p:nvSpPr>
          <p:cNvPr id="235" name="object 235"/>
          <p:cNvSpPr txBox="1"/>
          <p:nvPr/>
        </p:nvSpPr>
        <p:spPr>
          <a:xfrm>
            <a:off x="2749607" y="3139312"/>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245" name="object 245"/>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38</a:t>
            </a:fld>
            <a:r>
              <a:rPr spc="-240" dirty="0"/>
              <a:t> </a:t>
            </a:r>
            <a:r>
              <a:rPr dirty="0"/>
              <a:t>/</a:t>
            </a:r>
            <a:r>
              <a:rPr spc="-245" dirty="0"/>
              <a:t> </a:t>
            </a:r>
            <a:r>
              <a:rPr spc="-25" dirty="0"/>
              <a:t>21</a:t>
            </a:r>
          </a:p>
        </p:txBody>
      </p:sp>
      <p:sp>
        <p:nvSpPr>
          <p:cNvPr id="236" name="object 236"/>
          <p:cNvSpPr txBox="1"/>
          <p:nvPr/>
        </p:nvSpPr>
        <p:spPr>
          <a:xfrm>
            <a:off x="3026817"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237" name="object 237"/>
          <p:cNvSpPr txBox="1"/>
          <p:nvPr/>
        </p:nvSpPr>
        <p:spPr>
          <a:xfrm>
            <a:off x="3292480"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238" name="object 238"/>
          <p:cNvSpPr txBox="1"/>
          <p:nvPr/>
        </p:nvSpPr>
        <p:spPr>
          <a:xfrm>
            <a:off x="3558140"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239" name="object 239"/>
          <p:cNvSpPr txBox="1"/>
          <p:nvPr/>
        </p:nvSpPr>
        <p:spPr>
          <a:xfrm>
            <a:off x="3073827" y="3211433"/>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0" name="object 240"/>
          <p:cNvSpPr txBox="1"/>
          <p:nvPr/>
        </p:nvSpPr>
        <p:spPr>
          <a:xfrm>
            <a:off x="1649794" y="3211433"/>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1" name="object 241"/>
          <p:cNvSpPr txBox="1"/>
          <p:nvPr/>
        </p:nvSpPr>
        <p:spPr>
          <a:xfrm>
            <a:off x="3073826" y="1787401"/>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2" name="object 242"/>
          <p:cNvSpPr txBox="1"/>
          <p:nvPr/>
        </p:nvSpPr>
        <p:spPr>
          <a:xfrm>
            <a:off x="1649793" y="1787401"/>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3" name="object 243"/>
          <p:cNvSpPr txBox="1"/>
          <p:nvPr/>
        </p:nvSpPr>
        <p:spPr>
          <a:xfrm>
            <a:off x="2334564" y="2450520"/>
            <a:ext cx="104139" cy="110489"/>
          </a:xfrm>
          <a:prstGeom prst="rect">
            <a:avLst/>
          </a:prstGeom>
        </p:spPr>
        <p:txBody>
          <a:bodyPr vert="vert270" wrap="square" lIns="0" tIns="8255" rIns="0" bIns="0" rtlCol="0">
            <a:spAutoFit/>
          </a:bodyPr>
          <a:lstStyle/>
          <a:p>
            <a:pPr marL="12700">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
        <p:nvSpPr>
          <p:cNvPr id="244" name="object 244"/>
          <p:cNvSpPr txBox="1"/>
          <p:nvPr/>
        </p:nvSpPr>
        <p:spPr>
          <a:xfrm>
            <a:off x="2334564" y="1026491"/>
            <a:ext cx="104139" cy="110489"/>
          </a:xfrm>
          <a:prstGeom prst="rect">
            <a:avLst/>
          </a:prstGeom>
        </p:spPr>
        <p:txBody>
          <a:bodyPr vert="vert270" wrap="square" lIns="0" tIns="8255" rIns="0" bIns="0" rtlCol="0">
            <a:spAutoFit/>
          </a:bodyPr>
          <a:lstStyle/>
          <a:p>
            <a:pPr marL="12700">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C271321B-5F49-5C40-89B1-610D993B9518}"/>
              </a:ext>
            </a:extLst>
          </p:cNvPr>
          <p:cNvSpPr>
            <a:spLocks noGrp="1" noChangeArrowheads="1"/>
          </p:cNvSpPr>
          <p:nvPr>
            <p:ph type="title"/>
          </p:nvPr>
        </p:nvSpPr>
        <p:spPr>
          <a:xfrm>
            <a:off x="280864" y="116163"/>
            <a:ext cx="3394075" cy="215444"/>
          </a:xfrm>
        </p:spPr>
        <p:txBody>
          <a:bodyPr/>
          <a:lstStyle/>
          <a:p>
            <a:r>
              <a:rPr lang="en-US" altLang="en-US" dirty="0"/>
              <a:t>Soft Margin Classification  </a:t>
            </a:r>
          </a:p>
        </p:txBody>
      </p:sp>
      <p:sp>
        <p:nvSpPr>
          <p:cNvPr id="218115" name="Rectangle 3">
            <a:extLst>
              <a:ext uri="{FF2B5EF4-FFF2-40B4-BE49-F238E27FC236}">
                <a16:creationId xmlns:a16="http://schemas.microsoft.com/office/drawing/2014/main" id="{A8731F1B-6E94-A049-A909-EFE5738B1516}"/>
              </a:ext>
            </a:extLst>
          </p:cNvPr>
          <p:cNvSpPr>
            <a:spLocks noGrp="1" noChangeArrowheads="1"/>
          </p:cNvSpPr>
          <p:nvPr>
            <p:ph type="body" idx="1"/>
          </p:nvPr>
        </p:nvSpPr>
        <p:spPr>
          <a:xfrm>
            <a:off x="183330" y="520966"/>
            <a:ext cx="4206277" cy="626959"/>
          </a:xfrm>
        </p:spPr>
        <p:txBody>
          <a:bodyPr/>
          <a:lstStyle/>
          <a:p>
            <a:r>
              <a:rPr lang="en-US" altLang="en-US" dirty="0"/>
              <a:t>If the training set is not linearly separable</a:t>
            </a:r>
            <a:r>
              <a:rPr lang="en-US" altLang="en-US" i="1" dirty="0"/>
              <a:t>, Slack variables</a:t>
            </a:r>
            <a:r>
              <a:rPr lang="en-US" altLang="en-US" dirty="0"/>
              <a:t> </a:t>
            </a:r>
            <a:r>
              <a:rPr lang="el-GR" altLang="en-US" i="1" dirty="0">
                <a:cs typeface="Times New Roman" panose="02020603050405020304" pitchFamily="18" charset="0"/>
              </a:rPr>
              <a:t>ξ</a:t>
            </a:r>
            <a:r>
              <a:rPr lang="en-US" altLang="en-US" i="1" baseline="-25000" dirty="0" err="1">
                <a:cs typeface="Times New Roman" panose="02020603050405020304" pitchFamily="18" charset="0"/>
              </a:rPr>
              <a:t>i</a:t>
            </a:r>
            <a:r>
              <a:rPr lang="en-US" altLang="en-US" dirty="0">
                <a:cs typeface="Times New Roman" panose="02020603050405020304" pitchFamily="18" charset="0"/>
              </a:rPr>
              <a:t> </a:t>
            </a:r>
            <a:r>
              <a:rPr lang="en-US" altLang="en-US" dirty="0"/>
              <a:t>can be added to allow misclassification of difficult or noisy examples, resulting margin called </a:t>
            </a:r>
            <a:r>
              <a:rPr lang="en-US" altLang="en-US" i="1" dirty="0">
                <a:solidFill>
                  <a:srgbClr val="FF0000"/>
                </a:solidFill>
              </a:rPr>
              <a:t>soft</a:t>
            </a:r>
            <a:r>
              <a:rPr lang="en-US" altLang="en-US" dirty="0"/>
              <a:t>.</a:t>
            </a:r>
          </a:p>
        </p:txBody>
      </p:sp>
      <p:sp>
        <p:nvSpPr>
          <p:cNvPr id="218116" name="Line 4">
            <a:extLst>
              <a:ext uri="{FF2B5EF4-FFF2-40B4-BE49-F238E27FC236}">
                <a16:creationId xmlns:a16="http://schemas.microsoft.com/office/drawing/2014/main" id="{A144C935-D4C9-324D-97B5-BF4EE96E3E6E}"/>
              </a:ext>
            </a:extLst>
          </p:cNvPr>
          <p:cNvSpPr>
            <a:spLocks noChangeShapeType="1"/>
          </p:cNvSpPr>
          <p:nvPr/>
        </p:nvSpPr>
        <p:spPr bwMode="auto">
          <a:xfrm flipV="1">
            <a:off x="1533098" y="1487864"/>
            <a:ext cx="0" cy="11501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17" name="Line 5">
            <a:extLst>
              <a:ext uri="{FF2B5EF4-FFF2-40B4-BE49-F238E27FC236}">
                <a16:creationId xmlns:a16="http://schemas.microsoft.com/office/drawing/2014/main" id="{33A64785-7CA0-164B-BD17-795C4BF785AE}"/>
              </a:ext>
            </a:extLst>
          </p:cNvPr>
          <p:cNvSpPr>
            <a:spLocks noChangeShapeType="1"/>
          </p:cNvSpPr>
          <p:nvPr/>
        </p:nvSpPr>
        <p:spPr bwMode="auto">
          <a:xfrm flipV="1">
            <a:off x="1482075" y="2594169"/>
            <a:ext cx="154330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18" name="AutoShape 6">
            <a:extLst>
              <a:ext uri="{FF2B5EF4-FFF2-40B4-BE49-F238E27FC236}">
                <a16:creationId xmlns:a16="http://schemas.microsoft.com/office/drawing/2014/main" id="{45F93792-2398-2F46-B4E2-30F0477E6B76}"/>
              </a:ext>
            </a:extLst>
          </p:cNvPr>
          <p:cNvSpPr>
            <a:spLocks noChangeArrowheads="1"/>
          </p:cNvSpPr>
          <p:nvPr/>
        </p:nvSpPr>
        <p:spPr bwMode="auto">
          <a:xfrm>
            <a:off x="1926278" y="1773595"/>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19" name="AutoShape 7">
            <a:extLst>
              <a:ext uri="{FF2B5EF4-FFF2-40B4-BE49-F238E27FC236}">
                <a16:creationId xmlns:a16="http://schemas.microsoft.com/office/drawing/2014/main" id="{3E5E087D-E8FA-9A44-8FA6-E2530EC39C78}"/>
              </a:ext>
            </a:extLst>
          </p:cNvPr>
          <p:cNvSpPr>
            <a:spLocks noChangeArrowheads="1"/>
          </p:cNvSpPr>
          <p:nvPr/>
        </p:nvSpPr>
        <p:spPr bwMode="auto">
          <a:xfrm>
            <a:off x="1708979" y="190865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0" name="AutoShape 8">
            <a:extLst>
              <a:ext uri="{FF2B5EF4-FFF2-40B4-BE49-F238E27FC236}">
                <a16:creationId xmlns:a16="http://schemas.microsoft.com/office/drawing/2014/main" id="{AF844C50-7348-ED48-B0A2-22E1DCD78D1F}"/>
              </a:ext>
            </a:extLst>
          </p:cNvPr>
          <p:cNvSpPr>
            <a:spLocks noChangeArrowheads="1"/>
          </p:cNvSpPr>
          <p:nvPr/>
        </p:nvSpPr>
        <p:spPr bwMode="auto">
          <a:xfrm>
            <a:off x="1766605" y="2115151"/>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1" name="AutoShape 9">
            <a:extLst>
              <a:ext uri="{FF2B5EF4-FFF2-40B4-BE49-F238E27FC236}">
                <a16:creationId xmlns:a16="http://schemas.microsoft.com/office/drawing/2014/main" id="{D09AC786-80F3-8046-A7AC-FAD2B7362E43}"/>
              </a:ext>
            </a:extLst>
          </p:cNvPr>
          <p:cNvSpPr>
            <a:spLocks noChangeArrowheads="1"/>
          </p:cNvSpPr>
          <p:nvPr/>
        </p:nvSpPr>
        <p:spPr bwMode="auto">
          <a:xfrm>
            <a:off x="1622539" y="2288029"/>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2" name="AutoShape 10">
            <a:extLst>
              <a:ext uri="{FF2B5EF4-FFF2-40B4-BE49-F238E27FC236}">
                <a16:creationId xmlns:a16="http://schemas.microsoft.com/office/drawing/2014/main" id="{966A6AAA-8C31-2C42-A5AF-BB2548B1BE32}"/>
              </a:ext>
            </a:extLst>
          </p:cNvPr>
          <p:cNvSpPr>
            <a:spLocks noChangeArrowheads="1"/>
          </p:cNvSpPr>
          <p:nvPr/>
        </p:nvSpPr>
        <p:spPr bwMode="auto">
          <a:xfrm>
            <a:off x="1824231" y="168295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3" name="AutoShape 11">
            <a:extLst>
              <a:ext uri="{FF2B5EF4-FFF2-40B4-BE49-F238E27FC236}">
                <a16:creationId xmlns:a16="http://schemas.microsoft.com/office/drawing/2014/main" id="{A005069E-A8B2-4B4F-94E3-AE8292AA882A}"/>
              </a:ext>
            </a:extLst>
          </p:cNvPr>
          <p:cNvSpPr>
            <a:spLocks noChangeArrowheads="1"/>
          </p:cNvSpPr>
          <p:nvPr/>
        </p:nvSpPr>
        <p:spPr bwMode="auto">
          <a:xfrm>
            <a:off x="1622539" y="2028711"/>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4" name="AutoShape 12">
            <a:extLst>
              <a:ext uri="{FF2B5EF4-FFF2-40B4-BE49-F238E27FC236}">
                <a16:creationId xmlns:a16="http://schemas.microsoft.com/office/drawing/2014/main" id="{B6765B09-8818-E444-90AE-67D266055A6B}"/>
              </a:ext>
            </a:extLst>
          </p:cNvPr>
          <p:cNvSpPr>
            <a:spLocks noChangeArrowheads="1"/>
          </p:cNvSpPr>
          <p:nvPr/>
        </p:nvSpPr>
        <p:spPr bwMode="auto">
          <a:xfrm>
            <a:off x="1680166" y="208633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5" name="AutoShape 13">
            <a:extLst>
              <a:ext uri="{FF2B5EF4-FFF2-40B4-BE49-F238E27FC236}">
                <a16:creationId xmlns:a16="http://schemas.microsoft.com/office/drawing/2014/main" id="{15B02A3F-6894-C445-BB55-51E71BBBB43D}"/>
              </a:ext>
            </a:extLst>
          </p:cNvPr>
          <p:cNvSpPr>
            <a:spLocks noChangeArrowheads="1"/>
          </p:cNvSpPr>
          <p:nvPr/>
        </p:nvSpPr>
        <p:spPr bwMode="auto">
          <a:xfrm>
            <a:off x="1968297" y="1942272"/>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6" name="AutoShape 14">
            <a:extLst>
              <a:ext uri="{FF2B5EF4-FFF2-40B4-BE49-F238E27FC236}">
                <a16:creationId xmlns:a16="http://schemas.microsoft.com/office/drawing/2014/main" id="{DD5F7E75-B758-5C4A-B1E5-ECCEE2ADC21E}"/>
              </a:ext>
            </a:extLst>
          </p:cNvPr>
          <p:cNvSpPr>
            <a:spLocks noChangeArrowheads="1"/>
          </p:cNvSpPr>
          <p:nvPr/>
        </p:nvSpPr>
        <p:spPr bwMode="auto">
          <a:xfrm>
            <a:off x="2309252" y="1937470"/>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7" name="AutoShape 15">
            <a:extLst>
              <a:ext uri="{FF2B5EF4-FFF2-40B4-BE49-F238E27FC236}">
                <a16:creationId xmlns:a16="http://schemas.microsoft.com/office/drawing/2014/main" id="{A54FC3AF-602D-9040-BE1D-5DAEAFB13ADE}"/>
              </a:ext>
            </a:extLst>
          </p:cNvPr>
          <p:cNvSpPr>
            <a:spLocks noChangeArrowheads="1"/>
          </p:cNvSpPr>
          <p:nvPr/>
        </p:nvSpPr>
        <p:spPr bwMode="auto">
          <a:xfrm>
            <a:off x="2169989" y="228802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8" name="AutoShape 16">
            <a:extLst>
              <a:ext uri="{FF2B5EF4-FFF2-40B4-BE49-F238E27FC236}">
                <a16:creationId xmlns:a16="http://schemas.microsoft.com/office/drawing/2014/main" id="{A5729701-BE0E-DF4B-BCE9-54FEA0A7930D}"/>
              </a:ext>
            </a:extLst>
          </p:cNvPr>
          <p:cNvSpPr>
            <a:spLocks noChangeArrowheads="1"/>
          </p:cNvSpPr>
          <p:nvPr/>
        </p:nvSpPr>
        <p:spPr bwMode="auto">
          <a:xfrm>
            <a:off x="2544559" y="228802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9" name="AutoShape 17">
            <a:extLst>
              <a:ext uri="{FF2B5EF4-FFF2-40B4-BE49-F238E27FC236}">
                <a16:creationId xmlns:a16="http://schemas.microsoft.com/office/drawing/2014/main" id="{7DDC8A81-7F54-CB4D-BA0D-891637A9798E}"/>
              </a:ext>
            </a:extLst>
          </p:cNvPr>
          <p:cNvSpPr>
            <a:spLocks noChangeArrowheads="1"/>
          </p:cNvSpPr>
          <p:nvPr/>
        </p:nvSpPr>
        <p:spPr bwMode="auto">
          <a:xfrm>
            <a:off x="2049934" y="248491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0" name="AutoShape 18">
            <a:extLst>
              <a:ext uri="{FF2B5EF4-FFF2-40B4-BE49-F238E27FC236}">
                <a16:creationId xmlns:a16="http://schemas.microsoft.com/office/drawing/2014/main" id="{07E2C91C-0815-8A49-8B81-49B1DB0B1EE8}"/>
              </a:ext>
            </a:extLst>
          </p:cNvPr>
          <p:cNvSpPr>
            <a:spLocks noChangeArrowheads="1"/>
          </p:cNvSpPr>
          <p:nvPr/>
        </p:nvSpPr>
        <p:spPr bwMode="auto">
          <a:xfrm>
            <a:off x="2285241" y="205752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1" name="AutoShape 19">
            <a:extLst>
              <a:ext uri="{FF2B5EF4-FFF2-40B4-BE49-F238E27FC236}">
                <a16:creationId xmlns:a16="http://schemas.microsoft.com/office/drawing/2014/main" id="{A9264245-1347-FE42-BEBC-732A14C02C23}"/>
              </a:ext>
            </a:extLst>
          </p:cNvPr>
          <p:cNvSpPr>
            <a:spLocks noChangeArrowheads="1"/>
          </p:cNvSpPr>
          <p:nvPr/>
        </p:nvSpPr>
        <p:spPr bwMode="auto">
          <a:xfrm>
            <a:off x="2070343" y="224420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2" name="AutoShape 20">
            <a:extLst>
              <a:ext uri="{FF2B5EF4-FFF2-40B4-BE49-F238E27FC236}">
                <a16:creationId xmlns:a16="http://schemas.microsoft.com/office/drawing/2014/main" id="{04DDD359-B71E-0B44-87E9-EEFF8D6013B5}"/>
              </a:ext>
            </a:extLst>
          </p:cNvPr>
          <p:cNvSpPr>
            <a:spLocks noChangeArrowheads="1"/>
          </p:cNvSpPr>
          <p:nvPr/>
        </p:nvSpPr>
        <p:spPr bwMode="auto">
          <a:xfrm>
            <a:off x="2314054" y="237446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3" name="AutoShape 21">
            <a:extLst>
              <a:ext uri="{FF2B5EF4-FFF2-40B4-BE49-F238E27FC236}">
                <a16:creationId xmlns:a16="http://schemas.microsoft.com/office/drawing/2014/main" id="{24D8DCAD-43A6-7948-8279-F0BE4C1107FE}"/>
              </a:ext>
            </a:extLst>
          </p:cNvPr>
          <p:cNvSpPr>
            <a:spLocks noChangeArrowheads="1"/>
          </p:cNvSpPr>
          <p:nvPr/>
        </p:nvSpPr>
        <p:spPr bwMode="auto">
          <a:xfrm>
            <a:off x="2573373" y="202871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4" name="AutoShape 22">
            <a:extLst>
              <a:ext uri="{FF2B5EF4-FFF2-40B4-BE49-F238E27FC236}">
                <a16:creationId xmlns:a16="http://schemas.microsoft.com/office/drawing/2014/main" id="{6228236A-E8AD-6D42-A049-618AF1D6E6AE}"/>
              </a:ext>
            </a:extLst>
          </p:cNvPr>
          <p:cNvSpPr>
            <a:spLocks noChangeArrowheads="1"/>
          </p:cNvSpPr>
          <p:nvPr/>
        </p:nvSpPr>
        <p:spPr bwMode="auto">
          <a:xfrm>
            <a:off x="2000712" y="145665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5" name="AutoShape 23">
            <a:extLst>
              <a:ext uri="{FF2B5EF4-FFF2-40B4-BE49-F238E27FC236}">
                <a16:creationId xmlns:a16="http://schemas.microsoft.com/office/drawing/2014/main" id="{0FB5885B-4A2A-7049-998A-FB22DEA60872}"/>
              </a:ext>
            </a:extLst>
          </p:cNvPr>
          <p:cNvSpPr>
            <a:spLocks noChangeArrowheads="1"/>
          </p:cNvSpPr>
          <p:nvPr/>
        </p:nvSpPr>
        <p:spPr bwMode="auto">
          <a:xfrm>
            <a:off x="2231217" y="148546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6" name="AutoShape 24">
            <a:extLst>
              <a:ext uri="{FF2B5EF4-FFF2-40B4-BE49-F238E27FC236}">
                <a16:creationId xmlns:a16="http://schemas.microsoft.com/office/drawing/2014/main" id="{CC4535A9-D6BA-8D45-AB06-32034B84DDCD}"/>
              </a:ext>
            </a:extLst>
          </p:cNvPr>
          <p:cNvSpPr>
            <a:spLocks noChangeArrowheads="1"/>
          </p:cNvSpPr>
          <p:nvPr/>
        </p:nvSpPr>
        <p:spPr bwMode="auto">
          <a:xfrm>
            <a:off x="2634600" y="177359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7" name="AutoShape 25">
            <a:extLst>
              <a:ext uri="{FF2B5EF4-FFF2-40B4-BE49-F238E27FC236}">
                <a16:creationId xmlns:a16="http://schemas.microsoft.com/office/drawing/2014/main" id="{B448AF85-CA13-D647-B10B-7F1FB21C4F2A}"/>
              </a:ext>
            </a:extLst>
          </p:cNvPr>
          <p:cNvSpPr>
            <a:spLocks noChangeArrowheads="1"/>
          </p:cNvSpPr>
          <p:nvPr/>
        </p:nvSpPr>
        <p:spPr bwMode="auto">
          <a:xfrm>
            <a:off x="1807424" y="194167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8" name="AutoShape 26">
            <a:extLst>
              <a:ext uri="{FF2B5EF4-FFF2-40B4-BE49-F238E27FC236}">
                <a16:creationId xmlns:a16="http://schemas.microsoft.com/office/drawing/2014/main" id="{C68BDBCD-F7E1-CF40-A6DC-1DE60FE5385C}"/>
              </a:ext>
            </a:extLst>
          </p:cNvPr>
          <p:cNvSpPr>
            <a:spLocks noChangeArrowheads="1"/>
          </p:cNvSpPr>
          <p:nvPr/>
        </p:nvSpPr>
        <p:spPr bwMode="auto">
          <a:xfrm>
            <a:off x="1701776" y="220879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9" name="AutoShape 27">
            <a:extLst>
              <a:ext uri="{FF2B5EF4-FFF2-40B4-BE49-F238E27FC236}">
                <a16:creationId xmlns:a16="http://schemas.microsoft.com/office/drawing/2014/main" id="{C2DEFE82-FF47-704D-B4DA-9B09AF1B2ED5}"/>
              </a:ext>
            </a:extLst>
          </p:cNvPr>
          <p:cNvSpPr>
            <a:spLocks noChangeArrowheads="1"/>
          </p:cNvSpPr>
          <p:nvPr/>
        </p:nvSpPr>
        <p:spPr bwMode="auto">
          <a:xfrm>
            <a:off x="2529552" y="1860635"/>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0" name="Line 28">
            <a:extLst>
              <a:ext uri="{FF2B5EF4-FFF2-40B4-BE49-F238E27FC236}">
                <a16:creationId xmlns:a16="http://schemas.microsoft.com/office/drawing/2014/main" id="{F0C7F4F9-9746-1342-A30F-54590B885D3A}"/>
              </a:ext>
            </a:extLst>
          </p:cNvPr>
          <p:cNvSpPr>
            <a:spLocks noChangeShapeType="1"/>
          </p:cNvSpPr>
          <p:nvPr/>
        </p:nvSpPr>
        <p:spPr bwMode="auto">
          <a:xfrm flipV="1">
            <a:off x="1708979" y="1456650"/>
            <a:ext cx="810369" cy="109069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p>
        </p:txBody>
      </p:sp>
      <p:sp>
        <p:nvSpPr>
          <p:cNvPr id="218141" name="Line 29">
            <a:extLst>
              <a:ext uri="{FF2B5EF4-FFF2-40B4-BE49-F238E27FC236}">
                <a16:creationId xmlns:a16="http://schemas.microsoft.com/office/drawing/2014/main" id="{E9A6E1D6-21EE-9C4D-86F2-4187686452C5}"/>
              </a:ext>
            </a:extLst>
          </p:cNvPr>
          <p:cNvSpPr>
            <a:spLocks noChangeShapeType="1"/>
          </p:cNvSpPr>
          <p:nvPr/>
        </p:nvSpPr>
        <p:spPr bwMode="auto">
          <a:xfrm flipH="1" flipV="1">
            <a:off x="2213808" y="1874440"/>
            <a:ext cx="96044" cy="6963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2" name="Oval 30">
            <a:extLst>
              <a:ext uri="{FF2B5EF4-FFF2-40B4-BE49-F238E27FC236}">
                <a16:creationId xmlns:a16="http://schemas.microsoft.com/office/drawing/2014/main" id="{31D9473B-25F3-4E40-BB53-638C43FCEF1F}"/>
              </a:ext>
            </a:extLst>
          </p:cNvPr>
          <p:cNvSpPr>
            <a:spLocks noChangeArrowheads="1"/>
          </p:cNvSpPr>
          <p:nvPr/>
        </p:nvSpPr>
        <p:spPr bwMode="auto">
          <a:xfrm>
            <a:off x="1940084" y="1917661"/>
            <a:ext cx="86439" cy="828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3" name="Oval 31">
            <a:extLst>
              <a:ext uri="{FF2B5EF4-FFF2-40B4-BE49-F238E27FC236}">
                <a16:creationId xmlns:a16="http://schemas.microsoft.com/office/drawing/2014/main" id="{A74CE39B-083A-C644-9B89-7D557D6BE3C0}"/>
              </a:ext>
            </a:extLst>
          </p:cNvPr>
          <p:cNvSpPr>
            <a:spLocks noChangeArrowheads="1"/>
          </p:cNvSpPr>
          <p:nvPr/>
        </p:nvSpPr>
        <p:spPr bwMode="auto">
          <a:xfrm>
            <a:off x="2043331" y="2218398"/>
            <a:ext cx="86439" cy="82838"/>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4" name="Oval 32">
            <a:extLst>
              <a:ext uri="{FF2B5EF4-FFF2-40B4-BE49-F238E27FC236}">
                <a16:creationId xmlns:a16="http://schemas.microsoft.com/office/drawing/2014/main" id="{F8693F97-BA91-AB4B-B476-036DDA9D3B89}"/>
              </a:ext>
            </a:extLst>
          </p:cNvPr>
          <p:cNvSpPr>
            <a:spLocks noChangeArrowheads="1"/>
          </p:cNvSpPr>
          <p:nvPr/>
        </p:nvSpPr>
        <p:spPr bwMode="auto">
          <a:xfrm>
            <a:off x="2282840" y="1911058"/>
            <a:ext cx="86439" cy="828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5" name="Line 33">
            <a:extLst>
              <a:ext uri="{FF2B5EF4-FFF2-40B4-BE49-F238E27FC236}">
                <a16:creationId xmlns:a16="http://schemas.microsoft.com/office/drawing/2014/main" id="{27CA9ACD-B672-494F-83A3-6D9F2B7F2C4B}"/>
              </a:ext>
            </a:extLst>
          </p:cNvPr>
          <p:cNvSpPr>
            <a:spLocks noChangeShapeType="1"/>
          </p:cNvSpPr>
          <p:nvPr/>
        </p:nvSpPr>
        <p:spPr bwMode="auto">
          <a:xfrm flipH="1" flipV="1">
            <a:off x="1977902" y="2182382"/>
            <a:ext cx="92442" cy="6603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6" name="Line 34">
            <a:extLst>
              <a:ext uri="{FF2B5EF4-FFF2-40B4-BE49-F238E27FC236}">
                <a16:creationId xmlns:a16="http://schemas.microsoft.com/office/drawing/2014/main" id="{62E4A4F3-EF5B-DB4B-B7D7-874196561F5D}"/>
              </a:ext>
            </a:extLst>
          </p:cNvPr>
          <p:cNvSpPr>
            <a:spLocks noChangeShapeType="1"/>
          </p:cNvSpPr>
          <p:nvPr/>
        </p:nvSpPr>
        <p:spPr bwMode="auto">
          <a:xfrm flipH="1" flipV="1">
            <a:off x="1997710" y="1969885"/>
            <a:ext cx="88840" cy="678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7" name="Line 35">
            <a:extLst>
              <a:ext uri="{FF2B5EF4-FFF2-40B4-BE49-F238E27FC236}">
                <a16:creationId xmlns:a16="http://schemas.microsoft.com/office/drawing/2014/main" id="{C1F30A7F-1898-0F43-B070-F6310311F167}"/>
              </a:ext>
            </a:extLst>
          </p:cNvPr>
          <p:cNvSpPr>
            <a:spLocks noChangeShapeType="1"/>
          </p:cNvSpPr>
          <p:nvPr/>
        </p:nvSpPr>
        <p:spPr bwMode="auto">
          <a:xfrm flipV="1">
            <a:off x="1874655" y="1525082"/>
            <a:ext cx="759946" cy="1018664"/>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8" name="Line 36">
            <a:extLst>
              <a:ext uri="{FF2B5EF4-FFF2-40B4-BE49-F238E27FC236}">
                <a16:creationId xmlns:a16="http://schemas.microsoft.com/office/drawing/2014/main" id="{904FB1BA-0D3F-7041-A338-A237BB6B60FA}"/>
              </a:ext>
            </a:extLst>
          </p:cNvPr>
          <p:cNvSpPr>
            <a:spLocks noChangeShapeType="1"/>
          </p:cNvSpPr>
          <p:nvPr/>
        </p:nvSpPr>
        <p:spPr bwMode="auto">
          <a:xfrm flipV="1">
            <a:off x="1629743" y="1388219"/>
            <a:ext cx="781556" cy="10474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9" name="Line 37">
            <a:extLst>
              <a:ext uri="{FF2B5EF4-FFF2-40B4-BE49-F238E27FC236}">
                <a16:creationId xmlns:a16="http://schemas.microsoft.com/office/drawing/2014/main" id="{FB8B7078-4136-A74C-89E4-1A1273CAB0E5}"/>
              </a:ext>
            </a:extLst>
          </p:cNvPr>
          <p:cNvSpPr>
            <a:spLocks noChangeShapeType="1"/>
          </p:cNvSpPr>
          <p:nvPr/>
        </p:nvSpPr>
        <p:spPr bwMode="auto">
          <a:xfrm flipH="1" flipV="1">
            <a:off x="2212008" y="1646937"/>
            <a:ext cx="318145" cy="220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50" name="Line 38">
            <a:extLst>
              <a:ext uri="{FF2B5EF4-FFF2-40B4-BE49-F238E27FC236}">
                <a16:creationId xmlns:a16="http://schemas.microsoft.com/office/drawing/2014/main" id="{05D333B0-769E-E44F-8C79-3ACB49B0F75D}"/>
              </a:ext>
            </a:extLst>
          </p:cNvPr>
          <p:cNvSpPr>
            <a:spLocks noChangeShapeType="1"/>
          </p:cNvSpPr>
          <p:nvPr/>
        </p:nvSpPr>
        <p:spPr bwMode="auto">
          <a:xfrm>
            <a:off x="1838038" y="1970484"/>
            <a:ext cx="306139" cy="2185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51" name="Text Box 39">
            <a:extLst>
              <a:ext uri="{FF2B5EF4-FFF2-40B4-BE49-F238E27FC236}">
                <a16:creationId xmlns:a16="http://schemas.microsoft.com/office/drawing/2014/main" id="{3E605DE7-ADC2-894B-8784-BF57AC1AF074}"/>
              </a:ext>
            </a:extLst>
          </p:cNvPr>
          <p:cNvSpPr txBox="1">
            <a:spLocks noChangeArrowheads="1"/>
          </p:cNvSpPr>
          <p:nvPr/>
        </p:nvSpPr>
        <p:spPr bwMode="auto">
          <a:xfrm>
            <a:off x="2387288" y="1796405"/>
            <a:ext cx="266521" cy="20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756" i="1">
                <a:cs typeface="Times New Roman" panose="02020603050405020304" pitchFamily="18" charset="0"/>
              </a:rPr>
              <a:t>ξ</a:t>
            </a:r>
            <a:r>
              <a:rPr lang="en-US" altLang="en-US" sz="756" i="1" baseline="-25000">
                <a:cs typeface="Times New Roman" panose="02020603050405020304" pitchFamily="18" charset="0"/>
              </a:rPr>
              <a:t>i</a:t>
            </a:r>
          </a:p>
        </p:txBody>
      </p:sp>
      <p:sp>
        <p:nvSpPr>
          <p:cNvPr id="218152" name="Text Box 40">
            <a:extLst>
              <a:ext uri="{FF2B5EF4-FFF2-40B4-BE49-F238E27FC236}">
                <a16:creationId xmlns:a16="http://schemas.microsoft.com/office/drawing/2014/main" id="{33908737-AFD8-7048-A831-81CCBC14A2F8}"/>
              </a:ext>
            </a:extLst>
          </p:cNvPr>
          <p:cNvSpPr txBox="1">
            <a:spLocks noChangeArrowheads="1"/>
          </p:cNvSpPr>
          <p:nvPr/>
        </p:nvSpPr>
        <p:spPr bwMode="auto">
          <a:xfrm>
            <a:off x="1808024" y="1971685"/>
            <a:ext cx="266521" cy="20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756" i="1">
                <a:cs typeface="Times New Roman" panose="02020603050405020304" pitchFamily="18" charset="0"/>
              </a:rPr>
              <a:t>ξ</a:t>
            </a:r>
            <a:r>
              <a:rPr lang="en-US" altLang="en-US" sz="756" i="1" baseline="-25000">
                <a:cs typeface="Times New Roman" panose="02020603050405020304" pitchFamily="18" charset="0"/>
              </a:rPr>
              <a:t>i</a:t>
            </a:r>
          </a:p>
        </p:txBody>
      </p:sp>
      <p:sp>
        <p:nvSpPr>
          <p:cNvPr id="218153" name="Oval 41">
            <a:extLst>
              <a:ext uri="{FF2B5EF4-FFF2-40B4-BE49-F238E27FC236}">
                <a16:creationId xmlns:a16="http://schemas.microsoft.com/office/drawing/2014/main" id="{1B663A66-E72A-6946-B400-3285642EBBBD}"/>
              </a:ext>
            </a:extLst>
          </p:cNvPr>
          <p:cNvSpPr>
            <a:spLocks noChangeArrowheads="1"/>
          </p:cNvSpPr>
          <p:nvPr/>
        </p:nvSpPr>
        <p:spPr bwMode="auto">
          <a:xfrm>
            <a:off x="2501940" y="1836024"/>
            <a:ext cx="86439" cy="828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54" name="Oval 42">
            <a:extLst>
              <a:ext uri="{FF2B5EF4-FFF2-40B4-BE49-F238E27FC236}">
                <a16:creationId xmlns:a16="http://schemas.microsoft.com/office/drawing/2014/main" id="{010B0585-241C-154E-8FBC-3534DA37821C}"/>
              </a:ext>
            </a:extLst>
          </p:cNvPr>
          <p:cNvSpPr>
            <a:spLocks noChangeArrowheads="1"/>
          </p:cNvSpPr>
          <p:nvPr/>
        </p:nvSpPr>
        <p:spPr bwMode="auto">
          <a:xfrm>
            <a:off x="1780411" y="1914660"/>
            <a:ext cx="86439" cy="82838"/>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37">
            <a:extLst>
              <a:ext uri="{FF2B5EF4-FFF2-40B4-BE49-F238E27FC236}">
                <a16:creationId xmlns:a16="http://schemas.microsoft.com/office/drawing/2014/main" id="{1CEBB482-1E70-8444-B6CC-B543DE06A87B}"/>
              </a:ext>
            </a:extLst>
          </p:cNvPr>
          <p:cNvSpPr>
            <a:spLocks noChangeArrowheads="1"/>
          </p:cNvSpPr>
          <p:nvPr/>
        </p:nvSpPr>
        <p:spPr bwMode="auto">
          <a:xfrm>
            <a:off x="2981373" y="1641350"/>
            <a:ext cx="1640883" cy="6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26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itchFamily="2" charset="2"/>
              <a:buChar char="q"/>
              <a:defRPr sz="22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itchFamily="2" charset="2"/>
              <a:buChar char="n"/>
              <a:defRPr sz="20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itchFamily="2" charset="2"/>
              <a:buChar char="q"/>
              <a:defRPr>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en-US" altLang="zh-CN" sz="756" dirty="0"/>
              <a:t>    What should our quadratic optimization criterion be?</a:t>
            </a:r>
          </a:p>
          <a:p>
            <a:pPr>
              <a:buFont typeface="Wingdings" pitchFamily="2" charset="2"/>
              <a:buNone/>
            </a:pPr>
            <a:r>
              <a:rPr lang="en-US" altLang="zh-CN" sz="756" dirty="0">
                <a:solidFill>
                  <a:srgbClr val="990099"/>
                </a:solidFill>
              </a:rPr>
              <a:t>       Minimize</a:t>
            </a:r>
            <a:endParaRPr lang="en-US" altLang="zh-CN" sz="756" b="1" i="1" dirty="0">
              <a:solidFill>
                <a:srgbClr val="990099"/>
              </a:solidFill>
            </a:endParaRPr>
          </a:p>
        </p:txBody>
      </p:sp>
      <p:graphicFrame>
        <p:nvGraphicFramePr>
          <p:cNvPr id="44" name="Object 38">
            <a:extLst>
              <a:ext uri="{FF2B5EF4-FFF2-40B4-BE49-F238E27FC236}">
                <a16:creationId xmlns:a16="http://schemas.microsoft.com/office/drawing/2014/main" id="{DA1CB8AE-1067-5642-8FDE-04C54139297D}"/>
              </a:ext>
            </a:extLst>
          </p:cNvPr>
          <p:cNvGraphicFramePr>
            <a:graphicFrameLocks noChangeAspect="1"/>
          </p:cNvGraphicFramePr>
          <p:nvPr/>
        </p:nvGraphicFramePr>
        <p:xfrm>
          <a:off x="3235935" y="2100257"/>
          <a:ext cx="1138257" cy="502615"/>
        </p:xfrm>
        <a:graphic>
          <a:graphicData uri="http://schemas.openxmlformats.org/presentationml/2006/ole">
            <mc:AlternateContent xmlns:mc="http://schemas.openxmlformats.org/markup-compatibility/2006">
              <mc:Choice xmlns:v="urn:schemas-microsoft-com:vml" Requires="v">
                <p:oleObj name="Equation" r:id="rId2" imgW="22529800" imgH="9944100" progId="Equation.3">
                  <p:embed/>
                </p:oleObj>
              </mc:Choice>
              <mc:Fallback>
                <p:oleObj name="Equation" r:id="rId2" imgW="22529800" imgH="9944100" progId="Equation.3">
                  <p:embed/>
                  <p:pic>
                    <p:nvPicPr>
                      <p:cNvPr id="44" name="Object 38">
                        <a:extLst>
                          <a:ext uri="{FF2B5EF4-FFF2-40B4-BE49-F238E27FC236}">
                            <a16:creationId xmlns:a16="http://schemas.microsoft.com/office/drawing/2014/main" id="{DA1CB8AE-1067-5642-8FDE-04C541392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935" y="2100257"/>
                        <a:ext cx="1138257" cy="502615"/>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6B9D5F75-6094-3E4A-BB41-8CD5C300845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E5602F66-AE10-4840-80A8-F23AE4DBDE4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39</a:t>
            </a:fld>
            <a:endParaRPr lang="en-US" dirty="0"/>
          </a:p>
        </p:txBody>
      </p:sp>
      <p:pic>
        <p:nvPicPr>
          <p:cNvPr id="5" name="Picture 4">
            <a:extLst>
              <a:ext uri="{FF2B5EF4-FFF2-40B4-BE49-F238E27FC236}">
                <a16:creationId xmlns:a16="http://schemas.microsoft.com/office/drawing/2014/main" id="{2619A92C-7176-B047-B4BA-779000B27C6F}"/>
              </a:ext>
            </a:extLst>
          </p:cNvPr>
          <p:cNvPicPr>
            <a:picLocks noChangeAspect="1"/>
          </p:cNvPicPr>
          <p:nvPr/>
        </p:nvPicPr>
        <p:blipFill rotWithShape="1">
          <a:blip r:embed="rId4"/>
          <a:srcRect t="22639" r="59663"/>
          <a:stretch/>
        </p:blipFill>
        <p:spPr>
          <a:xfrm>
            <a:off x="187014" y="1952477"/>
            <a:ext cx="1163671" cy="797064"/>
          </a:xfrm>
          <a:prstGeom prst="rect">
            <a:avLst/>
          </a:prstGeom>
        </p:spPr>
      </p:pic>
      <p:sp>
        <p:nvSpPr>
          <p:cNvPr id="6" name="Rectangle 5">
            <a:extLst>
              <a:ext uri="{FF2B5EF4-FFF2-40B4-BE49-F238E27FC236}">
                <a16:creationId xmlns:a16="http://schemas.microsoft.com/office/drawing/2014/main" id="{11F8F091-3D4C-BE44-A13B-E9EB1118EDFA}"/>
              </a:ext>
            </a:extLst>
          </p:cNvPr>
          <p:cNvSpPr/>
          <p:nvPr/>
        </p:nvSpPr>
        <p:spPr>
          <a:xfrm>
            <a:off x="85090" y="1052470"/>
            <a:ext cx="4604396" cy="400110"/>
          </a:xfrm>
          <a:prstGeom prst="rect">
            <a:avLst/>
          </a:prstGeom>
        </p:spPr>
        <p:txBody>
          <a:bodyPr wrap="square">
            <a:spAutoFit/>
          </a:bodyPr>
          <a:lstStyle/>
          <a:p>
            <a:r>
              <a:rPr lang="en-US" sz="1000" dirty="0">
                <a:solidFill>
                  <a:srgbClr val="282829"/>
                </a:solidFill>
                <a:latin typeface="-apple-system"/>
              </a:rPr>
              <a:t>We can now consider a combined effect. We would like to maximize the margin and allow for total error of some magnitude. Optimization problem takes the form</a:t>
            </a:r>
            <a:endParaRPr lang="en-US" sz="1000" dirty="0"/>
          </a:p>
        </p:txBody>
      </p:sp>
    </p:spTree>
    <p:extLst>
      <p:ext uri="{BB962C8B-B14F-4D97-AF65-F5344CB8AC3E}">
        <p14:creationId xmlns:p14="http://schemas.microsoft.com/office/powerpoint/2010/main" val="15693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r>
              <a:rPr lang="en-US" b="1" dirty="0"/>
              <a:t>Linearly separable classes</a:t>
            </a:r>
          </a:p>
        </p:txBody>
      </p:sp>
      <p:sp>
        <p:nvSpPr>
          <p:cNvPr id="22532" name="Rectangle 3"/>
          <p:cNvSpPr>
            <a:spLocks noGrp="1" noChangeArrowheads="1"/>
          </p:cNvSpPr>
          <p:nvPr>
            <p:ph type="body" sz="half" idx="4294967295"/>
          </p:nvPr>
        </p:nvSpPr>
        <p:spPr>
          <a:xfrm>
            <a:off x="1181338" y="2623582"/>
            <a:ext cx="2391489" cy="152349"/>
          </a:xfrm>
        </p:spPr>
        <p:txBody>
          <a:bodyPr/>
          <a:lstStyle/>
          <a:p>
            <a:pPr algn="ctr">
              <a:lnSpc>
                <a:spcPct val="90000"/>
              </a:lnSpc>
              <a:buNone/>
            </a:pPr>
            <a:r>
              <a:rPr lang="en-US" dirty="0"/>
              <a:t>One possible solution</a:t>
            </a:r>
          </a:p>
        </p:txBody>
      </p:sp>
      <p:graphicFrame>
        <p:nvGraphicFramePr>
          <p:cNvPr id="22530" name="Object 4"/>
          <p:cNvGraphicFramePr>
            <a:graphicFrameLocks noGrp="1" noChangeAspect="1"/>
          </p:cNvGraphicFramePr>
          <p:nvPr>
            <p:ph sz="half" idx="4294967295"/>
          </p:nvPr>
        </p:nvGraphicFramePr>
        <p:xfrm>
          <a:off x="1411843"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253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43" y="885790"/>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25CDFADE-29BB-E143-9E5E-8E75BCCFC73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6AC8087D-37E3-EB4E-9675-7E85A767314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a:t>
            </a:fld>
            <a:endParaRPr lang="en-US" dirty="0"/>
          </a:p>
        </p:txBody>
      </p:sp>
    </p:spTree>
    <p:extLst>
      <p:ext uri="{BB962C8B-B14F-4D97-AF65-F5344CB8AC3E}">
        <p14:creationId xmlns:p14="http://schemas.microsoft.com/office/powerpoint/2010/main" val="2105726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0194-D95D-D548-8036-D12DFFC0A30C}"/>
              </a:ext>
            </a:extLst>
          </p:cNvPr>
          <p:cNvSpPr>
            <a:spLocks noGrp="1"/>
          </p:cNvSpPr>
          <p:nvPr>
            <p:ph type="title"/>
          </p:nvPr>
        </p:nvSpPr>
        <p:spPr>
          <a:xfrm>
            <a:off x="606488" y="211465"/>
            <a:ext cx="3394075" cy="215444"/>
          </a:xfrm>
        </p:spPr>
        <p:txBody>
          <a:bodyPr/>
          <a:lstStyle/>
          <a:p>
            <a:endParaRPr lang="en-US"/>
          </a:p>
        </p:txBody>
      </p:sp>
      <p:sp>
        <p:nvSpPr>
          <p:cNvPr id="4" name="Date Placeholder 3">
            <a:extLst>
              <a:ext uri="{FF2B5EF4-FFF2-40B4-BE49-F238E27FC236}">
                <a16:creationId xmlns:a16="http://schemas.microsoft.com/office/drawing/2014/main" id="{C4246548-C062-7D47-A1A6-653499CF543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616B0D0D-6350-BA48-9B26-27E2A2EC1E3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5D5F6441-4AEC-8342-A344-3D90C3DB4F3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40</a:t>
            </a:fld>
            <a:endParaRPr lang="en-US" dirty="0"/>
          </a:p>
        </p:txBody>
      </p:sp>
      <p:pic>
        <p:nvPicPr>
          <p:cNvPr id="7" name="Picture 6">
            <a:extLst>
              <a:ext uri="{FF2B5EF4-FFF2-40B4-BE49-F238E27FC236}">
                <a16:creationId xmlns:a16="http://schemas.microsoft.com/office/drawing/2014/main" id="{918CF85C-8D8C-A14F-8DF4-1EF8EB074831}"/>
              </a:ext>
            </a:extLst>
          </p:cNvPr>
          <p:cNvPicPr>
            <a:picLocks noChangeAspect="1"/>
          </p:cNvPicPr>
          <p:nvPr/>
        </p:nvPicPr>
        <p:blipFill>
          <a:blip r:embed="rId2"/>
          <a:stretch>
            <a:fillRect/>
          </a:stretch>
        </p:blipFill>
        <p:spPr>
          <a:xfrm>
            <a:off x="404961" y="425044"/>
            <a:ext cx="3797127" cy="547722"/>
          </a:xfrm>
          <a:prstGeom prst="rect">
            <a:avLst/>
          </a:prstGeom>
        </p:spPr>
      </p:pic>
      <p:pic>
        <p:nvPicPr>
          <p:cNvPr id="8" name="Picture 7">
            <a:extLst>
              <a:ext uri="{FF2B5EF4-FFF2-40B4-BE49-F238E27FC236}">
                <a16:creationId xmlns:a16="http://schemas.microsoft.com/office/drawing/2014/main" id="{E51B9E6C-DE2A-0741-8A59-EDFF7E1B242A}"/>
              </a:ext>
            </a:extLst>
          </p:cNvPr>
          <p:cNvPicPr>
            <a:picLocks noChangeAspect="1"/>
          </p:cNvPicPr>
          <p:nvPr/>
        </p:nvPicPr>
        <p:blipFill>
          <a:blip r:embed="rId3"/>
          <a:stretch>
            <a:fillRect/>
          </a:stretch>
        </p:blipFill>
        <p:spPr>
          <a:xfrm>
            <a:off x="247650" y="972766"/>
            <a:ext cx="2460562" cy="2460562"/>
          </a:xfrm>
          <a:prstGeom prst="rect">
            <a:avLst/>
          </a:prstGeom>
        </p:spPr>
      </p:pic>
      <p:sp>
        <p:nvSpPr>
          <p:cNvPr id="9" name="TextBox 8">
            <a:extLst>
              <a:ext uri="{FF2B5EF4-FFF2-40B4-BE49-F238E27FC236}">
                <a16:creationId xmlns:a16="http://schemas.microsoft.com/office/drawing/2014/main" id="{5787C201-7E51-00A3-F32D-72113C82F6F2}"/>
              </a:ext>
            </a:extLst>
          </p:cNvPr>
          <p:cNvSpPr txBox="1"/>
          <p:nvPr/>
        </p:nvSpPr>
        <p:spPr>
          <a:xfrm>
            <a:off x="2838449" y="1035818"/>
            <a:ext cx="1600201" cy="2169825"/>
          </a:xfrm>
          <a:prstGeom prst="rect">
            <a:avLst/>
          </a:prstGeom>
          <a:noFill/>
        </p:spPr>
        <p:txBody>
          <a:bodyPr wrap="square">
            <a:spAutoFit/>
          </a:bodyPr>
          <a:lstStyle/>
          <a:p>
            <a:pPr algn="just" rtl="0"/>
            <a:r>
              <a:rPr lang="en-US" sz="900" b="0" i="0" u="none" strike="noStrike" dirty="0">
                <a:solidFill>
                  <a:srgbClr val="242424"/>
                </a:solidFill>
                <a:effectLst/>
                <a:highlight>
                  <a:srgbClr val="FFFFFF"/>
                </a:highlight>
                <a:latin typeface="source-serif-pro"/>
              </a:rPr>
              <a:t>In a sense, C acts as a control that adjusts the balance between margin maximization and error minimization. Choosing an appropriate value for C is important based on the problem and dataset at hand. A smaller C might be preferred when there is significant noise or outliers in the data, whereas a larger C might be suitable for cleaner datasets where misclassifications are less acceptable.</a:t>
            </a:r>
            <a:endParaRPr lang="en-JO" sz="900" dirty="0"/>
          </a:p>
        </p:txBody>
      </p:sp>
    </p:spTree>
    <p:extLst>
      <p:ext uri="{BB962C8B-B14F-4D97-AF65-F5344CB8AC3E}">
        <p14:creationId xmlns:p14="http://schemas.microsoft.com/office/powerpoint/2010/main" val="3103276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3" name="Rectangle 5">
            <a:extLst>
              <a:ext uri="{FF2B5EF4-FFF2-40B4-BE49-F238E27FC236}">
                <a16:creationId xmlns:a16="http://schemas.microsoft.com/office/drawing/2014/main" id="{162A17A7-1BBF-C942-AB53-DD902D6D72E4}"/>
              </a:ext>
            </a:extLst>
          </p:cNvPr>
          <p:cNvSpPr>
            <a:spLocks noChangeArrowheads="1"/>
          </p:cNvSpPr>
          <p:nvPr/>
        </p:nvSpPr>
        <p:spPr bwMode="auto">
          <a:xfrm>
            <a:off x="749140" y="815975"/>
            <a:ext cx="3689509" cy="192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907" b="1" dirty="0"/>
              <a:t>The old formulation:</a:t>
            </a:r>
          </a:p>
          <a:p>
            <a:endParaRPr lang="en-US" altLang="zh-CN" sz="907" b="1" dirty="0"/>
          </a:p>
          <a:p>
            <a:endParaRPr lang="en-US" altLang="zh-CN" sz="1134" dirty="0"/>
          </a:p>
          <a:p>
            <a:endParaRPr lang="en-US" altLang="zh-CN" sz="907" b="1" dirty="0"/>
          </a:p>
          <a:p>
            <a:r>
              <a:rPr lang="en-US" altLang="zh-CN" sz="907" b="1" dirty="0"/>
              <a:t>The new formulation incorporating slack variables:</a:t>
            </a:r>
          </a:p>
          <a:p>
            <a:endParaRPr lang="en-US" altLang="zh-CN" sz="907" b="1" dirty="0"/>
          </a:p>
          <a:p>
            <a:endParaRPr lang="en-US" altLang="zh-CN" sz="1134" dirty="0"/>
          </a:p>
          <a:p>
            <a:endParaRPr lang="en-US" altLang="zh-CN" sz="1059" dirty="0"/>
          </a:p>
          <a:p>
            <a:r>
              <a:rPr lang="en-US" altLang="zh-CN" sz="907" b="1" dirty="0"/>
              <a:t>Parameter </a:t>
            </a:r>
            <a:r>
              <a:rPr lang="en-US" altLang="zh-CN" sz="907" b="1" i="1" dirty="0"/>
              <a:t>C</a:t>
            </a:r>
            <a:r>
              <a:rPr lang="en-US" altLang="zh-CN" sz="907" b="1" dirty="0"/>
              <a:t> can be viewed as a way to control overfitting.</a:t>
            </a:r>
          </a:p>
        </p:txBody>
      </p:sp>
      <p:sp>
        <p:nvSpPr>
          <p:cNvPr id="309254" name="Text Box 6">
            <a:extLst>
              <a:ext uri="{FF2B5EF4-FFF2-40B4-BE49-F238E27FC236}">
                <a16:creationId xmlns:a16="http://schemas.microsoft.com/office/drawing/2014/main" id="{CF693114-C3F7-DF49-9165-50C97C087144}"/>
              </a:ext>
            </a:extLst>
          </p:cNvPr>
          <p:cNvSpPr txBox="1">
            <a:spLocks noChangeArrowheads="1"/>
          </p:cNvSpPr>
          <p:nvPr/>
        </p:nvSpPr>
        <p:spPr bwMode="auto">
          <a:xfrm>
            <a:off x="950833" y="1038860"/>
            <a:ext cx="2434709" cy="464551"/>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756">
                <a:latin typeface="Times New Roman" panose="02020603050405020304" pitchFamily="18" charset="0"/>
              </a:rPr>
              <a:t>Find </a:t>
            </a:r>
            <a:r>
              <a:rPr lang="en-US" altLang="zh-CN" sz="756" b="1">
                <a:latin typeface="Times New Roman" panose="02020603050405020304" pitchFamily="18" charset="0"/>
              </a:rPr>
              <a:t>w</a:t>
            </a:r>
            <a:r>
              <a:rPr lang="en-US" altLang="zh-CN" sz="756">
                <a:latin typeface="Times New Roman" panose="02020603050405020304" pitchFamily="18" charset="0"/>
              </a:rPr>
              <a:t> and </a:t>
            </a:r>
            <a:r>
              <a:rPr lang="en-US" altLang="zh-CN" sz="756" i="1">
                <a:latin typeface="Times New Roman" panose="02020603050405020304" pitchFamily="18" charset="0"/>
              </a:rPr>
              <a:t>b</a:t>
            </a:r>
            <a:r>
              <a:rPr lang="en-US" altLang="zh-CN" sz="756">
                <a:latin typeface="Times New Roman" panose="02020603050405020304" pitchFamily="18" charset="0"/>
              </a:rPr>
              <a:t> such that</a:t>
            </a:r>
          </a:p>
          <a:p>
            <a:pPr algn="l"/>
            <a:r>
              <a:rPr lang="el-GR" altLang="en-US" sz="756" b="1">
                <a:latin typeface="Times New Roman" panose="02020603050405020304" pitchFamily="18" charset="0"/>
                <a:cs typeface="Times New Roman" panose="02020603050405020304" pitchFamily="18" charset="0"/>
              </a:rPr>
              <a:t>Φ</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w</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 =½ </a:t>
            </a:r>
            <a:r>
              <a:rPr lang="en-US" altLang="zh-CN" sz="756" b="1">
                <a:latin typeface="Times New Roman" panose="02020603050405020304" pitchFamily="18" charset="0"/>
              </a:rPr>
              <a:t>w</a:t>
            </a:r>
            <a:r>
              <a:rPr lang="en-US" altLang="zh-CN" sz="756" baseline="30000">
                <a:latin typeface="Times New Roman" panose="02020603050405020304" pitchFamily="18" charset="0"/>
              </a:rPr>
              <a:t>T</a:t>
            </a:r>
            <a:r>
              <a:rPr lang="en-US" altLang="zh-CN" sz="756" b="1">
                <a:latin typeface="Times New Roman" panose="02020603050405020304" pitchFamily="18" charset="0"/>
              </a:rPr>
              <a:t>w</a:t>
            </a:r>
            <a:r>
              <a:rPr lang="en-US" altLang="zh-CN" sz="756">
                <a:latin typeface="Times New Roman" panose="02020603050405020304" pitchFamily="18" charset="0"/>
              </a:rPr>
              <a:t>  is minimized and for all </a:t>
            </a:r>
            <a:r>
              <a:rPr lang="en-US" altLang="zh-CN" sz="907">
                <a:latin typeface="Times New Roman" panose="02020603050405020304" pitchFamily="18" charset="0"/>
              </a:rPr>
              <a:t>{</a:t>
            </a:r>
            <a:r>
              <a:rPr lang="en-US" altLang="zh-CN" sz="756">
                <a:latin typeface="Times New Roman" panose="02020603050405020304" pitchFamily="18" charset="0"/>
              </a:rPr>
              <a:t>(</a:t>
            </a:r>
            <a:r>
              <a:rPr lang="en-US" altLang="zh-CN" sz="907" b="1">
                <a:latin typeface="Times New Roman" panose="02020603050405020304" pitchFamily="18" charset="0"/>
              </a:rPr>
              <a:t>x</a:t>
            </a:r>
            <a:r>
              <a:rPr lang="en-US" altLang="zh-CN" sz="907" b="1" baseline="-25000">
                <a:latin typeface="Times New Roman" panose="02020603050405020304" pitchFamily="18" charset="0"/>
              </a:rPr>
              <a:t>i</a:t>
            </a:r>
            <a:r>
              <a:rPr lang="en-US" altLang="zh-CN" sz="907" b="1">
                <a:latin typeface="Times New Roman" panose="02020603050405020304" pitchFamily="18" charset="0"/>
              </a:rPr>
              <a:t> </a:t>
            </a:r>
            <a:r>
              <a:rPr lang="en-US" altLang="zh-CN" sz="907">
                <a:latin typeface="Times New Roman" panose="02020603050405020304" pitchFamily="18" charset="0"/>
              </a:rPr>
              <a:t>,</a:t>
            </a:r>
            <a:r>
              <a:rPr lang="en-US" altLang="zh-CN" sz="907" i="1">
                <a:latin typeface="Times New Roman" panose="02020603050405020304" pitchFamily="18" charset="0"/>
              </a:rPr>
              <a:t>y</a:t>
            </a:r>
            <a:r>
              <a:rPr lang="en-US" altLang="zh-CN" sz="907" i="1" baseline="-25000">
                <a:latin typeface="Times New Roman" panose="02020603050405020304" pitchFamily="18" charset="0"/>
              </a:rPr>
              <a:t>i</a:t>
            </a:r>
            <a:r>
              <a:rPr lang="en-US" altLang="zh-CN" sz="907">
                <a:latin typeface="Times New Roman" panose="02020603050405020304" pitchFamily="18" charset="0"/>
              </a:rPr>
              <a:t>)}</a:t>
            </a:r>
            <a:endParaRPr lang="en-US" altLang="zh-CN" sz="756">
              <a:latin typeface="Times New Roman" panose="02020603050405020304" pitchFamily="18" charset="0"/>
            </a:endParaRPr>
          </a:p>
          <a:p>
            <a:pPr algn="l"/>
            <a:r>
              <a:rPr lang="en-US" altLang="zh-CN" sz="756" i="1">
                <a:latin typeface="Times New Roman" panose="02020603050405020304" pitchFamily="18" charset="0"/>
              </a:rPr>
              <a:t>y</a:t>
            </a:r>
            <a:r>
              <a:rPr lang="en-US" altLang="zh-CN" sz="756" i="1" baseline="-25000">
                <a:latin typeface="Times New Roman" panose="02020603050405020304" pitchFamily="18" charset="0"/>
              </a:rPr>
              <a:t>i</a:t>
            </a:r>
            <a:r>
              <a:rPr lang="en-US" altLang="zh-CN" sz="756">
                <a:latin typeface="Times New Roman" panose="02020603050405020304" pitchFamily="18" charset="0"/>
              </a:rPr>
              <a:t> (</a:t>
            </a:r>
            <a:r>
              <a:rPr lang="en-US" altLang="zh-CN" sz="756" b="1">
                <a:latin typeface="Times New Roman" panose="02020603050405020304" pitchFamily="18" charset="0"/>
              </a:rPr>
              <a:t>w</a:t>
            </a:r>
            <a:r>
              <a:rPr lang="en-US" altLang="zh-CN" sz="756" b="1" baseline="30000">
                <a:latin typeface="Times New Roman" panose="02020603050405020304" pitchFamily="18" charset="0"/>
              </a:rPr>
              <a:t>T</a:t>
            </a:r>
            <a:r>
              <a:rPr lang="en-US" altLang="zh-CN" sz="756" b="1">
                <a:latin typeface="Times New Roman" panose="02020603050405020304" pitchFamily="18" charset="0"/>
              </a:rPr>
              <a:t>x</a:t>
            </a:r>
            <a:r>
              <a:rPr lang="en-US" altLang="zh-CN" sz="756" b="1" baseline="-25000">
                <a:latin typeface="Times New Roman" panose="02020603050405020304" pitchFamily="18" charset="0"/>
              </a:rPr>
              <a:t>i</a:t>
            </a:r>
            <a:r>
              <a:rPr lang="en-US" altLang="zh-CN" sz="756" b="1">
                <a:latin typeface="Times New Roman" panose="02020603050405020304" pitchFamily="18" charset="0"/>
              </a:rPr>
              <a:t> </a:t>
            </a:r>
            <a:r>
              <a:rPr lang="en-US" altLang="zh-CN" sz="756">
                <a:latin typeface="Times New Roman" panose="02020603050405020304" pitchFamily="18" charset="0"/>
              </a:rPr>
              <a:t>+ b)</a:t>
            </a:r>
            <a:r>
              <a:rPr lang="en-US" altLang="zh-CN" sz="756" b="1">
                <a:latin typeface="Times New Roman" panose="02020603050405020304" pitchFamily="18" charset="0"/>
              </a:rPr>
              <a:t> </a:t>
            </a:r>
            <a:r>
              <a:rPr lang="en-US" altLang="zh-CN" sz="756" b="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1</a:t>
            </a:r>
          </a:p>
        </p:txBody>
      </p:sp>
      <p:sp>
        <p:nvSpPr>
          <p:cNvPr id="309255" name="Text Box 7">
            <a:extLst>
              <a:ext uri="{FF2B5EF4-FFF2-40B4-BE49-F238E27FC236}">
                <a16:creationId xmlns:a16="http://schemas.microsoft.com/office/drawing/2014/main" id="{21FDE214-C02E-2B4C-8ED7-9B5009D58360}"/>
              </a:ext>
            </a:extLst>
          </p:cNvPr>
          <p:cNvSpPr txBox="1">
            <a:spLocks noChangeArrowheads="1"/>
          </p:cNvSpPr>
          <p:nvPr/>
        </p:nvSpPr>
        <p:spPr bwMode="auto">
          <a:xfrm>
            <a:off x="979646" y="1816815"/>
            <a:ext cx="2593181" cy="464551"/>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756">
                <a:latin typeface="Times New Roman" panose="02020603050405020304" pitchFamily="18" charset="0"/>
              </a:rPr>
              <a:t>Find </a:t>
            </a:r>
            <a:r>
              <a:rPr lang="en-US" altLang="zh-CN" sz="756" b="1">
                <a:latin typeface="Times New Roman" panose="02020603050405020304" pitchFamily="18" charset="0"/>
              </a:rPr>
              <a:t>w</a:t>
            </a:r>
            <a:r>
              <a:rPr lang="en-US" altLang="zh-CN" sz="756">
                <a:latin typeface="Times New Roman" panose="02020603050405020304" pitchFamily="18" charset="0"/>
              </a:rPr>
              <a:t> and </a:t>
            </a:r>
            <a:r>
              <a:rPr lang="en-US" altLang="zh-CN" sz="756" i="1">
                <a:latin typeface="Times New Roman" panose="02020603050405020304" pitchFamily="18" charset="0"/>
              </a:rPr>
              <a:t>b</a:t>
            </a:r>
            <a:r>
              <a:rPr lang="en-US" altLang="zh-CN" sz="756">
                <a:latin typeface="Times New Roman" panose="02020603050405020304" pitchFamily="18" charset="0"/>
              </a:rPr>
              <a:t> such that</a:t>
            </a:r>
          </a:p>
          <a:p>
            <a:pPr algn="l"/>
            <a:r>
              <a:rPr lang="el-GR" altLang="en-US" sz="756" b="1">
                <a:latin typeface="Times New Roman" panose="02020603050405020304" pitchFamily="18" charset="0"/>
                <a:cs typeface="Times New Roman" panose="02020603050405020304" pitchFamily="18" charset="0"/>
              </a:rPr>
              <a:t>Φ</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w</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 =½ </a:t>
            </a:r>
            <a:r>
              <a:rPr lang="en-US" altLang="zh-CN" sz="756" b="1">
                <a:latin typeface="Times New Roman" panose="02020603050405020304" pitchFamily="18" charset="0"/>
              </a:rPr>
              <a:t>w</a:t>
            </a:r>
            <a:r>
              <a:rPr lang="en-US" altLang="zh-CN" sz="756" baseline="30000">
                <a:latin typeface="Times New Roman" panose="02020603050405020304" pitchFamily="18" charset="0"/>
              </a:rPr>
              <a:t>T</a:t>
            </a:r>
            <a:r>
              <a:rPr lang="en-US" altLang="zh-CN" sz="756" b="1">
                <a:latin typeface="Times New Roman" panose="02020603050405020304" pitchFamily="18" charset="0"/>
              </a:rPr>
              <a:t>w</a:t>
            </a:r>
            <a:r>
              <a:rPr lang="en-US" altLang="zh-CN" sz="756">
                <a:latin typeface="Times New Roman" panose="02020603050405020304" pitchFamily="18" charset="0"/>
              </a:rPr>
              <a:t> + </a:t>
            </a:r>
            <a:r>
              <a:rPr lang="en-US" altLang="zh-CN" sz="756" i="1">
                <a:latin typeface="Times New Roman" panose="02020603050405020304" pitchFamily="18" charset="0"/>
              </a:rPr>
              <a:t>C</a:t>
            </a:r>
            <a:r>
              <a:rPr lang="el-GR" altLang="en-US" sz="907">
                <a:latin typeface="Times New Roman" panose="02020603050405020304" pitchFamily="18" charset="0"/>
              </a:rPr>
              <a:t>Σ</a:t>
            </a:r>
            <a:r>
              <a:rPr lang="el-GR" altLang="en-US" sz="756" i="1">
                <a:latin typeface="Times New Roman" panose="02020603050405020304" pitchFamily="18" charset="0"/>
              </a:rPr>
              <a:t>ξ</a:t>
            </a:r>
            <a:r>
              <a:rPr lang="en-US" altLang="zh-CN" sz="756" i="1" baseline="-25000">
                <a:latin typeface="Times New Roman" panose="02020603050405020304" pitchFamily="18" charset="0"/>
              </a:rPr>
              <a:t>i</a:t>
            </a:r>
            <a:r>
              <a:rPr lang="en-US" altLang="zh-CN" sz="756">
                <a:latin typeface="Times New Roman" panose="02020603050405020304" pitchFamily="18" charset="0"/>
              </a:rPr>
              <a:t>     is minimized and for all </a:t>
            </a:r>
            <a:r>
              <a:rPr lang="en-US" altLang="zh-CN" sz="907">
                <a:latin typeface="Times New Roman" panose="02020603050405020304" pitchFamily="18" charset="0"/>
              </a:rPr>
              <a:t>{</a:t>
            </a:r>
            <a:r>
              <a:rPr lang="en-US" altLang="zh-CN" sz="756">
                <a:latin typeface="Times New Roman" panose="02020603050405020304" pitchFamily="18" charset="0"/>
              </a:rPr>
              <a:t>(</a:t>
            </a:r>
            <a:r>
              <a:rPr lang="en-US" altLang="zh-CN" sz="907" b="1">
                <a:latin typeface="Times New Roman" panose="02020603050405020304" pitchFamily="18" charset="0"/>
              </a:rPr>
              <a:t>x</a:t>
            </a:r>
            <a:r>
              <a:rPr lang="en-US" altLang="zh-CN" sz="907" b="1" baseline="-25000">
                <a:latin typeface="Times New Roman" panose="02020603050405020304" pitchFamily="18" charset="0"/>
              </a:rPr>
              <a:t>i</a:t>
            </a:r>
            <a:r>
              <a:rPr lang="en-US" altLang="zh-CN" sz="907" b="1">
                <a:latin typeface="Times New Roman" panose="02020603050405020304" pitchFamily="18" charset="0"/>
              </a:rPr>
              <a:t> </a:t>
            </a:r>
            <a:r>
              <a:rPr lang="en-US" altLang="zh-CN" sz="907">
                <a:latin typeface="Times New Roman" panose="02020603050405020304" pitchFamily="18" charset="0"/>
              </a:rPr>
              <a:t>,</a:t>
            </a:r>
            <a:r>
              <a:rPr lang="en-US" altLang="zh-CN" sz="907" i="1">
                <a:latin typeface="Times New Roman" panose="02020603050405020304" pitchFamily="18" charset="0"/>
              </a:rPr>
              <a:t>y</a:t>
            </a:r>
            <a:r>
              <a:rPr lang="en-US" altLang="zh-CN" sz="907" i="1" baseline="-25000">
                <a:latin typeface="Times New Roman" panose="02020603050405020304" pitchFamily="18" charset="0"/>
              </a:rPr>
              <a:t>i</a:t>
            </a:r>
            <a:r>
              <a:rPr lang="en-US" altLang="zh-CN" sz="907">
                <a:latin typeface="Times New Roman" panose="02020603050405020304" pitchFamily="18" charset="0"/>
              </a:rPr>
              <a:t>)}</a:t>
            </a:r>
            <a:endParaRPr lang="en-US" altLang="zh-CN" sz="756">
              <a:latin typeface="Times New Roman" panose="02020603050405020304" pitchFamily="18" charset="0"/>
            </a:endParaRPr>
          </a:p>
          <a:p>
            <a:pPr algn="l"/>
            <a:r>
              <a:rPr lang="en-US" altLang="zh-CN" sz="756" i="1">
                <a:latin typeface="Times New Roman" panose="02020603050405020304" pitchFamily="18" charset="0"/>
              </a:rPr>
              <a:t>y</a:t>
            </a:r>
            <a:r>
              <a:rPr lang="en-US" altLang="zh-CN" sz="756" i="1" baseline="-25000">
                <a:latin typeface="Times New Roman" panose="02020603050405020304" pitchFamily="18" charset="0"/>
              </a:rPr>
              <a:t>i</a:t>
            </a:r>
            <a:r>
              <a:rPr lang="en-US" altLang="zh-CN" sz="756" i="1">
                <a:latin typeface="Times New Roman" panose="02020603050405020304" pitchFamily="18" charset="0"/>
              </a:rPr>
              <a:t> </a:t>
            </a:r>
            <a:r>
              <a:rPr lang="en-US" altLang="zh-CN" sz="756">
                <a:latin typeface="Times New Roman" panose="02020603050405020304" pitchFamily="18" charset="0"/>
              </a:rPr>
              <a:t>(</a:t>
            </a:r>
            <a:r>
              <a:rPr lang="en-US" altLang="zh-CN" sz="756" b="1">
                <a:latin typeface="Times New Roman" panose="02020603050405020304" pitchFamily="18" charset="0"/>
              </a:rPr>
              <a:t>w</a:t>
            </a:r>
            <a:r>
              <a:rPr lang="en-US" altLang="zh-CN" sz="756" b="1" baseline="30000">
                <a:latin typeface="Times New Roman" panose="02020603050405020304" pitchFamily="18" charset="0"/>
              </a:rPr>
              <a:t>T</a:t>
            </a:r>
            <a:r>
              <a:rPr lang="en-US" altLang="zh-CN" sz="756" b="1">
                <a:latin typeface="Times New Roman" panose="02020603050405020304" pitchFamily="18" charset="0"/>
              </a:rPr>
              <a:t>x</a:t>
            </a:r>
            <a:r>
              <a:rPr lang="en-US" altLang="zh-CN" sz="756" b="1" baseline="-25000">
                <a:latin typeface="Times New Roman" panose="02020603050405020304" pitchFamily="18" charset="0"/>
              </a:rPr>
              <a:t>i</a:t>
            </a:r>
            <a:r>
              <a:rPr lang="en-US" altLang="zh-CN" sz="756" b="1">
                <a:latin typeface="Times New Roman" panose="02020603050405020304" pitchFamily="18" charset="0"/>
              </a:rPr>
              <a:t> </a:t>
            </a:r>
            <a:r>
              <a:rPr lang="en-US" altLang="zh-CN" sz="756">
                <a:latin typeface="Times New Roman" panose="02020603050405020304" pitchFamily="18" charset="0"/>
              </a:rPr>
              <a:t>+ </a:t>
            </a:r>
            <a:r>
              <a:rPr lang="en-US" altLang="zh-CN" sz="756" i="1">
                <a:latin typeface="Times New Roman" panose="02020603050405020304" pitchFamily="18" charset="0"/>
              </a:rPr>
              <a:t>b</a:t>
            </a:r>
            <a:r>
              <a:rPr lang="en-US" altLang="zh-CN" sz="756">
                <a:latin typeface="Times New Roman" panose="02020603050405020304" pitchFamily="18" charset="0"/>
              </a:rPr>
              <a:t>)</a:t>
            </a:r>
            <a:r>
              <a:rPr lang="en-US" altLang="zh-CN" sz="756" b="1">
                <a:latin typeface="Times New Roman" panose="02020603050405020304" pitchFamily="18" charset="0"/>
              </a:rPr>
              <a:t> </a:t>
            </a:r>
            <a:r>
              <a:rPr lang="en-US" altLang="zh-CN" sz="756" b="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1- </a:t>
            </a:r>
            <a:r>
              <a:rPr lang="el-GR" altLang="en-US" sz="756" i="1">
                <a:latin typeface="Times New Roman" panose="02020603050405020304" pitchFamily="18" charset="0"/>
                <a:cs typeface="Times New Roman" panose="02020603050405020304" pitchFamily="18" charset="0"/>
              </a:rPr>
              <a:t>ξ</a:t>
            </a:r>
            <a:r>
              <a:rPr lang="en-US" altLang="zh-CN" sz="756" i="1" baseline="-25000">
                <a:latin typeface="Times New Roman" panose="02020603050405020304" pitchFamily="18" charset="0"/>
                <a:cs typeface="Times New Roman" panose="02020603050405020304" pitchFamily="18" charset="0"/>
              </a:rPr>
              <a:t>i</a:t>
            </a:r>
            <a:r>
              <a:rPr lang="en-US" altLang="zh-CN" sz="756" i="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    and    </a:t>
            </a:r>
            <a:r>
              <a:rPr lang="el-GR" altLang="en-US" sz="756" i="1">
                <a:latin typeface="Times New Roman" panose="02020603050405020304" pitchFamily="18" charset="0"/>
                <a:cs typeface="Times New Roman" panose="02020603050405020304" pitchFamily="18" charset="0"/>
              </a:rPr>
              <a:t>ξ</a:t>
            </a:r>
            <a:r>
              <a:rPr lang="en-US" altLang="zh-CN" sz="756" i="1" baseline="-25000">
                <a:latin typeface="Times New Roman" panose="02020603050405020304" pitchFamily="18" charset="0"/>
                <a:cs typeface="Times New Roman" panose="02020603050405020304" pitchFamily="18" charset="0"/>
              </a:rPr>
              <a:t>i</a:t>
            </a:r>
            <a:r>
              <a:rPr lang="en-US" altLang="zh-CN" sz="756" baseline="-25000">
                <a:latin typeface="Times New Roman" panose="02020603050405020304" pitchFamily="18" charset="0"/>
                <a:cs typeface="Times New Roman" panose="02020603050405020304" pitchFamily="18" charset="0"/>
              </a:rPr>
              <a:t> </a:t>
            </a:r>
            <a:r>
              <a:rPr lang="en-US" altLang="zh-CN" sz="756" b="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0 for all </a:t>
            </a:r>
            <a:r>
              <a:rPr lang="en-US" altLang="zh-CN" sz="756" i="1">
                <a:latin typeface="Times New Roman" panose="02020603050405020304" pitchFamily="18" charset="0"/>
                <a:cs typeface="Times New Roman" panose="02020603050405020304" pitchFamily="18" charset="0"/>
              </a:rPr>
              <a:t>i</a:t>
            </a:r>
          </a:p>
        </p:txBody>
      </p:sp>
      <p:sp>
        <p:nvSpPr>
          <p:cNvPr id="2" name="Date Placeholder 1">
            <a:extLst>
              <a:ext uri="{FF2B5EF4-FFF2-40B4-BE49-F238E27FC236}">
                <a16:creationId xmlns:a16="http://schemas.microsoft.com/office/drawing/2014/main" id="{75E4726A-CADC-144D-8494-EC5CA531987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8E9DAE3E-D4D1-2D41-B3FB-C18BFF03D468}"/>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8734E0A1-4161-404D-BE7B-9D1CC028B16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41</a:t>
            </a:fld>
            <a:endParaRPr lang="en-US" dirty="0"/>
          </a:p>
        </p:txBody>
      </p:sp>
    </p:spTree>
    <p:extLst>
      <p:ext uri="{BB962C8B-B14F-4D97-AF65-F5344CB8AC3E}">
        <p14:creationId xmlns:p14="http://schemas.microsoft.com/office/powerpoint/2010/main" val="4027358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CC96-6215-3F41-AB5B-06A7330DB79E}"/>
              </a:ext>
            </a:extLst>
          </p:cNvPr>
          <p:cNvSpPr>
            <a:spLocks noGrp="1"/>
          </p:cNvSpPr>
          <p:nvPr>
            <p:ph type="title"/>
          </p:nvPr>
        </p:nvSpPr>
        <p:spPr>
          <a:xfrm>
            <a:off x="606488" y="211465"/>
            <a:ext cx="3394075" cy="215444"/>
          </a:xfrm>
        </p:spPr>
        <p:txBody>
          <a:bodyPr/>
          <a:lstStyle/>
          <a:p>
            <a:r>
              <a:rPr lang="en-US" dirty="0"/>
              <a:t>Noisy data</a:t>
            </a:r>
          </a:p>
        </p:txBody>
      </p:sp>
      <p:sp>
        <p:nvSpPr>
          <p:cNvPr id="3" name="Content Placeholder 2">
            <a:extLst>
              <a:ext uri="{FF2B5EF4-FFF2-40B4-BE49-F238E27FC236}">
                <a16:creationId xmlns:a16="http://schemas.microsoft.com/office/drawing/2014/main" id="{B0DFAF2A-E094-0F4B-803C-9BE9EEF56C42}"/>
              </a:ext>
            </a:extLst>
          </p:cNvPr>
          <p:cNvSpPr>
            <a:spLocks noGrp="1"/>
          </p:cNvSpPr>
          <p:nvPr>
            <p:ph idx="1"/>
          </p:nvPr>
        </p:nvSpPr>
        <p:spPr>
          <a:xfrm>
            <a:off x="118854" y="1092885"/>
            <a:ext cx="1620572" cy="1692771"/>
          </a:xfrm>
        </p:spPr>
        <p:txBody>
          <a:bodyPr/>
          <a:lstStyle/>
          <a:p>
            <a:r>
              <a:rPr lang="en-US" dirty="0"/>
              <a:t>You may be tempted to ask which value of C is better. The answer depends on how much noise you think there is in your data. If you think the data is very noisy, you want C to be small. On the other hand, if you think the data is less noisy, you should choose C to be large.</a:t>
            </a:r>
          </a:p>
        </p:txBody>
      </p:sp>
      <p:sp>
        <p:nvSpPr>
          <p:cNvPr id="4" name="Date Placeholder 3">
            <a:extLst>
              <a:ext uri="{FF2B5EF4-FFF2-40B4-BE49-F238E27FC236}">
                <a16:creationId xmlns:a16="http://schemas.microsoft.com/office/drawing/2014/main" id="{FD1D4CE6-457B-3B40-BE25-F60F306BD01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32255FF2-80B3-6548-992E-792A948BA71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42</a:t>
            </a:fld>
            <a:endParaRPr lang="en-US" dirty="0"/>
          </a:p>
        </p:txBody>
      </p:sp>
      <p:pic>
        <p:nvPicPr>
          <p:cNvPr id="6" name="Picture 5">
            <a:extLst>
              <a:ext uri="{FF2B5EF4-FFF2-40B4-BE49-F238E27FC236}">
                <a16:creationId xmlns:a16="http://schemas.microsoft.com/office/drawing/2014/main" id="{B3B2549E-05E5-7F46-B986-D2280254DD77}"/>
              </a:ext>
            </a:extLst>
          </p:cNvPr>
          <p:cNvPicPr>
            <a:picLocks noChangeAspect="1"/>
          </p:cNvPicPr>
          <p:nvPr/>
        </p:nvPicPr>
        <p:blipFill>
          <a:blip r:embed="rId2"/>
          <a:stretch>
            <a:fillRect/>
          </a:stretch>
        </p:blipFill>
        <p:spPr>
          <a:xfrm>
            <a:off x="1739427" y="328841"/>
            <a:ext cx="2810654" cy="2626600"/>
          </a:xfrm>
          <a:prstGeom prst="rect">
            <a:avLst/>
          </a:prstGeom>
        </p:spPr>
      </p:pic>
      <p:sp>
        <p:nvSpPr>
          <p:cNvPr id="7" name="Footer Placeholder 6">
            <a:extLst>
              <a:ext uri="{FF2B5EF4-FFF2-40B4-BE49-F238E27FC236}">
                <a16:creationId xmlns:a16="http://schemas.microsoft.com/office/drawing/2014/main" id="{BA2A79D3-27EE-0E4E-8B1E-3C3B5D86E68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658880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3C4B-CAAF-6A40-8A01-E4B7E74EAFF6}"/>
              </a:ext>
            </a:extLst>
          </p:cNvPr>
          <p:cNvSpPr>
            <a:spLocks noGrp="1"/>
          </p:cNvSpPr>
          <p:nvPr>
            <p:ph type="title"/>
          </p:nvPr>
        </p:nvSpPr>
        <p:spPr>
          <a:xfrm>
            <a:off x="606488" y="211465"/>
            <a:ext cx="3394075" cy="215444"/>
          </a:xfrm>
        </p:spPr>
        <p:txBody>
          <a:bodyPr/>
          <a:lstStyle/>
          <a:p>
            <a:r>
              <a:rPr lang="en-US" dirty="0"/>
              <a:t>SVM Support Vector Machine</a:t>
            </a:r>
          </a:p>
        </p:txBody>
      </p:sp>
      <p:sp>
        <p:nvSpPr>
          <p:cNvPr id="3" name="Content Placeholder 2">
            <a:extLst>
              <a:ext uri="{FF2B5EF4-FFF2-40B4-BE49-F238E27FC236}">
                <a16:creationId xmlns:a16="http://schemas.microsoft.com/office/drawing/2014/main" id="{43A96423-B964-2E43-9CF8-20F89EDFFA96}"/>
              </a:ext>
            </a:extLst>
          </p:cNvPr>
          <p:cNvSpPr>
            <a:spLocks noGrp="1"/>
          </p:cNvSpPr>
          <p:nvPr>
            <p:ph idx="1"/>
          </p:nvPr>
        </p:nvSpPr>
        <p:spPr>
          <a:xfrm>
            <a:off x="491858" y="1078076"/>
            <a:ext cx="3766820" cy="1354217"/>
          </a:xfrm>
        </p:spPr>
        <p:txBody>
          <a:bodyPr/>
          <a:lstStyle/>
          <a:p>
            <a:r>
              <a:rPr lang="en-US" dirty="0"/>
              <a:t>SVM offers very high accuracy compared to other classifiers</a:t>
            </a:r>
          </a:p>
          <a:p>
            <a:r>
              <a:rPr lang="en-US" dirty="0"/>
              <a:t>It is used in a variety of applications such as face detection, intrusion detection, classification of emails, news articles and web pages, classification of genes, and handwriting recognition</a:t>
            </a:r>
          </a:p>
          <a:p>
            <a:r>
              <a:rPr lang="en-US" dirty="0"/>
              <a:t>The classifier separates data points using a hyperplane with the largest amount of margin. That's why an SVM classifier is also known as a </a:t>
            </a:r>
            <a:r>
              <a:rPr lang="en-US" b="1" dirty="0"/>
              <a:t>discriminative classifier</a:t>
            </a:r>
            <a:r>
              <a:rPr lang="en-US" dirty="0"/>
              <a:t>. SVM finds an optimal hyperplane that helps classify new data points.</a:t>
            </a:r>
          </a:p>
        </p:txBody>
      </p:sp>
      <p:sp>
        <p:nvSpPr>
          <p:cNvPr id="4" name="Date Placeholder 3">
            <a:extLst>
              <a:ext uri="{FF2B5EF4-FFF2-40B4-BE49-F238E27FC236}">
                <a16:creationId xmlns:a16="http://schemas.microsoft.com/office/drawing/2014/main" id="{0AE09D60-CB6C-CE46-8A5C-6B0EC680EB8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F35146C-E354-314D-9BCE-1408D592234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43</a:t>
            </a:fld>
            <a:endParaRPr lang="en-US" dirty="0"/>
          </a:p>
        </p:txBody>
      </p:sp>
      <p:sp>
        <p:nvSpPr>
          <p:cNvPr id="6" name="Footer Placeholder 5">
            <a:extLst>
              <a:ext uri="{FF2B5EF4-FFF2-40B4-BE49-F238E27FC236}">
                <a16:creationId xmlns:a16="http://schemas.microsoft.com/office/drawing/2014/main" id="{AD09F483-D8C4-F64E-9564-6B9511B00BB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624145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Grp="1" noChangeAspect="1" noChangeArrowheads="1"/>
          </p:cNvPicPr>
          <p:nvPr>
            <p:ph idx="1"/>
          </p:nvPr>
        </p:nvPicPr>
        <p:blipFill>
          <a:blip r:embed="rId2" cstate="print"/>
          <a:srcRect/>
          <a:stretch>
            <a:fillRect/>
          </a:stretch>
        </p:blipFill>
        <p:spPr>
          <a:xfrm>
            <a:off x="1269994" y="1250457"/>
            <a:ext cx="2333863" cy="1750397"/>
          </a:xfrm>
          <a:noFill/>
        </p:spPr>
      </p:pic>
      <p:sp>
        <p:nvSpPr>
          <p:cNvPr id="65539" name="Rectangle 2"/>
          <p:cNvSpPr>
            <a:spLocks noGrp="1" noChangeArrowheads="1"/>
          </p:cNvSpPr>
          <p:nvPr>
            <p:ph type="title"/>
          </p:nvPr>
        </p:nvSpPr>
        <p:spPr>
          <a:xfrm>
            <a:off x="606488" y="211465"/>
            <a:ext cx="3394075" cy="215444"/>
          </a:xfrm>
        </p:spPr>
        <p:txBody>
          <a:bodyPr/>
          <a:lstStyle/>
          <a:p>
            <a:r>
              <a:rPr lang="en-US" dirty="0"/>
              <a:t>Support vector machines</a:t>
            </a:r>
          </a:p>
        </p:txBody>
      </p:sp>
      <p:sp>
        <p:nvSpPr>
          <p:cNvPr id="65540" name="Rectangle 3"/>
          <p:cNvSpPr>
            <a:spLocks noGrp="1" noChangeArrowheads="1"/>
          </p:cNvSpPr>
          <p:nvPr>
            <p:ph type="body" idx="4294967295"/>
          </p:nvPr>
        </p:nvSpPr>
        <p:spPr>
          <a:xfrm>
            <a:off x="749141" y="1063240"/>
            <a:ext cx="3111818" cy="139590"/>
          </a:xfrm>
        </p:spPr>
        <p:txBody>
          <a:bodyPr/>
          <a:lstStyle/>
          <a:p>
            <a:pPr algn="ctr">
              <a:buNone/>
            </a:pPr>
            <a:r>
              <a:rPr lang="en-US" sz="907" dirty="0"/>
              <a:t>What if decision boundary is not linear?</a:t>
            </a:r>
          </a:p>
        </p:txBody>
      </p:sp>
      <p:sp>
        <p:nvSpPr>
          <p:cNvPr id="1094661" name="Arc 5"/>
          <p:cNvSpPr>
            <a:spLocks/>
          </p:cNvSpPr>
          <p:nvPr/>
        </p:nvSpPr>
        <p:spPr bwMode="auto">
          <a:xfrm rot="-8313467">
            <a:off x="1815227" y="1714168"/>
            <a:ext cx="1498283" cy="822975"/>
          </a:xfrm>
          <a:custGeom>
            <a:avLst/>
            <a:gdLst>
              <a:gd name="T0" fmla="*/ 2147483647 w 21600"/>
              <a:gd name="T1" fmla="*/ 0 h 42318"/>
              <a:gd name="T2" fmla="*/ 2147483647 w 21600"/>
              <a:gd name="T3" fmla="*/ 2147483647 h 42318"/>
              <a:gd name="T4" fmla="*/ 0 w 21600"/>
              <a:gd name="T5" fmla="*/ 2147483647 h 42318"/>
              <a:gd name="T6" fmla="*/ 0 60000 65536"/>
              <a:gd name="T7" fmla="*/ 0 60000 65536"/>
              <a:gd name="T8" fmla="*/ 0 60000 65536"/>
              <a:gd name="T9" fmla="*/ 0 w 21600"/>
              <a:gd name="T10" fmla="*/ 0 h 42318"/>
              <a:gd name="T11" fmla="*/ 21600 w 21600"/>
              <a:gd name="T12" fmla="*/ 42318 h 42318"/>
            </a:gdLst>
            <a:ahLst/>
            <a:cxnLst>
              <a:cxn ang="T6">
                <a:pos x="T0" y="T1"/>
              </a:cxn>
              <a:cxn ang="T7">
                <a:pos x="T2" y="T3"/>
              </a:cxn>
              <a:cxn ang="T8">
                <a:pos x="T4" y="T5"/>
              </a:cxn>
            </a:cxnLst>
            <a:rect l="T9" t="T10" r="T11" b="T12"/>
            <a:pathLst>
              <a:path w="21600" h="42318" fill="none" extrusionOk="0">
                <a:moveTo>
                  <a:pt x="2219" y="0"/>
                </a:moveTo>
                <a:cubicBezTo>
                  <a:pt x="13231" y="1138"/>
                  <a:pt x="21600" y="10416"/>
                  <a:pt x="21600" y="21486"/>
                </a:cubicBezTo>
                <a:cubicBezTo>
                  <a:pt x="21600" y="31216"/>
                  <a:pt x="15094" y="39745"/>
                  <a:pt x="5709" y="42317"/>
                </a:cubicBezTo>
              </a:path>
              <a:path w="21600" h="42318" stroke="0" extrusionOk="0">
                <a:moveTo>
                  <a:pt x="2219" y="0"/>
                </a:moveTo>
                <a:cubicBezTo>
                  <a:pt x="13231" y="1138"/>
                  <a:pt x="21600" y="10416"/>
                  <a:pt x="21600" y="21486"/>
                </a:cubicBezTo>
                <a:cubicBezTo>
                  <a:pt x="21600" y="31216"/>
                  <a:pt x="15094" y="39745"/>
                  <a:pt x="5709" y="42317"/>
                </a:cubicBezTo>
                <a:lnTo>
                  <a:pt x="0" y="21486"/>
                </a:lnTo>
                <a:close/>
              </a:path>
            </a:pathLst>
          </a:custGeom>
          <a:noFill/>
          <a:ln w="38100">
            <a:solidFill>
              <a:schemeClr val="hlink"/>
            </a:solidFill>
            <a:round/>
            <a:headEnd/>
            <a:tailEnd/>
          </a:ln>
        </p:spPr>
        <p:txBody>
          <a:bodyPr wrap="none" anchor="ctr"/>
          <a:lstStyle/>
          <a:p>
            <a:endParaRPr lang="en-US"/>
          </a:p>
        </p:txBody>
      </p:sp>
      <p:sp>
        <p:nvSpPr>
          <p:cNvPr id="2" name="Date Placeholder 1">
            <a:extLst>
              <a:ext uri="{FF2B5EF4-FFF2-40B4-BE49-F238E27FC236}">
                <a16:creationId xmlns:a16="http://schemas.microsoft.com/office/drawing/2014/main" id="{2A189CD9-5138-4244-BB03-510E46A860A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F4E85E6D-5217-2A4F-9CD5-61E65EFBC39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1281F93B-99FA-3D4C-94A5-71A05A8C00E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44</a:t>
            </a:fld>
            <a:endParaRPr lang="en-US" dirty="0"/>
          </a:p>
        </p:txBody>
      </p:sp>
    </p:spTree>
    <p:extLst>
      <p:ext uri="{BB962C8B-B14F-4D97-AF65-F5344CB8AC3E}">
        <p14:creationId xmlns:p14="http://schemas.microsoft.com/office/powerpoint/2010/main" val="408887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4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6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A4DC-998D-C845-A8C1-6BB03C0AFA1B}"/>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BF408D82-1B6E-A34A-A052-7DFF1C37D5AB}"/>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434BF9B6-657A-2149-A4F5-A0750B322BC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5F73E569-60D2-7F44-8083-5C9C0AA96AC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1BBFB785-A397-1249-AD4B-0091134F13C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45</a:t>
            </a:fld>
            <a:endParaRPr lang="en-US" dirty="0"/>
          </a:p>
        </p:txBody>
      </p:sp>
      <p:pic>
        <p:nvPicPr>
          <p:cNvPr id="7" name="Picture 6">
            <a:extLst>
              <a:ext uri="{FF2B5EF4-FFF2-40B4-BE49-F238E27FC236}">
                <a16:creationId xmlns:a16="http://schemas.microsoft.com/office/drawing/2014/main" id="{69B001B0-AC28-B548-BCB9-9D226610031E}"/>
              </a:ext>
            </a:extLst>
          </p:cNvPr>
          <p:cNvPicPr>
            <a:picLocks noChangeAspect="1"/>
          </p:cNvPicPr>
          <p:nvPr/>
        </p:nvPicPr>
        <p:blipFill>
          <a:blip r:embed="rId2"/>
          <a:stretch>
            <a:fillRect/>
          </a:stretch>
        </p:blipFill>
        <p:spPr>
          <a:xfrm>
            <a:off x="0" y="680512"/>
            <a:ext cx="4610100" cy="2099726"/>
          </a:xfrm>
          <a:prstGeom prst="rect">
            <a:avLst/>
          </a:prstGeom>
        </p:spPr>
      </p:pic>
    </p:spTree>
    <p:extLst>
      <p:ext uri="{BB962C8B-B14F-4D97-AF65-F5344CB8AC3E}">
        <p14:creationId xmlns:p14="http://schemas.microsoft.com/office/powerpoint/2010/main" val="152626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C790-89A0-3B4F-BE80-6DFBBA16274C}"/>
              </a:ext>
            </a:extLst>
          </p:cNvPr>
          <p:cNvSpPr>
            <a:spLocks noGrp="1"/>
          </p:cNvSpPr>
          <p:nvPr>
            <p:ph type="title"/>
          </p:nvPr>
        </p:nvSpPr>
        <p:spPr/>
        <p:txBody>
          <a:bodyPr>
            <a:normAutofit fontScale="90000"/>
          </a:bodyPr>
          <a:lstStyle/>
          <a:p>
            <a:r>
              <a:rPr lang="en-US" b="1" dirty="0"/>
              <a:t>Dealing with non-linear and inseparable planes</a:t>
            </a:r>
            <a:endParaRPr lang="en-US" dirty="0"/>
          </a:p>
        </p:txBody>
      </p:sp>
      <p:sp>
        <p:nvSpPr>
          <p:cNvPr id="3" name="Content Placeholder 2">
            <a:extLst>
              <a:ext uri="{FF2B5EF4-FFF2-40B4-BE49-F238E27FC236}">
                <a16:creationId xmlns:a16="http://schemas.microsoft.com/office/drawing/2014/main" id="{28D85144-2973-644E-95BE-56744327AD1E}"/>
              </a:ext>
            </a:extLst>
          </p:cNvPr>
          <p:cNvSpPr>
            <a:spLocks noGrp="1"/>
          </p:cNvSpPr>
          <p:nvPr>
            <p:ph idx="1"/>
          </p:nvPr>
        </p:nvSpPr>
        <p:spPr>
          <a:xfrm>
            <a:off x="165524" y="659615"/>
            <a:ext cx="3766820" cy="338554"/>
          </a:xfrm>
        </p:spPr>
        <p:txBody>
          <a:bodyPr/>
          <a:lstStyle/>
          <a:p>
            <a:r>
              <a:rPr lang="en-US" dirty="0"/>
              <a:t>Some problems can’t be solved using linear hyperplane:</a:t>
            </a:r>
          </a:p>
          <a:p>
            <a:endParaRPr lang="en-US" dirty="0"/>
          </a:p>
        </p:txBody>
      </p:sp>
      <p:sp>
        <p:nvSpPr>
          <p:cNvPr id="4" name="Date Placeholder 3">
            <a:extLst>
              <a:ext uri="{FF2B5EF4-FFF2-40B4-BE49-F238E27FC236}">
                <a16:creationId xmlns:a16="http://schemas.microsoft.com/office/drawing/2014/main" id="{77AD4458-F970-F143-A393-37CF8290667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8E8058A-1A60-AB46-BEC6-8B8B11720A5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46</a:t>
            </a:fld>
            <a:endParaRPr lang="en-US" dirty="0"/>
          </a:p>
        </p:txBody>
      </p:sp>
      <p:pic>
        <p:nvPicPr>
          <p:cNvPr id="6" name="Picture 5">
            <a:extLst>
              <a:ext uri="{FF2B5EF4-FFF2-40B4-BE49-F238E27FC236}">
                <a16:creationId xmlns:a16="http://schemas.microsoft.com/office/drawing/2014/main" id="{9ACE5529-F836-DE41-96B9-ACCE453DF2E8}"/>
              </a:ext>
            </a:extLst>
          </p:cNvPr>
          <p:cNvPicPr>
            <a:picLocks noChangeAspect="1"/>
          </p:cNvPicPr>
          <p:nvPr/>
        </p:nvPicPr>
        <p:blipFill>
          <a:blip r:embed="rId2"/>
          <a:stretch>
            <a:fillRect/>
          </a:stretch>
        </p:blipFill>
        <p:spPr>
          <a:xfrm>
            <a:off x="107976" y="1098151"/>
            <a:ext cx="4391098" cy="1995096"/>
          </a:xfrm>
          <a:prstGeom prst="rect">
            <a:avLst/>
          </a:prstGeom>
        </p:spPr>
      </p:pic>
      <p:sp>
        <p:nvSpPr>
          <p:cNvPr id="7" name="Footer Placeholder 6">
            <a:extLst>
              <a:ext uri="{FF2B5EF4-FFF2-40B4-BE49-F238E27FC236}">
                <a16:creationId xmlns:a16="http://schemas.microsoft.com/office/drawing/2014/main" id="{88E66F49-D578-7440-B669-5FD70A6C89D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27422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Grp="1" noChangeAspect="1" noChangeArrowheads="1"/>
          </p:cNvPicPr>
          <p:nvPr>
            <p:ph idx="1"/>
          </p:nvPr>
        </p:nvPicPr>
        <p:blipFill>
          <a:blip r:embed="rId2" cstate="print"/>
          <a:srcRect/>
          <a:stretch>
            <a:fillRect/>
          </a:stretch>
        </p:blipFill>
        <p:spPr>
          <a:xfrm>
            <a:off x="1152525" y="1103690"/>
            <a:ext cx="2333863" cy="1750397"/>
          </a:xfrm>
          <a:noFill/>
        </p:spPr>
      </p:pic>
      <p:sp>
        <p:nvSpPr>
          <p:cNvPr id="66563" name="Rectangle 2"/>
          <p:cNvSpPr>
            <a:spLocks noGrp="1" noChangeArrowheads="1"/>
          </p:cNvSpPr>
          <p:nvPr>
            <p:ph type="title"/>
          </p:nvPr>
        </p:nvSpPr>
        <p:spPr>
          <a:xfrm>
            <a:off x="606488" y="211465"/>
            <a:ext cx="3394075" cy="215444"/>
          </a:xfrm>
        </p:spPr>
        <p:txBody>
          <a:bodyPr/>
          <a:lstStyle/>
          <a:p>
            <a:r>
              <a:rPr lang="en-US" dirty="0"/>
              <a:t>Support vector machines</a:t>
            </a:r>
          </a:p>
        </p:txBody>
      </p:sp>
      <p:sp>
        <p:nvSpPr>
          <p:cNvPr id="66564" name="Rectangle 3"/>
          <p:cNvSpPr>
            <a:spLocks noGrp="1" noChangeArrowheads="1"/>
          </p:cNvSpPr>
          <p:nvPr>
            <p:ph type="body" idx="4294967295"/>
          </p:nvPr>
        </p:nvSpPr>
        <p:spPr>
          <a:xfrm>
            <a:off x="730808" y="582666"/>
            <a:ext cx="3145433" cy="139590"/>
          </a:xfrm>
        </p:spPr>
        <p:txBody>
          <a:bodyPr/>
          <a:lstStyle/>
          <a:p>
            <a:pPr algn="ctr">
              <a:buNone/>
            </a:pPr>
            <a:r>
              <a:rPr lang="en-US" sz="907" dirty="0"/>
              <a:t>Solution: nonlinear transform of attributes</a:t>
            </a:r>
          </a:p>
        </p:txBody>
      </p:sp>
      <p:graphicFrame>
        <p:nvGraphicFramePr>
          <p:cNvPr id="5" name="Object 4"/>
          <p:cNvGraphicFramePr>
            <a:graphicFrameLocks noChangeAspect="1"/>
          </p:cNvGraphicFramePr>
          <p:nvPr/>
        </p:nvGraphicFramePr>
        <p:xfrm>
          <a:off x="1757601" y="981234"/>
          <a:ext cx="1286986" cy="172879"/>
        </p:xfrm>
        <a:graphic>
          <a:graphicData uri="http://schemas.openxmlformats.org/presentationml/2006/ole">
            <mc:AlternateContent xmlns:mc="http://schemas.openxmlformats.org/markup-compatibility/2006">
              <mc:Choice xmlns:v="urn:schemas-microsoft-com:vml" Requires="v">
                <p:oleObj name="Equation" r:id="rId3" imgW="1701720" imgH="228600" progId="Equation.3">
                  <p:embed/>
                </p:oleObj>
              </mc:Choice>
              <mc:Fallback>
                <p:oleObj name="Equation" r:id="rId3" imgW="170172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601" y="981234"/>
                        <a:ext cx="1286986" cy="1728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0C5145D3-F899-9A40-9988-54FF5D77B55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001A153E-A8A7-E944-9608-815AE0EED52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87475BB1-746C-F54E-B4FB-40FE6D3AB6E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47</a:t>
            </a:fld>
            <a:endParaRPr lang="en-US" dirty="0"/>
          </a:p>
        </p:txBody>
      </p:sp>
      <p:sp>
        <p:nvSpPr>
          <p:cNvPr id="6" name="Rectangle 5">
            <a:extLst>
              <a:ext uri="{FF2B5EF4-FFF2-40B4-BE49-F238E27FC236}">
                <a16:creationId xmlns:a16="http://schemas.microsoft.com/office/drawing/2014/main" id="{A7120A95-896C-8C4F-B46B-AD912079D798}"/>
              </a:ext>
            </a:extLst>
          </p:cNvPr>
          <p:cNvSpPr/>
          <p:nvPr/>
        </p:nvSpPr>
        <p:spPr>
          <a:xfrm>
            <a:off x="0" y="1382817"/>
            <a:ext cx="1263345" cy="1015663"/>
          </a:xfrm>
          <a:prstGeom prst="rect">
            <a:avLst/>
          </a:prstGeom>
        </p:spPr>
        <p:txBody>
          <a:bodyPr wrap="square">
            <a:spAutoFit/>
          </a:bodyPr>
          <a:lstStyle/>
          <a:p>
            <a:r>
              <a:rPr lang="en-US" sz="1000" dirty="0">
                <a:latin typeface="Times" pitchFamily="2" charset="0"/>
              </a:rPr>
              <a:t>One approach to</a:t>
            </a:r>
          </a:p>
          <a:p>
            <a:r>
              <a:rPr lang="en-US" sz="1000" dirty="0">
                <a:latin typeface="Times" pitchFamily="2" charset="0"/>
              </a:rPr>
              <a:t>handling nonlinear datasets is to add more features, such as polynomial features</a:t>
            </a:r>
            <a:endParaRPr lang="en-US" sz="1000" dirty="0">
              <a:effectLst/>
              <a:latin typeface="Times" pitchFamily="2" charset="0"/>
            </a:endParaRPr>
          </a:p>
        </p:txBody>
      </p:sp>
    </p:spTree>
    <p:extLst>
      <p:ext uri="{BB962C8B-B14F-4D97-AF65-F5344CB8AC3E}">
        <p14:creationId xmlns:p14="http://schemas.microsoft.com/office/powerpoint/2010/main" val="954621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2" cstate="print"/>
          <a:srcRect/>
          <a:stretch>
            <a:fillRect/>
          </a:stretch>
        </p:blipFill>
        <p:spPr bwMode="auto">
          <a:xfrm>
            <a:off x="621284" y="1177164"/>
            <a:ext cx="3597866" cy="2135078"/>
          </a:xfrm>
          <a:prstGeom prst="rect">
            <a:avLst/>
          </a:prstGeom>
          <a:noFill/>
          <a:ln w="12700">
            <a:noFill/>
            <a:miter lim="800000"/>
            <a:headEnd/>
            <a:tailEnd/>
          </a:ln>
          <a:effectLst/>
        </p:spPr>
      </p:pic>
      <p:sp>
        <p:nvSpPr>
          <p:cNvPr id="3" name="Rectangle 2"/>
          <p:cNvSpPr txBox="1">
            <a:spLocks noChangeArrowheads="1"/>
          </p:cNvSpPr>
          <p:nvPr/>
        </p:nvSpPr>
        <p:spPr>
          <a:xfrm>
            <a:off x="720328" y="491411"/>
            <a:ext cx="3131026" cy="201692"/>
          </a:xfrm>
          <a:prstGeom prst="rect">
            <a:avLst/>
          </a:prstGeom>
        </p:spPr>
        <p:txBody>
          <a:bodyPr/>
          <a:lstStyle/>
          <a:p>
            <a:pPr algn="ctr" eaLnBrk="0" fontAlgn="base" hangingPunct="0">
              <a:lnSpc>
                <a:spcPts val="1361"/>
              </a:lnSpc>
              <a:spcBef>
                <a:spcPct val="0"/>
              </a:spcBef>
              <a:spcAft>
                <a:spcPct val="0"/>
              </a:spcAft>
              <a:defRPr/>
            </a:pPr>
            <a:r>
              <a:rPr lang="en-US" sz="1210" b="1" dirty="0">
                <a:latin typeface="+mj-lt"/>
                <a:ea typeface="+mj-ea"/>
                <a:cs typeface="+mj-cs"/>
              </a:rPr>
              <a:t>Support vector machines</a:t>
            </a:r>
          </a:p>
        </p:txBody>
      </p:sp>
      <p:sp>
        <p:nvSpPr>
          <p:cNvPr id="4" name="Rectangle 3"/>
          <p:cNvSpPr txBox="1">
            <a:spLocks noChangeArrowheads="1"/>
          </p:cNvSpPr>
          <p:nvPr/>
        </p:nvSpPr>
        <p:spPr bwMode="auto">
          <a:xfrm>
            <a:off x="744339" y="808355"/>
            <a:ext cx="3145433" cy="201692"/>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spcBef>
                <a:spcPct val="10000"/>
              </a:spcBef>
              <a:spcAft>
                <a:spcPts val="151"/>
              </a:spcAft>
              <a:buClr>
                <a:srgbClr val="0C7B9C"/>
              </a:buClr>
              <a:buSzPct val="75000"/>
              <a:defRPr/>
            </a:pPr>
            <a:r>
              <a:rPr lang="en-US" sz="907" dirty="0"/>
              <a:t>Solution: nonlinear transform of attributes</a:t>
            </a:r>
          </a:p>
        </p:txBody>
      </p:sp>
      <p:graphicFrame>
        <p:nvGraphicFramePr>
          <p:cNvPr id="5" name="Object 4"/>
          <p:cNvGraphicFramePr>
            <a:graphicFrameLocks noChangeAspect="1"/>
          </p:cNvGraphicFramePr>
          <p:nvPr/>
        </p:nvGraphicFramePr>
        <p:xfrm>
          <a:off x="1555909" y="976432"/>
          <a:ext cx="1594326" cy="182483"/>
        </p:xfrm>
        <a:graphic>
          <a:graphicData uri="http://schemas.openxmlformats.org/presentationml/2006/ole">
            <mc:AlternateContent xmlns:mc="http://schemas.openxmlformats.org/markup-compatibility/2006">
              <mc:Choice xmlns:v="urn:schemas-microsoft-com:vml" Requires="v">
                <p:oleObj name="Equation" r:id="rId3" imgW="2108160" imgH="241200" progId="Equation.3">
                  <p:embed/>
                </p:oleObj>
              </mc:Choice>
              <mc:Fallback>
                <p:oleObj name="Equation" r:id="rId3" imgW="2108160" imgH="2412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909" y="976432"/>
                        <a:ext cx="1594326" cy="18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Date Placeholder 1">
            <a:extLst>
              <a:ext uri="{FF2B5EF4-FFF2-40B4-BE49-F238E27FC236}">
                <a16:creationId xmlns:a16="http://schemas.microsoft.com/office/drawing/2014/main" id="{768F82EF-E63F-144B-92E5-996D343B003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6" name="Footer Placeholder 5">
            <a:extLst>
              <a:ext uri="{FF2B5EF4-FFF2-40B4-BE49-F238E27FC236}">
                <a16:creationId xmlns:a16="http://schemas.microsoft.com/office/drawing/2014/main" id="{5145E613-0E1D-2945-A1A5-749F9B8D59E8}"/>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7" name="Slide Number Placeholder 6">
            <a:extLst>
              <a:ext uri="{FF2B5EF4-FFF2-40B4-BE49-F238E27FC236}">
                <a16:creationId xmlns:a16="http://schemas.microsoft.com/office/drawing/2014/main" id="{CA928CC4-29BE-A54A-A254-785118F3374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48</a:t>
            </a:fld>
            <a:endParaRPr lang="en-US" dirty="0"/>
          </a:p>
        </p:txBody>
      </p:sp>
    </p:spTree>
    <p:extLst>
      <p:ext uri="{BB962C8B-B14F-4D97-AF65-F5344CB8AC3E}">
        <p14:creationId xmlns:p14="http://schemas.microsoft.com/office/powerpoint/2010/main" val="3884876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09535C5B-8929-BD49-A053-E68405138298}"/>
              </a:ext>
            </a:extLst>
          </p:cNvPr>
          <p:cNvSpPr>
            <a:spLocks noGrp="1" noChangeArrowheads="1"/>
          </p:cNvSpPr>
          <p:nvPr>
            <p:ph type="title"/>
          </p:nvPr>
        </p:nvSpPr>
        <p:spPr>
          <a:xfrm>
            <a:off x="606488" y="211465"/>
            <a:ext cx="3394075" cy="215444"/>
          </a:xfrm>
        </p:spPr>
        <p:txBody>
          <a:bodyPr/>
          <a:lstStyle/>
          <a:p>
            <a:r>
              <a:rPr lang="en-US" altLang="en-US"/>
              <a:t>Non-linear SVMs:  Feature spaces</a:t>
            </a:r>
          </a:p>
        </p:txBody>
      </p:sp>
      <p:sp>
        <p:nvSpPr>
          <p:cNvPr id="223235" name="Rectangle 3">
            <a:extLst>
              <a:ext uri="{FF2B5EF4-FFF2-40B4-BE49-F238E27FC236}">
                <a16:creationId xmlns:a16="http://schemas.microsoft.com/office/drawing/2014/main" id="{54AA1DD9-3624-E545-8E97-A269A742AD1B}"/>
              </a:ext>
            </a:extLst>
          </p:cNvPr>
          <p:cNvSpPr>
            <a:spLocks noGrp="1" noChangeArrowheads="1"/>
          </p:cNvSpPr>
          <p:nvPr>
            <p:ph type="body" idx="1"/>
          </p:nvPr>
        </p:nvSpPr>
        <p:spPr>
          <a:xfrm>
            <a:off x="443250" y="641943"/>
            <a:ext cx="3766820" cy="507831"/>
          </a:xfrm>
        </p:spPr>
        <p:txBody>
          <a:bodyPr/>
          <a:lstStyle/>
          <a:p>
            <a:r>
              <a:rPr lang="en-US" altLang="en-US" dirty="0"/>
              <a:t>General idea:   the original feature space can always be mapped to some higher-dimensional feature space where the training set is separable:</a:t>
            </a:r>
          </a:p>
        </p:txBody>
      </p:sp>
      <p:sp>
        <p:nvSpPr>
          <p:cNvPr id="223274" name="Line 42">
            <a:extLst>
              <a:ext uri="{FF2B5EF4-FFF2-40B4-BE49-F238E27FC236}">
                <a16:creationId xmlns:a16="http://schemas.microsoft.com/office/drawing/2014/main" id="{48E2C091-360B-3447-884B-1B14FA84ACCE}"/>
              </a:ext>
            </a:extLst>
          </p:cNvPr>
          <p:cNvSpPr>
            <a:spLocks noChangeShapeType="1"/>
          </p:cNvSpPr>
          <p:nvPr/>
        </p:nvSpPr>
        <p:spPr bwMode="auto">
          <a:xfrm flipV="1">
            <a:off x="1358419" y="1401425"/>
            <a:ext cx="0" cy="11501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75" name="Line 43">
            <a:extLst>
              <a:ext uri="{FF2B5EF4-FFF2-40B4-BE49-F238E27FC236}">
                <a16:creationId xmlns:a16="http://schemas.microsoft.com/office/drawing/2014/main" id="{C8400945-EF56-D445-8203-E3F695DCA31F}"/>
              </a:ext>
            </a:extLst>
          </p:cNvPr>
          <p:cNvSpPr>
            <a:spLocks noChangeShapeType="1"/>
          </p:cNvSpPr>
          <p:nvPr/>
        </p:nvSpPr>
        <p:spPr bwMode="auto">
          <a:xfrm flipV="1">
            <a:off x="745540" y="2010703"/>
            <a:ext cx="12551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76" name="AutoShape 44">
            <a:extLst>
              <a:ext uri="{FF2B5EF4-FFF2-40B4-BE49-F238E27FC236}">
                <a16:creationId xmlns:a16="http://schemas.microsoft.com/office/drawing/2014/main" id="{5F3DF0F7-86BF-2842-8EF3-30A2AA9385A1}"/>
              </a:ext>
            </a:extLst>
          </p:cNvPr>
          <p:cNvSpPr>
            <a:spLocks noChangeArrowheads="1"/>
          </p:cNvSpPr>
          <p:nvPr/>
        </p:nvSpPr>
        <p:spPr bwMode="auto">
          <a:xfrm>
            <a:off x="1369824" y="1715969"/>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7" name="AutoShape 45">
            <a:extLst>
              <a:ext uri="{FF2B5EF4-FFF2-40B4-BE49-F238E27FC236}">
                <a16:creationId xmlns:a16="http://schemas.microsoft.com/office/drawing/2014/main" id="{B4C34EB8-1FF5-E043-9425-8F9869BD5196}"/>
              </a:ext>
            </a:extLst>
          </p:cNvPr>
          <p:cNvSpPr>
            <a:spLocks noChangeArrowheads="1"/>
          </p:cNvSpPr>
          <p:nvPr/>
        </p:nvSpPr>
        <p:spPr bwMode="auto">
          <a:xfrm>
            <a:off x="1152525" y="185103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8" name="AutoShape 46">
            <a:extLst>
              <a:ext uri="{FF2B5EF4-FFF2-40B4-BE49-F238E27FC236}">
                <a16:creationId xmlns:a16="http://schemas.microsoft.com/office/drawing/2014/main" id="{10C4668B-CB52-824A-97CB-B3B5A1F4FE43}"/>
              </a:ext>
            </a:extLst>
          </p:cNvPr>
          <p:cNvSpPr>
            <a:spLocks noChangeArrowheads="1"/>
          </p:cNvSpPr>
          <p:nvPr/>
        </p:nvSpPr>
        <p:spPr bwMode="auto">
          <a:xfrm>
            <a:off x="1210151" y="205752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9" name="AutoShape 47">
            <a:extLst>
              <a:ext uri="{FF2B5EF4-FFF2-40B4-BE49-F238E27FC236}">
                <a16:creationId xmlns:a16="http://schemas.microsoft.com/office/drawing/2014/main" id="{82252405-CB9C-7F4B-AA13-00B2822B4BB5}"/>
              </a:ext>
            </a:extLst>
          </p:cNvPr>
          <p:cNvSpPr>
            <a:spLocks noChangeArrowheads="1"/>
          </p:cNvSpPr>
          <p:nvPr/>
        </p:nvSpPr>
        <p:spPr bwMode="auto">
          <a:xfrm>
            <a:off x="1411843" y="2237606"/>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0" name="AutoShape 48">
            <a:extLst>
              <a:ext uri="{FF2B5EF4-FFF2-40B4-BE49-F238E27FC236}">
                <a16:creationId xmlns:a16="http://schemas.microsoft.com/office/drawing/2014/main" id="{E3E80D65-3B02-C646-9DC5-05BEFC90BD6F}"/>
              </a:ext>
            </a:extLst>
          </p:cNvPr>
          <p:cNvSpPr>
            <a:spLocks noChangeArrowheads="1"/>
          </p:cNvSpPr>
          <p:nvPr/>
        </p:nvSpPr>
        <p:spPr bwMode="auto">
          <a:xfrm>
            <a:off x="1253371" y="173337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1" name="AutoShape 49">
            <a:extLst>
              <a:ext uri="{FF2B5EF4-FFF2-40B4-BE49-F238E27FC236}">
                <a16:creationId xmlns:a16="http://schemas.microsoft.com/office/drawing/2014/main" id="{296DBE42-BCA3-2E4B-8835-366812AEAEC6}"/>
              </a:ext>
            </a:extLst>
          </p:cNvPr>
          <p:cNvSpPr>
            <a:spLocks noChangeArrowheads="1"/>
          </p:cNvSpPr>
          <p:nvPr/>
        </p:nvSpPr>
        <p:spPr bwMode="auto">
          <a:xfrm>
            <a:off x="1066086" y="1971085"/>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2" name="AutoShape 50">
            <a:extLst>
              <a:ext uri="{FF2B5EF4-FFF2-40B4-BE49-F238E27FC236}">
                <a16:creationId xmlns:a16="http://schemas.microsoft.com/office/drawing/2014/main" id="{2EDE6BA7-8BA7-3B48-95FC-A5A919F83A73}"/>
              </a:ext>
            </a:extLst>
          </p:cNvPr>
          <p:cNvSpPr>
            <a:spLocks noChangeArrowheads="1"/>
          </p:cNvSpPr>
          <p:nvPr/>
        </p:nvSpPr>
        <p:spPr bwMode="auto">
          <a:xfrm>
            <a:off x="1224558" y="225201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3" name="AutoShape 51">
            <a:extLst>
              <a:ext uri="{FF2B5EF4-FFF2-40B4-BE49-F238E27FC236}">
                <a16:creationId xmlns:a16="http://schemas.microsoft.com/office/drawing/2014/main" id="{474008AC-5F3C-7247-9759-39C1D747DC01}"/>
              </a:ext>
            </a:extLst>
          </p:cNvPr>
          <p:cNvSpPr>
            <a:spLocks noChangeArrowheads="1"/>
          </p:cNvSpPr>
          <p:nvPr/>
        </p:nvSpPr>
        <p:spPr bwMode="auto">
          <a:xfrm>
            <a:off x="1411843" y="1884646"/>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4" name="AutoShape 52">
            <a:extLst>
              <a:ext uri="{FF2B5EF4-FFF2-40B4-BE49-F238E27FC236}">
                <a16:creationId xmlns:a16="http://schemas.microsoft.com/office/drawing/2014/main" id="{FF55DFF8-BF19-0943-BF78-124B34870DAE}"/>
              </a:ext>
            </a:extLst>
          </p:cNvPr>
          <p:cNvSpPr>
            <a:spLocks noChangeArrowheads="1"/>
          </p:cNvSpPr>
          <p:nvPr/>
        </p:nvSpPr>
        <p:spPr bwMode="auto">
          <a:xfrm>
            <a:off x="1752799" y="187984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5" name="AutoShape 53">
            <a:extLst>
              <a:ext uri="{FF2B5EF4-FFF2-40B4-BE49-F238E27FC236}">
                <a16:creationId xmlns:a16="http://schemas.microsoft.com/office/drawing/2014/main" id="{A174F8E5-9CC1-924A-B763-22530C7F879E}"/>
              </a:ext>
            </a:extLst>
          </p:cNvPr>
          <p:cNvSpPr>
            <a:spLocks noChangeArrowheads="1"/>
          </p:cNvSpPr>
          <p:nvPr/>
        </p:nvSpPr>
        <p:spPr bwMode="auto">
          <a:xfrm>
            <a:off x="1699975" y="2338452"/>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6" name="AutoShape 54">
            <a:extLst>
              <a:ext uri="{FF2B5EF4-FFF2-40B4-BE49-F238E27FC236}">
                <a16:creationId xmlns:a16="http://schemas.microsoft.com/office/drawing/2014/main" id="{13924867-FF7B-334E-B64D-3F8D8E34EE1C}"/>
              </a:ext>
            </a:extLst>
          </p:cNvPr>
          <p:cNvSpPr>
            <a:spLocks noChangeArrowheads="1"/>
          </p:cNvSpPr>
          <p:nvPr/>
        </p:nvSpPr>
        <p:spPr bwMode="auto">
          <a:xfrm>
            <a:off x="849987" y="192786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7" name="AutoShape 55">
            <a:extLst>
              <a:ext uri="{FF2B5EF4-FFF2-40B4-BE49-F238E27FC236}">
                <a16:creationId xmlns:a16="http://schemas.microsoft.com/office/drawing/2014/main" id="{C64D4FC8-BBEA-5B4C-A1B5-578D0AF25960}"/>
              </a:ext>
            </a:extLst>
          </p:cNvPr>
          <p:cNvSpPr>
            <a:spLocks noChangeArrowheads="1"/>
          </p:cNvSpPr>
          <p:nvPr/>
        </p:nvSpPr>
        <p:spPr bwMode="auto">
          <a:xfrm>
            <a:off x="1421448" y="247771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8" name="AutoShape 56">
            <a:extLst>
              <a:ext uri="{FF2B5EF4-FFF2-40B4-BE49-F238E27FC236}">
                <a16:creationId xmlns:a16="http://schemas.microsoft.com/office/drawing/2014/main" id="{48AF8FA1-CA93-BE49-A282-D0115499A5A2}"/>
              </a:ext>
            </a:extLst>
          </p:cNvPr>
          <p:cNvSpPr>
            <a:spLocks noChangeArrowheads="1"/>
          </p:cNvSpPr>
          <p:nvPr/>
        </p:nvSpPr>
        <p:spPr bwMode="auto">
          <a:xfrm>
            <a:off x="1786414" y="2158370"/>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9" name="AutoShape 57">
            <a:extLst>
              <a:ext uri="{FF2B5EF4-FFF2-40B4-BE49-F238E27FC236}">
                <a16:creationId xmlns:a16="http://schemas.microsoft.com/office/drawing/2014/main" id="{F299A91D-54AA-A847-B9C8-B09C8A42732B}"/>
              </a:ext>
            </a:extLst>
          </p:cNvPr>
          <p:cNvSpPr>
            <a:spLocks noChangeArrowheads="1"/>
          </p:cNvSpPr>
          <p:nvPr/>
        </p:nvSpPr>
        <p:spPr bwMode="auto">
          <a:xfrm>
            <a:off x="1054080" y="236246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0" name="AutoShape 58">
            <a:extLst>
              <a:ext uri="{FF2B5EF4-FFF2-40B4-BE49-F238E27FC236}">
                <a16:creationId xmlns:a16="http://schemas.microsoft.com/office/drawing/2014/main" id="{C4976F88-FD09-F64A-9B0A-E43F92A45544}"/>
              </a:ext>
            </a:extLst>
          </p:cNvPr>
          <p:cNvSpPr>
            <a:spLocks noChangeArrowheads="1"/>
          </p:cNvSpPr>
          <p:nvPr/>
        </p:nvSpPr>
        <p:spPr bwMode="auto">
          <a:xfrm>
            <a:off x="936427" y="2179980"/>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1" name="AutoShape 59">
            <a:extLst>
              <a:ext uri="{FF2B5EF4-FFF2-40B4-BE49-F238E27FC236}">
                <a16:creationId xmlns:a16="http://schemas.microsoft.com/office/drawing/2014/main" id="{AAB04FBE-2D13-A94B-B084-28F3E5FAB363}"/>
              </a:ext>
            </a:extLst>
          </p:cNvPr>
          <p:cNvSpPr>
            <a:spLocks noChangeArrowheads="1"/>
          </p:cNvSpPr>
          <p:nvPr/>
        </p:nvSpPr>
        <p:spPr bwMode="auto">
          <a:xfrm>
            <a:off x="958037" y="1603718"/>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3" name="AutoShape 61">
            <a:extLst>
              <a:ext uri="{FF2B5EF4-FFF2-40B4-BE49-F238E27FC236}">
                <a16:creationId xmlns:a16="http://schemas.microsoft.com/office/drawing/2014/main" id="{3C1A5DF8-7086-2147-BF68-9A941F6BD916}"/>
              </a:ext>
            </a:extLst>
          </p:cNvPr>
          <p:cNvSpPr>
            <a:spLocks noChangeArrowheads="1"/>
          </p:cNvSpPr>
          <p:nvPr/>
        </p:nvSpPr>
        <p:spPr bwMode="auto">
          <a:xfrm>
            <a:off x="1523494" y="203291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4" name="AutoShape 62">
            <a:extLst>
              <a:ext uri="{FF2B5EF4-FFF2-40B4-BE49-F238E27FC236}">
                <a16:creationId xmlns:a16="http://schemas.microsoft.com/office/drawing/2014/main" id="{C7297BDB-D1F7-7C48-97F0-6AE9AEB51341}"/>
              </a:ext>
            </a:extLst>
          </p:cNvPr>
          <p:cNvSpPr>
            <a:spLocks noChangeArrowheads="1"/>
          </p:cNvSpPr>
          <p:nvPr/>
        </p:nvSpPr>
        <p:spPr bwMode="auto">
          <a:xfrm>
            <a:off x="1379429" y="2083336"/>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5" name="AutoShape 63">
            <a:extLst>
              <a:ext uri="{FF2B5EF4-FFF2-40B4-BE49-F238E27FC236}">
                <a16:creationId xmlns:a16="http://schemas.microsoft.com/office/drawing/2014/main" id="{2679FEAD-C290-4A49-ACC4-CA6526854C59}"/>
              </a:ext>
            </a:extLst>
          </p:cNvPr>
          <p:cNvSpPr>
            <a:spLocks noChangeArrowheads="1"/>
          </p:cNvSpPr>
          <p:nvPr/>
        </p:nvSpPr>
        <p:spPr bwMode="auto">
          <a:xfrm>
            <a:off x="1487478" y="161512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8" name="Oval 66">
            <a:extLst>
              <a:ext uri="{FF2B5EF4-FFF2-40B4-BE49-F238E27FC236}">
                <a16:creationId xmlns:a16="http://schemas.microsoft.com/office/drawing/2014/main" id="{F4282F15-86D6-F14C-B335-6145673C372A}"/>
              </a:ext>
            </a:extLst>
          </p:cNvPr>
          <p:cNvSpPr>
            <a:spLocks noChangeArrowheads="1"/>
          </p:cNvSpPr>
          <p:nvPr/>
        </p:nvSpPr>
        <p:spPr bwMode="auto">
          <a:xfrm>
            <a:off x="997654" y="1647537"/>
            <a:ext cx="713125" cy="720328"/>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p>
        </p:txBody>
      </p:sp>
      <p:sp>
        <p:nvSpPr>
          <p:cNvPr id="223299" name="AutoShape 67">
            <a:extLst>
              <a:ext uri="{FF2B5EF4-FFF2-40B4-BE49-F238E27FC236}">
                <a16:creationId xmlns:a16="http://schemas.microsoft.com/office/drawing/2014/main" id="{328B35FE-1F6B-B948-833D-CD2793FDD19F}"/>
              </a:ext>
            </a:extLst>
          </p:cNvPr>
          <p:cNvSpPr>
            <a:spLocks noChangeArrowheads="1"/>
          </p:cNvSpPr>
          <p:nvPr/>
        </p:nvSpPr>
        <p:spPr bwMode="auto">
          <a:xfrm>
            <a:off x="1015663" y="166134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0" name="AutoShape 68">
            <a:extLst>
              <a:ext uri="{FF2B5EF4-FFF2-40B4-BE49-F238E27FC236}">
                <a16:creationId xmlns:a16="http://schemas.microsoft.com/office/drawing/2014/main" id="{922B73E0-F0A4-6B49-8EF9-2E290B695DA7}"/>
              </a:ext>
            </a:extLst>
          </p:cNvPr>
          <p:cNvSpPr>
            <a:spLocks noChangeArrowheads="1"/>
          </p:cNvSpPr>
          <p:nvPr/>
        </p:nvSpPr>
        <p:spPr bwMode="auto">
          <a:xfrm>
            <a:off x="1743194" y="165414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1" name="Line 69">
            <a:extLst>
              <a:ext uri="{FF2B5EF4-FFF2-40B4-BE49-F238E27FC236}">
                <a16:creationId xmlns:a16="http://schemas.microsoft.com/office/drawing/2014/main" id="{D2B0D015-911B-7946-B843-77576D42F0F0}"/>
              </a:ext>
            </a:extLst>
          </p:cNvPr>
          <p:cNvSpPr>
            <a:spLocks noChangeShapeType="1"/>
          </p:cNvSpPr>
          <p:nvPr/>
        </p:nvSpPr>
        <p:spPr bwMode="auto">
          <a:xfrm flipH="1" flipV="1">
            <a:off x="2885515" y="1307782"/>
            <a:ext cx="0" cy="78275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02" name="Line 70">
            <a:extLst>
              <a:ext uri="{FF2B5EF4-FFF2-40B4-BE49-F238E27FC236}">
                <a16:creationId xmlns:a16="http://schemas.microsoft.com/office/drawing/2014/main" id="{0C9AA718-C931-F74E-90C2-899A8ED15CB7}"/>
              </a:ext>
            </a:extLst>
          </p:cNvPr>
          <p:cNvSpPr>
            <a:spLocks noChangeShapeType="1"/>
          </p:cNvSpPr>
          <p:nvPr/>
        </p:nvSpPr>
        <p:spPr bwMode="auto">
          <a:xfrm>
            <a:off x="2874110" y="2097142"/>
            <a:ext cx="88780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03" name="AutoShape 71">
            <a:extLst>
              <a:ext uri="{FF2B5EF4-FFF2-40B4-BE49-F238E27FC236}">
                <a16:creationId xmlns:a16="http://schemas.microsoft.com/office/drawing/2014/main" id="{FB1BAC52-6646-5F4F-8D57-7A88D30431DB}"/>
              </a:ext>
            </a:extLst>
          </p:cNvPr>
          <p:cNvSpPr>
            <a:spLocks noChangeArrowheads="1"/>
          </p:cNvSpPr>
          <p:nvPr/>
        </p:nvSpPr>
        <p:spPr bwMode="auto">
          <a:xfrm>
            <a:off x="2986961" y="185643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4" name="AutoShape 72">
            <a:extLst>
              <a:ext uri="{FF2B5EF4-FFF2-40B4-BE49-F238E27FC236}">
                <a16:creationId xmlns:a16="http://schemas.microsoft.com/office/drawing/2014/main" id="{0212574A-368A-8841-B34A-391CD58AFA96}"/>
              </a:ext>
            </a:extLst>
          </p:cNvPr>
          <p:cNvSpPr>
            <a:spLocks noChangeArrowheads="1"/>
          </p:cNvSpPr>
          <p:nvPr/>
        </p:nvSpPr>
        <p:spPr bwMode="auto">
          <a:xfrm>
            <a:off x="2769662" y="199149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5" name="AutoShape 73">
            <a:extLst>
              <a:ext uri="{FF2B5EF4-FFF2-40B4-BE49-F238E27FC236}">
                <a16:creationId xmlns:a16="http://schemas.microsoft.com/office/drawing/2014/main" id="{2FE1939F-F2D9-5A46-B48B-B08D2D2D312B}"/>
              </a:ext>
            </a:extLst>
          </p:cNvPr>
          <p:cNvSpPr>
            <a:spLocks noChangeArrowheads="1"/>
          </p:cNvSpPr>
          <p:nvPr/>
        </p:nvSpPr>
        <p:spPr bwMode="auto">
          <a:xfrm>
            <a:off x="2913727" y="220159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6" name="AutoShape 74">
            <a:extLst>
              <a:ext uri="{FF2B5EF4-FFF2-40B4-BE49-F238E27FC236}">
                <a16:creationId xmlns:a16="http://schemas.microsoft.com/office/drawing/2014/main" id="{75C9ABED-4A36-C447-AA93-C11F09704286}"/>
              </a:ext>
            </a:extLst>
          </p:cNvPr>
          <p:cNvSpPr>
            <a:spLocks noChangeArrowheads="1"/>
          </p:cNvSpPr>
          <p:nvPr/>
        </p:nvSpPr>
        <p:spPr bwMode="auto">
          <a:xfrm>
            <a:off x="3223469" y="220159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7" name="AutoShape 75">
            <a:extLst>
              <a:ext uri="{FF2B5EF4-FFF2-40B4-BE49-F238E27FC236}">
                <a16:creationId xmlns:a16="http://schemas.microsoft.com/office/drawing/2014/main" id="{1AA792A6-8565-F14D-9852-26941DFD6E87}"/>
              </a:ext>
            </a:extLst>
          </p:cNvPr>
          <p:cNvSpPr>
            <a:spLocks noChangeArrowheads="1"/>
          </p:cNvSpPr>
          <p:nvPr/>
        </p:nvSpPr>
        <p:spPr bwMode="auto">
          <a:xfrm>
            <a:off x="2870508" y="1873841"/>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8" name="AutoShape 76">
            <a:extLst>
              <a:ext uri="{FF2B5EF4-FFF2-40B4-BE49-F238E27FC236}">
                <a16:creationId xmlns:a16="http://schemas.microsoft.com/office/drawing/2014/main" id="{33171DD2-CF27-F04B-8FBA-51CF9BAA5BBC}"/>
              </a:ext>
            </a:extLst>
          </p:cNvPr>
          <p:cNvSpPr>
            <a:spLocks noChangeArrowheads="1"/>
          </p:cNvSpPr>
          <p:nvPr/>
        </p:nvSpPr>
        <p:spPr bwMode="auto">
          <a:xfrm>
            <a:off x="2949744" y="1978288"/>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9" name="AutoShape 77">
            <a:extLst>
              <a:ext uri="{FF2B5EF4-FFF2-40B4-BE49-F238E27FC236}">
                <a16:creationId xmlns:a16="http://schemas.microsoft.com/office/drawing/2014/main" id="{5EE5521B-1F9E-4D4C-9D1C-898C1180B7ED}"/>
              </a:ext>
            </a:extLst>
          </p:cNvPr>
          <p:cNvSpPr>
            <a:spLocks noChangeArrowheads="1"/>
          </p:cNvSpPr>
          <p:nvPr/>
        </p:nvSpPr>
        <p:spPr bwMode="auto">
          <a:xfrm>
            <a:off x="3036183" y="221599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0" name="AutoShape 78">
            <a:extLst>
              <a:ext uri="{FF2B5EF4-FFF2-40B4-BE49-F238E27FC236}">
                <a16:creationId xmlns:a16="http://schemas.microsoft.com/office/drawing/2014/main" id="{BE7D9E93-06E8-294D-B228-4F53CD4EFB25}"/>
              </a:ext>
            </a:extLst>
          </p:cNvPr>
          <p:cNvSpPr>
            <a:spLocks noChangeArrowheads="1"/>
          </p:cNvSpPr>
          <p:nvPr/>
        </p:nvSpPr>
        <p:spPr bwMode="auto">
          <a:xfrm>
            <a:off x="3028980" y="202511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1" name="AutoShape 79">
            <a:extLst>
              <a:ext uri="{FF2B5EF4-FFF2-40B4-BE49-F238E27FC236}">
                <a16:creationId xmlns:a16="http://schemas.microsoft.com/office/drawing/2014/main" id="{7B4E9605-6FF5-DF45-B2F2-5F0D8D90095D}"/>
              </a:ext>
            </a:extLst>
          </p:cNvPr>
          <p:cNvSpPr>
            <a:spLocks noChangeArrowheads="1"/>
          </p:cNvSpPr>
          <p:nvPr/>
        </p:nvSpPr>
        <p:spPr bwMode="auto">
          <a:xfrm>
            <a:off x="3636457" y="1887047"/>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2" name="AutoShape 80">
            <a:extLst>
              <a:ext uri="{FF2B5EF4-FFF2-40B4-BE49-F238E27FC236}">
                <a16:creationId xmlns:a16="http://schemas.microsoft.com/office/drawing/2014/main" id="{06712640-5B7E-9B4F-87FC-2C5965F5C9FA}"/>
              </a:ext>
            </a:extLst>
          </p:cNvPr>
          <p:cNvSpPr>
            <a:spLocks noChangeArrowheads="1"/>
          </p:cNvSpPr>
          <p:nvPr/>
        </p:nvSpPr>
        <p:spPr bwMode="auto">
          <a:xfrm>
            <a:off x="3583633" y="234565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3" name="AutoShape 81">
            <a:extLst>
              <a:ext uri="{FF2B5EF4-FFF2-40B4-BE49-F238E27FC236}">
                <a16:creationId xmlns:a16="http://schemas.microsoft.com/office/drawing/2014/main" id="{2EDF3D53-8940-5D4D-A20B-76656841BE24}"/>
              </a:ext>
            </a:extLst>
          </p:cNvPr>
          <p:cNvSpPr>
            <a:spLocks noChangeArrowheads="1"/>
          </p:cNvSpPr>
          <p:nvPr/>
        </p:nvSpPr>
        <p:spPr bwMode="auto">
          <a:xfrm>
            <a:off x="3403551" y="1495668"/>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4" name="AutoShape 82">
            <a:extLst>
              <a:ext uri="{FF2B5EF4-FFF2-40B4-BE49-F238E27FC236}">
                <a16:creationId xmlns:a16="http://schemas.microsoft.com/office/drawing/2014/main" id="{232221DB-727C-6F46-AD7E-87D3C65F0E65}"/>
              </a:ext>
            </a:extLst>
          </p:cNvPr>
          <p:cNvSpPr>
            <a:spLocks noChangeArrowheads="1"/>
          </p:cNvSpPr>
          <p:nvPr/>
        </p:nvSpPr>
        <p:spPr bwMode="auto">
          <a:xfrm>
            <a:off x="3405952" y="197348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5" name="AutoShape 83">
            <a:extLst>
              <a:ext uri="{FF2B5EF4-FFF2-40B4-BE49-F238E27FC236}">
                <a16:creationId xmlns:a16="http://schemas.microsoft.com/office/drawing/2014/main" id="{2732FE49-9F5A-E344-8F8C-B3C11C5806E5}"/>
              </a:ext>
            </a:extLst>
          </p:cNvPr>
          <p:cNvSpPr>
            <a:spLocks noChangeArrowheads="1"/>
          </p:cNvSpPr>
          <p:nvPr/>
        </p:nvSpPr>
        <p:spPr bwMode="auto">
          <a:xfrm>
            <a:off x="3670072" y="216557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6" name="AutoShape 84">
            <a:extLst>
              <a:ext uri="{FF2B5EF4-FFF2-40B4-BE49-F238E27FC236}">
                <a16:creationId xmlns:a16="http://schemas.microsoft.com/office/drawing/2014/main" id="{3D1B399C-74A5-FA4B-94B7-8A92368DF68D}"/>
              </a:ext>
            </a:extLst>
          </p:cNvPr>
          <p:cNvSpPr>
            <a:spLocks noChangeArrowheads="1"/>
          </p:cNvSpPr>
          <p:nvPr/>
        </p:nvSpPr>
        <p:spPr bwMode="auto">
          <a:xfrm>
            <a:off x="3225870" y="176459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7" name="AutoShape 85">
            <a:extLst>
              <a:ext uri="{FF2B5EF4-FFF2-40B4-BE49-F238E27FC236}">
                <a16:creationId xmlns:a16="http://schemas.microsoft.com/office/drawing/2014/main" id="{2D328666-B383-F04E-B68A-197006EE2B24}"/>
              </a:ext>
            </a:extLst>
          </p:cNvPr>
          <p:cNvSpPr>
            <a:spLocks noChangeArrowheads="1"/>
          </p:cNvSpPr>
          <p:nvPr/>
        </p:nvSpPr>
        <p:spPr bwMode="auto">
          <a:xfrm>
            <a:off x="3453974" y="223040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8" name="AutoShape 86">
            <a:extLst>
              <a:ext uri="{FF2B5EF4-FFF2-40B4-BE49-F238E27FC236}">
                <a16:creationId xmlns:a16="http://schemas.microsoft.com/office/drawing/2014/main" id="{8D107F97-DC59-6940-86CA-5B70065A562D}"/>
              </a:ext>
            </a:extLst>
          </p:cNvPr>
          <p:cNvSpPr>
            <a:spLocks noChangeArrowheads="1"/>
          </p:cNvSpPr>
          <p:nvPr/>
        </p:nvSpPr>
        <p:spPr bwMode="auto">
          <a:xfrm>
            <a:off x="3374737" y="157490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9" name="AutoShape 87">
            <a:extLst>
              <a:ext uri="{FF2B5EF4-FFF2-40B4-BE49-F238E27FC236}">
                <a16:creationId xmlns:a16="http://schemas.microsoft.com/office/drawing/2014/main" id="{E6F6E767-A155-6F4C-9CE4-5FACDC98C081}"/>
              </a:ext>
            </a:extLst>
          </p:cNvPr>
          <p:cNvSpPr>
            <a:spLocks noChangeArrowheads="1"/>
          </p:cNvSpPr>
          <p:nvPr/>
        </p:nvSpPr>
        <p:spPr bwMode="auto">
          <a:xfrm>
            <a:off x="2848898" y="214456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0" name="AutoShape 88">
            <a:extLst>
              <a:ext uri="{FF2B5EF4-FFF2-40B4-BE49-F238E27FC236}">
                <a16:creationId xmlns:a16="http://schemas.microsoft.com/office/drawing/2014/main" id="{DE81DC14-B2E6-1B45-A14D-19DD8A9F7155}"/>
              </a:ext>
            </a:extLst>
          </p:cNvPr>
          <p:cNvSpPr>
            <a:spLocks noChangeArrowheads="1"/>
          </p:cNvSpPr>
          <p:nvPr/>
        </p:nvSpPr>
        <p:spPr bwMode="auto">
          <a:xfrm>
            <a:off x="2704832" y="219498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1" name="AutoShape 89">
            <a:extLst>
              <a:ext uri="{FF2B5EF4-FFF2-40B4-BE49-F238E27FC236}">
                <a16:creationId xmlns:a16="http://schemas.microsoft.com/office/drawing/2014/main" id="{73484CFB-28FC-5B4A-A7F9-1ADEC2534D1F}"/>
              </a:ext>
            </a:extLst>
          </p:cNvPr>
          <p:cNvSpPr>
            <a:spLocks noChangeArrowheads="1"/>
          </p:cNvSpPr>
          <p:nvPr/>
        </p:nvSpPr>
        <p:spPr bwMode="auto">
          <a:xfrm>
            <a:off x="3371136" y="162232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3" name="AutoShape 91">
            <a:extLst>
              <a:ext uri="{FF2B5EF4-FFF2-40B4-BE49-F238E27FC236}">
                <a16:creationId xmlns:a16="http://schemas.microsoft.com/office/drawing/2014/main" id="{64C78505-BD53-D745-A946-C144A617EC1E}"/>
              </a:ext>
            </a:extLst>
          </p:cNvPr>
          <p:cNvSpPr>
            <a:spLocks noChangeArrowheads="1"/>
          </p:cNvSpPr>
          <p:nvPr/>
        </p:nvSpPr>
        <p:spPr bwMode="auto">
          <a:xfrm>
            <a:off x="3201859" y="144524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4" name="AutoShape 92">
            <a:extLst>
              <a:ext uri="{FF2B5EF4-FFF2-40B4-BE49-F238E27FC236}">
                <a16:creationId xmlns:a16="http://schemas.microsoft.com/office/drawing/2014/main" id="{0735A580-E964-C14D-8BA5-AC38567940E6}"/>
              </a:ext>
            </a:extLst>
          </p:cNvPr>
          <p:cNvSpPr>
            <a:spLocks noChangeArrowheads="1"/>
          </p:cNvSpPr>
          <p:nvPr/>
        </p:nvSpPr>
        <p:spPr bwMode="auto">
          <a:xfrm>
            <a:off x="3626852" y="166134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5" name="Line 93">
            <a:extLst>
              <a:ext uri="{FF2B5EF4-FFF2-40B4-BE49-F238E27FC236}">
                <a16:creationId xmlns:a16="http://schemas.microsoft.com/office/drawing/2014/main" id="{B8BA5BF6-2EE2-4147-9421-15F16943DF29}"/>
              </a:ext>
            </a:extLst>
          </p:cNvPr>
          <p:cNvSpPr>
            <a:spLocks noChangeShapeType="1"/>
          </p:cNvSpPr>
          <p:nvPr/>
        </p:nvSpPr>
        <p:spPr bwMode="auto">
          <a:xfrm flipH="1">
            <a:off x="2413700" y="2097742"/>
            <a:ext cx="468213" cy="37697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6" name="Line 94">
            <a:extLst>
              <a:ext uri="{FF2B5EF4-FFF2-40B4-BE49-F238E27FC236}">
                <a16:creationId xmlns:a16="http://schemas.microsoft.com/office/drawing/2014/main" id="{0624C6DA-8A2C-604A-8C96-11749EA95ABE}"/>
              </a:ext>
            </a:extLst>
          </p:cNvPr>
          <p:cNvSpPr>
            <a:spLocks noChangeShapeType="1"/>
          </p:cNvSpPr>
          <p:nvPr/>
        </p:nvSpPr>
        <p:spPr bwMode="auto">
          <a:xfrm>
            <a:off x="2881313" y="1586309"/>
            <a:ext cx="547449" cy="50423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7" name="Line 95">
            <a:extLst>
              <a:ext uri="{FF2B5EF4-FFF2-40B4-BE49-F238E27FC236}">
                <a16:creationId xmlns:a16="http://schemas.microsoft.com/office/drawing/2014/main" id="{342DF03B-476E-7940-9C3B-64AB310A2960}"/>
              </a:ext>
            </a:extLst>
          </p:cNvPr>
          <p:cNvSpPr>
            <a:spLocks noChangeShapeType="1"/>
          </p:cNvSpPr>
          <p:nvPr/>
        </p:nvSpPr>
        <p:spPr bwMode="auto">
          <a:xfrm flipV="1">
            <a:off x="2967752" y="2104946"/>
            <a:ext cx="461010" cy="46101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8" name="Line 96">
            <a:extLst>
              <a:ext uri="{FF2B5EF4-FFF2-40B4-BE49-F238E27FC236}">
                <a16:creationId xmlns:a16="http://schemas.microsoft.com/office/drawing/2014/main" id="{40DFCE54-796F-3F43-A5A3-7005E74B13DA}"/>
              </a:ext>
            </a:extLst>
          </p:cNvPr>
          <p:cNvSpPr>
            <a:spLocks noChangeShapeType="1"/>
          </p:cNvSpPr>
          <p:nvPr/>
        </p:nvSpPr>
        <p:spPr bwMode="auto">
          <a:xfrm flipV="1">
            <a:off x="2326660" y="1600716"/>
            <a:ext cx="554653" cy="316944"/>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9" name="Line 97">
            <a:extLst>
              <a:ext uri="{FF2B5EF4-FFF2-40B4-BE49-F238E27FC236}">
                <a16:creationId xmlns:a16="http://schemas.microsoft.com/office/drawing/2014/main" id="{386AFF6B-0A6D-0C4C-A802-B516ED870E1A}"/>
              </a:ext>
            </a:extLst>
          </p:cNvPr>
          <p:cNvSpPr>
            <a:spLocks noChangeShapeType="1"/>
          </p:cNvSpPr>
          <p:nvPr/>
        </p:nvSpPr>
        <p:spPr bwMode="auto">
          <a:xfrm>
            <a:off x="2319457" y="1917660"/>
            <a:ext cx="648295" cy="641092"/>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30" name="AutoShape 98">
            <a:extLst>
              <a:ext uri="{FF2B5EF4-FFF2-40B4-BE49-F238E27FC236}">
                <a16:creationId xmlns:a16="http://schemas.microsoft.com/office/drawing/2014/main" id="{4F048F22-D764-644A-BB1C-AA6434B5E709}"/>
              </a:ext>
            </a:extLst>
          </p:cNvPr>
          <p:cNvSpPr>
            <a:spLocks noChangeArrowheads="1"/>
          </p:cNvSpPr>
          <p:nvPr/>
        </p:nvSpPr>
        <p:spPr bwMode="auto">
          <a:xfrm>
            <a:off x="1934081" y="1373812"/>
            <a:ext cx="619482" cy="172879"/>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31" name="Text Box 99">
            <a:extLst>
              <a:ext uri="{FF2B5EF4-FFF2-40B4-BE49-F238E27FC236}">
                <a16:creationId xmlns:a16="http://schemas.microsoft.com/office/drawing/2014/main" id="{497B39F5-1A2B-6A4C-87DE-BA8338BEBE7D}"/>
              </a:ext>
            </a:extLst>
          </p:cNvPr>
          <p:cNvSpPr txBox="1">
            <a:spLocks noChangeArrowheads="1"/>
          </p:cNvSpPr>
          <p:nvPr/>
        </p:nvSpPr>
        <p:spPr bwMode="auto">
          <a:xfrm>
            <a:off x="1934082" y="1525082"/>
            <a:ext cx="635089" cy="32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756">
                <a:cs typeface="Times New Roman" panose="02020603050405020304" pitchFamily="18" charset="0"/>
              </a:rPr>
              <a:t>Φ</a:t>
            </a:r>
            <a:r>
              <a:rPr lang="en-US" altLang="en-US" sz="756">
                <a:cs typeface="Times New Roman" panose="02020603050405020304" pitchFamily="18" charset="0"/>
              </a:rPr>
              <a:t>:  </a:t>
            </a:r>
            <a:r>
              <a:rPr lang="en-US" altLang="en-US" sz="756" b="1">
                <a:cs typeface="Times New Roman" panose="02020603050405020304" pitchFamily="18" charset="0"/>
              </a:rPr>
              <a:t>x</a:t>
            </a:r>
            <a:r>
              <a:rPr lang="en-US" altLang="en-US" sz="756" b="1" baseline="-25000">
                <a:cs typeface="Times New Roman" panose="02020603050405020304" pitchFamily="18" charset="0"/>
              </a:rPr>
              <a:t> </a:t>
            </a:r>
            <a:r>
              <a:rPr lang="en-US" altLang="en-US" sz="756" b="1">
                <a:cs typeface="Times New Roman" panose="02020603050405020304" pitchFamily="18" charset="0"/>
              </a:rPr>
              <a:t>→</a:t>
            </a:r>
            <a:r>
              <a:rPr lang="en-US" altLang="en-US" sz="756">
                <a:cs typeface="Times New Roman" panose="02020603050405020304" pitchFamily="18" charset="0"/>
              </a:rPr>
              <a:t> </a:t>
            </a:r>
            <a:r>
              <a:rPr lang="el-GR" altLang="en-US" sz="756" b="1">
                <a:cs typeface="Times New Roman" panose="02020603050405020304" pitchFamily="18" charset="0"/>
              </a:rPr>
              <a:t>φ</a:t>
            </a:r>
            <a:r>
              <a:rPr lang="en-US" altLang="en-US" sz="756">
                <a:cs typeface="Times New Roman" panose="02020603050405020304" pitchFamily="18" charset="0"/>
              </a:rPr>
              <a:t>(</a:t>
            </a:r>
            <a:r>
              <a:rPr lang="en-US" altLang="en-US" sz="756" b="1">
                <a:cs typeface="Times New Roman" panose="02020603050405020304" pitchFamily="18" charset="0"/>
              </a:rPr>
              <a:t>x</a:t>
            </a:r>
            <a:r>
              <a:rPr lang="en-US" altLang="en-US" sz="756">
                <a:cs typeface="Times New Roman" panose="02020603050405020304" pitchFamily="18" charset="0"/>
              </a:rPr>
              <a:t>)</a:t>
            </a:r>
          </a:p>
        </p:txBody>
      </p:sp>
      <p:sp>
        <p:nvSpPr>
          <p:cNvPr id="2" name="Date Placeholder 1">
            <a:extLst>
              <a:ext uri="{FF2B5EF4-FFF2-40B4-BE49-F238E27FC236}">
                <a16:creationId xmlns:a16="http://schemas.microsoft.com/office/drawing/2014/main" id="{2582C4D5-5356-714B-91C6-5AC605F5A577}"/>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F15CB0EC-DD32-FE40-B1C7-764A16EA895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A90932C1-C049-5544-A925-3AF77A26807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49</a:t>
            </a:fld>
            <a:endParaRPr lang="en-US" dirty="0"/>
          </a:p>
        </p:txBody>
      </p:sp>
    </p:spTree>
    <p:extLst>
      <p:ext uri="{BB962C8B-B14F-4D97-AF65-F5344CB8AC3E}">
        <p14:creationId xmlns:p14="http://schemas.microsoft.com/office/powerpoint/2010/main" val="307307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06488" y="211465"/>
            <a:ext cx="3394075" cy="215444"/>
          </a:xfrm>
        </p:spPr>
        <p:txBody>
          <a:bodyPr/>
          <a:lstStyle/>
          <a:p>
            <a:r>
              <a:rPr lang="en-US" dirty="0"/>
              <a:t>Linearly separable classes</a:t>
            </a:r>
          </a:p>
        </p:txBody>
      </p:sp>
      <p:graphicFrame>
        <p:nvGraphicFramePr>
          <p:cNvPr id="23554" name="Object 4"/>
          <p:cNvGraphicFramePr>
            <a:graphicFrameLocks noGrp="1" noChangeAspect="1"/>
          </p:cNvGraphicFramePr>
          <p:nvPr>
            <p:ph sz="half" idx="4294967295"/>
          </p:nvPr>
        </p:nvGraphicFramePr>
        <p:xfrm>
          <a:off x="1411843" y="883389"/>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355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43" y="883389"/>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p:cNvSpPr txBox="1">
            <a:spLocks noChangeArrowheads="1"/>
          </p:cNvSpPr>
          <p:nvPr/>
        </p:nvSpPr>
        <p:spPr bwMode="auto">
          <a:xfrm>
            <a:off x="1181338" y="2623582"/>
            <a:ext cx="2391489" cy="144066"/>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lnSpc>
                <a:spcPct val="90000"/>
              </a:lnSpc>
              <a:spcBef>
                <a:spcPct val="10000"/>
              </a:spcBef>
              <a:spcAft>
                <a:spcPts val="151"/>
              </a:spcAft>
              <a:buClr>
                <a:srgbClr val="0C7B9C"/>
              </a:buClr>
              <a:buSzPct val="75000"/>
              <a:defRPr/>
            </a:pPr>
            <a:r>
              <a:rPr lang="en-US" sz="756" dirty="0"/>
              <a:t>Another possible solution</a:t>
            </a:r>
          </a:p>
        </p:txBody>
      </p:sp>
      <p:sp>
        <p:nvSpPr>
          <p:cNvPr id="2" name="Date Placeholder 1">
            <a:extLst>
              <a:ext uri="{FF2B5EF4-FFF2-40B4-BE49-F238E27FC236}">
                <a16:creationId xmlns:a16="http://schemas.microsoft.com/office/drawing/2014/main" id="{26ECAE20-298B-834E-9AD3-1FBA182F240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17DCFD6A-6A79-5E48-86F7-22A5F7FB972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a:t>
            </a:fld>
            <a:endParaRPr lang="en-US" dirty="0"/>
          </a:p>
        </p:txBody>
      </p:sp>
    </p:spTree>
    <p:extLst>
      <p:ext uri="{BB962C8B-B14F-4D97-AF65-F5344CB8AC3E}">
        <p14:creationId xmlns:p14="http://schemas.microsoft.com/office/powerpoint/2010/main" val="3387238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46DA-080E-8D48-82F4-D0BFA6F0EDD5}"/>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E1D9D128-EF01-264C-BB6E-2339367D60A7}"/>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4F5B10EF-9D12-9246-8A5D-102E141A63E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B66A2E45-104F-BE41-B997-1E911EDD6BE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55C92122-DA98-7C42-9AF4-F4D6717208A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50</a:t>
            </a:fld>
            <a:endParaRPr lang="en-US" dirty="0"/>
          </a:p>
        </p:txBody>
      </p:sp>
      <p:pic>
        <p:nvPicPr>
          <p:cNvPr id="7" name="Picture 6">
            <a:extLst>
              <a:ext uri="{FF2B5EF4-FFF2-40B4-BE49-F238E27FC236}">
                <a16:creationId xmlns:a16="http://schemas.microsoft.com/office/drawing/2014/main" id="{3E2835C6-1199-A746-A7B0-5D6486D19F50}"/>
              </a:ext>
            </a:extLst>
          </p:cNvPr>
          <p:cNvPicPr>
            <a:picLocks noChangeAspect="1"/>
          </p:cNvPicPr>
          <p:nvPr/>
        </p:nvPicPr>
        <p:blipFill>
          <a:blip r:embed="rId2"/>
          <a:stretch>
            <a:fillRect/>
          </a:stretch>
        </p:blipFill>
        <p:spPr>
          <a:xfrm>
            <a:off x="8553" y="571439"/>
            <a:ext cx="3290098" cy="334953"/>
          </a:xfrm>
          <a:prstGeom prst="rect">
            <a:avLst/>
          </a:prstGeom>
        </p:spPr>
      </p:pic>
      <p:pic>
        <p:nvPicPr>
          <p:cNvPr id="8" name="Picture 7">
            <a:extLst>
              <a:ext uri="{FF2B5EF4-FFF2-40B4-BE49-F238E27FC236}">
                <a16:creationId xmlns:a16="http://schemas.microsoft.com/office/drawing/2014/main" id="{35D4A24D-244C-E843-BD34-2AAB3C80AF5B}"/>
              </a:ext>
            </a:extLst>
          </p:cNvPr>
          <p:cNvPicPr>
            <a:picLocks noChangeAspect="1"/>
          </p:cNvPicPr>
          <p:nvPr/>
        </p:nvPicPr>
        <p:blipFill>
          <a:blip r:embed="rId3"/>
          <a:stretch>
            <a:fillRect/>
          </a:stretch>
        </p:blipFill>
        <p:spPr>
          <a:xfrm>
            <a:off x="118854" y="1399281"/>
            <a:ext cx="1675992" cy="1061969"/>
          </a:xfrm>
          <a:prstGeom prst="rect">
            <a:avLst/>
          </a:prstGeom>
        </p:spPr>
      </p:pic>
      <p:pic>
        <p:nvPicPr>
          <p:cNvPr id="9" name="Picture 8">
            <a:extLst>
              <a:ext uri="{FF2B5EF4-FFF2-40B4-BE49-F238E27FC236}">
                <a16:creationId xmlns:a16="http://schemas.microsoft.com/office/drawing/2014/main" id="{7583DB26-66B6-B448-9788-7FAB36458178}"/>
              </a:ext>
            </a:extLst>
          </p:cNvPr>
          <p:cNvPicPr>
            <a:picLocks noChangeAspect="1"/>
          </p:cNvPicPr>
          <p:nvPr/>
        </p:nvPicPr>
        <p:blipFill>
          <a:blip r:embed="rId4"/>
          <a:stretch>
            <a:fillRect/>
          </a:stretch>
        </p:blipFill>
        <p:spPr>
          <a:xfrm>
            <a:off x="2148636" y="1188992"/>
            <a:ext cx="2300029" cy="1578656"/>
          </a:xfrm>
          <a:prstGeom prst="rect">
            <a:avLst/>
          </a:prstGeom>
        </p:spPr>
      </p:pic>
      <p:sp>
        <p:nvSpPr>
          <p:cNvPr id="10" name="Down Arrow 9">
            <a:extLst>
              <a:ext uri="{FF2B5EF4-FFF2-40B4-BE49-F238E27FC236}">
                <a16:creationId xmlns:a16="http://schemas.microsoft.com/office/drawing/2014/main" id="{F4BBFAFD-C00A-1348-8C14-3C4A9AD041B2}"/>
              </a:ext>
            </a:extLst>
          </p:cNvPr>
          <p:cNvSpPr/>
          <p:nvPr/>
        </p:nvSpPr>
        <p:spPr>
          <a:xfrm>
            <a:off x="827349" y="906392"/>
            <a:ext cx="209924" cy="4928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C47FABA8-E599-2B48-8631-4B29A130B1E1}"/>
              </a:ext>
            </a:extLst>
          </p:cNvPr>
          <p:cNvSpPr/>
          <p:nvPr/>
        </p:nvSpPr>
        <p:spPr>
          <a:xfrm>
            <a:off x="1794846" y="1978319"/>
            <a:ext cx="353790" cy="144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234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32155">
              <a:lnSpc>
                <a:spcPct val="100000"/>
              </a:lnSpc>
              <a:spcBef>
                <a:spcPts val="135"/>
              </a:spcBef>
            </a:pPr>
            <a:r>
              <a:rPr spc="60" dirty="0"/>
              <a:t>Linear</a:t>
            </a:r>
            <a:r>
              <a:rPr spc="295" dirty="0"/>
              <a:t> </a:t>
            </a:r>
            <a:r>
              <a:rPr dirty="0"/>
              <a:t>boundary</a:t>
            </a:r>
            <a:r>
              <a:rPr spc="295" dirty="0"/>
              <a:t> </a:t>
            </a:r>
            <a:r>
              <a:rPr dirty="0"/>
              <a:t>can</a:t>
            </a:r>
            <a:r>
              <a:rPr spc="300" dirty="0"/>
              <a:t> </a:t>
            </a:r>
            <a:r>
              <a:rPr spc="-20" dirty="0"/>
              <a:t>fail</a:t>
            </a:r>
          </a:p>
        </p:txBody>
      </p:sp>
      <p:sp>
        <p:nvSpPr>
          <p:cNvPr id="3" name="object 3"/>
          <p:cNvSpPr txBox="1"/>
          <p:nvPr/>
        </p:nvSpPr>
        <p:spPr>
          <a:xfrm>
            <a:off x="940337" y="2655565"/>
            <a:ext cx="111760" cy="116205"/>
          </a:xfrm>
          <a:prstGeom prst="rect">
            <a:avLst/>
          </a:prstGeom>
        </p:spPr>
        <p:txBody>
          <a:bodyPr vert="horz" wrap="square" lIns="0" tIns="12065" rIns="0" bIns="0" rtlCol="0">
            <a:spAutoFit/>
          </a:bodyPr>
          <a:lstStyle/>
          <a:p>
            <a:pPr marL="12700">
              <a:lnSpc>
                <a:spcPct val="100000"/>
              </a:lnSpc>
              <a:spcBef>
                <a:spcPts val="95"/>
              </a:spcBef>
            </a:pPr>
            <a:r>
              <a:rPr sz="600" spc="-25" dirty="0">
                <a:latin typeface="Microsoft Sans Serif"/>
                <a:cs typeface="Microsoft Sans Serif"/>
              </a:rPr>
              <a:t>−4</a:t>
            </a:r>
            <a:endParaRPr sz="600">
              <a:latin typeface="Microsoft Sans Serif"/>
              <a:cs typeface="Microsoft Sans Serif"/>
            </a:endParaRPr>
          </a:p>
        </p:txBody>
      </p:sp>
      <p:sp>
        <p:nvSpPr>
          <p:cNvPr id="4" name="object 4"/>
          <p:cNvSpPr txBox="1"/>
          <p:nvPr/>
        </p:nvSpPr>
        <p:spPr>
          <a:xfrm>
            <a:off x="1304557" y="2655565"/>
            <a:ext cx="111760" cy="116205"/>
          </a:xfrm>
          <a:prstGeom prst="rect">
            <a:avLst/>
          </a:prstGeom>
        </p:spPr>
        <p:txBody>
          <a:bodyPr vert="horz" wrap="square" lIns="0" tIns="12065" rIns="0" bIns="0" rtlCol="0">
            <a:spAutoFit/>
          </a:bodyPr>
          <a:lstStyle/>
          <a:p>
            <a:pPr marL="12700">
              <a:lnSpc>
                <a:spcPct val="100000"/>
              </a:lnSpc>
              <a:spcBef>
                <a:spcPts val="95"/>
              </a:spcBef>
            </a:pPr>
            <a:r>
              <a:rPr sz="600" spc="-25" dirty="0">
                <a:latin typeface="Microsoft Sans Serif"/>
                <a:cs typeface="Microsoft Sans Serif"/>
              </a:rPr>
              <a:t>−2</a:t>
            </a:r>
            <a:endParaRPr sz="600">
              <a:latin typeface="Microsoft Sans Serif"/>
              <a:cs typeface="Microsoft Sans Serif"/>
            </a:endParaRPr>
          </a:p>
        </p:txBody>
      </p:sp>
      <p:sp>
        <p:nvSpPr>
          <p:cNvPr id="5" name="object 5"/>
          <p:cNvSpPr txBox="1"/>
          <p:nvPr/>
        </p:nvSpPr>
        <p:spPr>
          <a:xfrm>
            <a:off x="1690805" y="2655565"/>
            <a:ext cx="67945" cy="116205"/>
          </a:xfrm>
          <a:prstGeom prst="rect">
            <a:avLst/>
          </a:prstGeom>
        </p:spPr>
        <p:txBody>
          <a:bodyPr vert="horz" wrap="square" lIns="0" tIns="12065" rIns="0" bIns="0" rtlCol="0">
            <a:spAutoFit/>
          </a:bodyPr>
          <a:lstStyle/>
          <a:p>
            <a:pPr marL="12700">
              <a:lnSpc>
                <a:spcPct val="100000"/>
              </a:lnSpc>
              <a:spcBef>
                <a:spcPts val="95"/>
              </a:spcBef>
            </a:pPr>
            <a:r>
              <a:rPr sz="600" spc="-50" dirty="0">
                <a:latin typeface="Microsoft Sans Serif"/>
                <a:cs typeface="Microsoft Sans Serif"/>
              </a:rPr>
              <a:t>0</a:t>
            </a:r>
            <a:endParaRPr sz="600">
              <a:latin typeface="Microsoft Sans Serif"/>
              <a:cs typeface="Microsoft Sans Serif"/>
            </a:endParaRPr>
          </a:p>
        </p:txBody>
      </p:sp>
      <p:sp>
        <p:nvSpPr>
          <p:cNvPr id="6" name="object 6"/>
          <p:cNvSpPr txBox="1"/>
          <p:nvPr/>
        </p:nvSpPr>
        <p:spPr>
          <a:xfrm>
            <a:off x="2055025" y="2655565"/>
            <a:ext cx="67945" cy="116205"/>
          </a:xfrm>
          <a:prstGeom prst="rect">
            <a:avLst/>
          </a:prstGeom>
        </p:spPr>
        <p:txBody>
          <a:bodyPr vert="horz" wrap="square" lIns="0" tIns="12065" rIns="0" bIns="0" rtlCol="0">
            <a:spAutoFit/>
          </a:bodyPr>
          <a:lstStyle/>
          <a:p>
            <a:pPr marL="12700">
              <a:lnSpc>
                <a:spcPct val="100000"/>
              </a:lnSpc>
              <a:spcBef>
                <a:spcPts val="95"/>
              </a:spcBef>
            </a:pPr>
            <a:r>
              <a:rPr sz="600" spc="-50" dirty="0">
                <a:latin typeface="Microsoft Sans Serif"/>
                <a:cs typeface="Microsoft Sans Serif"/>
              </a:rPr>
              <a:t>2</a:t>
            </a:r>
            <a:endParaRPr sz="600">
              <a:latin typeface="Microsoft Sans Serif"/>
              <a:cs typeface="Microsoft Sans Serif"/>
            </a:endParaRPr>
          </a:p>
        </p:txBody>
      </p:sp>
      <p:sp>
        <p:nvSpPr>
          <p:cNvPr id="7" name="object 7"/>
          <p:cNvSpPr txBox="1"/>
          <p:nvPr/>
        </p:nvSpPr>
        <p:spPr>
          <a:xfrm>
            <a:off x="2419244" y="2655565"/>
            <a:ext cx="67945" cy="116205"/>
          </a:xfrm>
          <a:prstGeom prst="rect">
            <a:avLst/>
          </a:prstGeom>
        </p:spPr>
        <p:txBody>
          <a:bodyPr vert="horz" wrap="square" lIns="0" tIns="12065" rIns="0" bIns="0" rtlCol="0">
            <a:spAutoFit/>
          </a:bodyPr>
          <a:lstStyle/>
          <a:p>
            <a:pPr marL="12700">
              <a:lnSpc>
                <a:spcPct val="100000"/>
              </a:lnSpc>
              <a:spcBef>
                <a:spcPts val="95"/>
              </a:spcBef>
            </a:pPr>
            <a:r>
              <a:rPr sz="600" spc="-50" dirty="0">
                <a:latin typeface="Microsoft Sans Serif"/>
                <a:cs typeface="Microsoft Sans Serif"/>
              </a:rPr>
              <a:t>4</a:t>
            </a:r>
            <a:endParaRPr sz="600">
              <a:latin typeface="Microsoft Sans Serif"/>
              <a:cs typeface="Microsoft Sans Serif"/>
            </a:endParaRPr>
          </a:p>
        </p:txBody>
      </p:sp>
      <p:sp>
        <p:nvSpPr>
          <p:cNvPr id="8" name="object 8"/>
          <p:cNvSpPr txBox="1"/>
          <p:nvPr/>
        </p:nvSpPr>
        <p:spPr>
          <a:xfrm>
            <a:off x="587978" y="2383073"/>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−4</a:t>
            </a:r>
            <a:endParaRPr sz="600">
              <a:latin typeface="Microsoft Sans Serif"/>
              <a:cs typeface="Microsoft Sans Serif"/>
            </a:endParaRPr>
          </a:p>
        </p:txBody>
      </p:sp>
      <p:sp>
        <p:nvSpPr>
          <p:cNvPr id="9" name="object 9"/>
          <p:cNvSpPr txBox="1"/>
          <p:nvPr/>
        </p:nvSpPr>
        <p:spPr>
          <a:xfrm>
            <a:off x="587978" y="2030107"/>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−2</a:t>
            </a:r>
            <a:endParaRPr sz="600">
              <a:latin typeface="Microsoft Sans Serif"/>
              <a:cs typeface="Microsoft Sans Serif"/>
            </a:endParaRPr>
          </a:p>
        </p:txBody>
      </p:sp>
      <p:sp>
        <p:nvSpPr>
          <p:cNvPr id="10" name="object 10"/>
          <p:cNvSpPr txBox="1"/>
          <p:nvPr/>
        </p:nvSpPr>
        <p:spPr>
          <a:xfrm>
            <a:off x="587978" y="1699113"/>
            <a:ext cx="100965" cy="67945"/>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0</a:t>
            </a:r>
            <a:endParaRPr sz="600">
              <a:latin typeface="Microsoft Sans Serif"/>
              <a:cs typeface="Microsoft Sans Serif"/>
            </a:endParaRPr>
          </a:p>
        </p:txBody>
      </p:sp>
      <p:sp>
        <p:nvSpPr>
          <p:cNvPr id="11" name="object 11"/>
          <p:cNvSpPr txBox="1"/>
          <p:nvPr/>
        </p:nvSpPr>
        <p:spPr>
          <a:xfrm>
            <a:off x="587978" y="1346147"/>
            <a:ext cx="100965" cy="67945"/>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2</a:t>
            </a:r>
            <a:endParaRPr sz="600">
              <a:latin typeface="Microsoft Sans Serif"/>
              <a:cs typeface="Microsoft Sans Serif"/>
            </a:endParaRPr>
          </a:p>
        </p:txBody>
      </p:sp>
      <p:sp>
        <p:nvSpPr>
          <p:cNvPr id="12" name="object 12"/>
          <p:cNvSpPr txBox="1"/>
          <p:nvPr/>
        </p:nvSpPr>
        <p:spPr>
          <a:xfrm>
            <a:off x="587978" y="993182"/>
            <a:ext cx="100965" cy="67945"/>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4</a:t>
            </a:r>
            <a:endParaRPr sz="600">
              <a:latin typeface="Microsoft Sans Serif"/>
              <a:cs typeface="Microsoft Sans Serif"/>
            </a:endParaRPr>
          </a:p>
        </p:txBody>
      </p:sp>
      <p:pic>
        <p:nvPicPr>
          <p:cNvPr id="13" name="object 13"/>
          <p:cNvPicPr/>
          <p:nvPr/>
        </p:nvPicPr>
        <p:blipFill>
          <a:blip r:embed="rId2" cstate="print"/>
          <a:stretch>
            <a:fillRect/>
          </a:stretch>
        </p:blipFill>
        <p:spPr>
          <a:xfrm>
            <a:off x="737136" y="765304"/>
            <a:ext cx="1863061" cy="1860708"/>
          </a:xfrm>
          <a:prstGeom prst="rect">
            <a:avLst/>
          </a:prstGeom>
        </p:spPr>
      </p:pic>
      <p:sp>
        <p:nvSpPr>
          <p:cNvPr id="14" name="object 14"/>
          <p:cNvSpPr txBox="1"/>
          <p:nvPr/>
        </p:nvSpPr>
        <p:spPr>
          <a:xfrm>
            <a:off x="1641242" y="2801721"/>
            <a:ext cx="205104" cy="158115"/>
          </a:xfrm>
          <a:prstGeom prst="rect">
            <a:avLst/>
          </a:prstGeom>
        </p:spPr>
        <p:txBody>
          <a:bodyPr vert="horz" wrap="square" lIns="0" tIns="14604" rIns="0" bIns="0" rtlCol="0">
            <a:spAutoFit/>
          </a:bodyPr>
          <a:lstStyle/>
          <a:p>
            <a:pPr marL="38100">
              <a:lnSpc>
                <a:spcPct val="100000"/>
              </a:lnSpc>
              <a:spcBef>
                <a:spcPts val="114"/>
              </a:spcBef>
            </a:pPr>
            <a:r>
              <a:rPr sz="850" i="1" spc="45" dirty="0">
                <a:solidFill>
                  <a:srgbClr val="231F20"/>
                </a:solidFill>
                <a:latin typeface="Verdana"/>
                <a:cs typeface="Verdana"/>
              </a:rPr>
              <a:t>X</a:t>
            </a:r>
            <a:r>
              <a:rPr sz="825" spc="67" baseline="-15151" dirty="0">
                <a:solidFill>
                  <a:srgbClr val="231F20"/>
                </a:solidFill>
                <a:latin typeface="Calibri"/>
                <a:cs typeface="Calibri"/>
              </a:rPr>
              <a:t>1</a:t>
            </a:r>
            <a:endParaRPr sz="825" baseline="-15151">
              <a:latin typeface="Calibri"/>
              <a:cs typeface="Calibri"/>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51</a:t>
            </a:fld>
            <a:r>
              <a:rPr spc="-240" dirty="0"/>
              <a:t> </a:t>
            </a:r>
            <a:r>
              <a:rPr dirty="0"/>
              <a:t>/</a:t>
            </a:r>
            <a:r>
              <a:rPr spc="-245" dirty="0"/>
              <a:t> </a:t>
            </a:r>
            <a:r>
              <a:rPr spc="-25" dirty="0"/>
              <a:t>21</a:t>
            </a:r>
          </a:p>
        </p:txBody>
      </p:sp>
      <p:sp>
        <p:nvSpPr>
          <p:cNvPr id="15" name="object 15"/>
          <p:cNvSpPr txBox="1"/>
          <p:nvPr/>
        </p:nvSpPr>
        <p:spPr>
          <a:xfrm>
            <a:off x="397213" y="1542390"/>
            <a:ext cx="143510" cy="154305"/>
          </a:xfrm>
          <a:prstGeom prst="rect">
            <a:avLst/>
          </a:prstGeom>
        </p:spPr>
        <p:txBody>
          <a:bodyPr vert="vert270" wrap="square" lIns="0" tIns="0" rIns="0" bIns="0" rtlCol="0">
            <a:spAutoFit/>
          </a:bodyPr>
          <a:lstStyle/>
          <a:p>
            <a:pPr marL="12700">
              <a:lnSpc>
                <a:spcPts val="919"/>
              </a:lnSpc>
            </a:pPr>
            <a:r>
              <a:rPr sz="850" i="1" spc="45" dirty="0">
                <a:solidFill>
                  <a:srgbClr val="231F20"/>
                </a:solidFill>
                <a:latin typeface="Verdana"/>
                <a:cs typeface="Verdana"/>
              </a:rPr>
              <a:t>X</a:t>
            </a:r>
            <a:r>
              <a:rPr sz="825" spc="67" baseline="-15151" dirty="0">
                <a:solidFill>
                  <a:srgbClr val="231F20"/>
                </a:solidFill>
                <a:latin typeface="Calibri"/>
                <a:cs typeface="Calibri"/>
              </a:rPr>
              <a:t>2</a:t>
            </a:r>
            <a:endParaRPr sz="825" baseline="-15151">
              <a:latin typeface="Calibri"/>
              <a:cs typeface="Calibri"/>
            </a:endParaRPr>
          </a:p>
        </p:txBody>
      </p:sp>
      <p:sp>
        <p:nvSpPr>
          <p:cNvPr id="16" name="object 16"/>
          <p:cNvSpPr txBox="1"/>
          <p:nvPr/>
        </p:nvSpPr>
        <p:spPr>
          <a:xfrm>
            <a:off x="2680119" y="936611"/>
            <a:ext cx="1581785" cy="1376045"/>
          </a:xfrm>
          <a:prstGeom prst="rect">
            <a:avLst/>
          </a:prstGeom>
        </p:spPr>
        <p:txBody>
          <a:bodyPr vert="horz" wrap="square" lIns="0" tIns="6985" rIns="0" bIns="0" rtlCol="0">
            <a:spAutoFit/>
          </a:bodyPr>
          <a:lstStyle/>
          <a:p>
            <a:pPr marL="12700" marR="5080" algn="just">
              <a:lnSpc>
                <a:spcPct val="102600"/>
              </a:lnSpc>
              <a:spcBef>
                <a:spcPts val="55"/>
              </a:spcBef>
            </a:pPr>
            <a:r>
              <a:rPr sz="1100" dirty="0">
                <a:latin typeface="Calibri"/>
                <a:cs typeface="Calibri"/>
              </a:rPr>
              <a:t>Sometime</a:t>
            </a:r>
            <a:r>
              <a:rPr sz="1100" spc="160" dirty="0">
                <a:latin typeface="Calibri"/>
                <a:cs typeface="Calibri"/>
              </a:rPr>
              <a:t> </a:t>
            </a:r>
            <a:r>
              <a:rPr sz="1100" dirty="0">
                <a:latin typeface="Calibri"/>
                <a:cs typeface="Calibri"/>
              </a:rPr>
              <a:t>a</a:t>
            </a:r>
            <a:r>
              <a:rPr sz="1100" spc="160" dirty="0">
                <a:latin typeface="Calibri"/>
                <a:cs typeface="Calibri"/>
              </a:rPr>
              <a:t> </a:t>
            </a:r>
            <a:r>
              <a:rPr sz="1100" dirty="0">
                <a:latin typeface="Calibri"/>
                <a:cs typeface="Calibri"/>
              </a:rPr>
              <a:t>linear</a:t>
            </a:r>
            <a:r>
              <a:rPr sz="1100" spc="160" dirty="0">
                <a:latin typeface="Calibri"/>
                <a:cs typeface="Calibri"/>
              </a:rPr>
              <a:t> </a:t>
            </a:r>
            <a:r>
              <a:rPr sz="1100" spc="-10" dirty="0">
                <a:latin typeface="Calibri"/>
                <a:cs typeface="Calibri"/>
              </a:rPr>
              <a:t>bound- </a:t>
            </a:r>
            <a:r>
              <a:rPr sz="1100" dirty="0">
                <a:latin typeface="Calibri"/>
                <a:cs typeface="Calibri"/>
              </a:rPr>
              <a:t>ary</a:t>
            </a:r>
            <a:r>
              <a:rPr sz="1100" spc="200" dirty="0">
                <a:latin typeface="Calibri"/>
                <a:cs typeface="Calibri"/>
              </a:rPr>
              <a:t>  </a:t>
            </a:r>
            <a:r>
              <a:rPr sz="1100" dirty="0">
                <a:latin typeface="Calibri"/>
                <a:cs typeface="Calibri"/>
              </a:rPr>
              <a:t>simply</a:t>
            </a:r>
            <a:r>
              <a:rPr sz="1100" spc="204" dirty="0">
                <a:latin typeface="Calibri"/>
                <a:cs typeface="Calibri"/>
              </a:rPr>
              <a:t>  </a:t>
            </a:r>
            <a:r>
              <a:rPr sz="1100" dirty="0">
                <a:latin typeface="Calibri"/>
                <a:cs typeface="Calibri"/>
              </a:rPr>
              <a:t>won’t</a:t>
            </a:r>
            <a:r>
              <a:rPr sz="1100" spc="204" dirty="0">
                <a:latin typeface="Calibri"/>
                <a:cs typeface="Calibri"/>
              </a:rPr>
              <a:t>  </a:t>
            </a:r>
            <a:r>
              <a:rPr sz="1100" spc="-10" dirty="0">
                <a:latin typeface="Calibri"/>
                <a:cs typeface="Calibri"/>
              </a:rPr>
              <a:t>work, </a:t>
            </a:r>
            <a:r>
              <a:rPr sz="1100" dirty="0">
                <a:latin typeface="Calibri"/>
                <a:cs typeface="Calibri"/>
              </a:rPr>
              <a:t>no</a:t>
            </a:r>
            <a:r>
              <a:rPr sz="1100" spc="350" dirty="0">
                <a:latin typeface="Calibri"/>
                <a:cs typeface="Calibri"/>
              </a:rPr>
              <a:t> </a:t>
            </a:r>
            <a:r>
              <a:rPr sz="1100" dirty="0">
                <a:latin typeface="Calibri"/>
                <a:cs typeface="Calibri"/>
              </a:rPr>
              <a:t>matter</a:t>
            </a:r>
            <a:r>
              <a:rPr sz="1100" spc="355" dirty="0">
                <a:latin typeface="Calibri"/>
                <a:cs typeface="Calibri"/>
              </a:rPr>
              <a:t> </a:t>
            </a:r>
            <a:r>
              <a:rPr sz="1100" dirty="0">
                <a:latin typeface="Calibri"/>
                <a:cs typeface="Calibri"/>
              </a:rPr>
              <a:t>what</a:t>
            </a:r>
            <a:r>
              <a:rPr sz="1100" spc="355" dirty="0">
                <a:latin typeface="Calibri"/>
                <a:cs typeface="Calibri"/>
              </a:rPr>
              <a:t> </a:t>
            </a:r>
            <a:r>
              <a:rPr sz="1100" dirty="0">
                <a:latin typeface="Calibri"/>
                <a:cs typeface="Calibri"/>
              </a:rPr>
              <a:t>value</a:t>
            </a:r>
            <a:r>
              <a:rPr sz="1100" spc="355" dirty="0">
                <a:latin typeface="Calibri"/>
                <a:cs typeface="Calibri"/>
              </a:rPr>
              <a:t> </a:t>
            </a:r>
            <a:r>
              <a:rPr sz="1100" spc="-25" dirty="0">
                <a:latin typeface="Calibri"/>
                <a:cs typeface="Calibri"/>
              </a:rPr>
              <a:t>of </a:t>
            </a:r>
            <a:r>
              <a:rPr sz="1100" i="1" spc="125" dirty="0">
                <a:latin typeface="Calibri"/>
                <a:cs typeface="Calibri"/>
              </a:rPr>
              <a:t>C</a:t>
            </a:r>
            <a:r>
              <a:rPr sz="1100" spc="125" dirty="0">
                <a:latin typeface="Calibri"/>
                <a:cs typeface="Calibri"/>
              </a:rPr>
              <a:t>.</a:t>
            </a:r>
            <a:endParaRPr sz="1100">
              <a:latin typeface="Calibri"/>
              <a:cs typeface="Calibri"/>
            </a:endParaRPr>
          </a:p>
          <a:p>
            <a:pPr marL="12700" marR="5080" algn="just">
              <a:lnSpc>
                <a:spcPct val="102600"/>
              </a:lnSpc>
              <a:spcBef>
                <a:spcPts val="600"/>
              </a:spcBef>
            </a:pPr>
            <a:r>
              <a:rPr sz="1100" spc="65" dirty="0">
                <a:latin typeface="Calibri"/>
                <a:cs typeface="Calibri"/>
              </a:rPr>
              <a:t>The</a:t>
            </a:r>
            <a:r>
              <a:rPr sz="1100" spc="330" dirty="0">
                <a:latin typeface="Calibri"/>
                <a:cs typeface="Calibri"/>
              </a:rPr>
              <a:t> </a:t>
            </a:r>
            <a:r>
              <a:rPr sz="1100" dirty="0">
                <a:latin typeface="Calibri"/>
                <a:cs typeface="Calibri"/>
              </a:rPr>
              <a:t>example</a:t>
            </a:r>
            <a:r>
              <a:rPr sz="1100" spc="335" dirty="0">
                <a:latin typeface="Calibri"/>
                <a:cs typeface="Calibri"/>
              </a:rPr>
              <a:t> </a:t>
            </a:r>
            <a:r>
              <a:rPr sz="1100" dirty="0">
                <a:latin typeface="Calibri"/>
                <a:cs typeface="Calibri"/>
              </a:rPr>
              <a:t>on</a:t>
            </a:r>
            <a:r>
              <a:rPr sz="1100" spc="340" dirty="0">
                <a:latin typeface="Calibri"/>
                <a:cs typeface="Calibri"/>
              </a:rPr>
              <a:t> </a:t>
            </a:r>
            <a:r>
              <a:rPr sz="1100" dirty="0">
                <a:latin typeface="Calibri"/>
                <a:cs typeface="Calibri"/>
              </a:rPr>
              <a:t>the</a:t>
            </a:r>
            <a:r>
              <a:rPr sz="1100" spc="335" dirty="0">
                <a:latin typeface="Calibri"/>
                <a:cs typeface="Calibri"/>
              </a:rPr>
              <a:t> </a:t>
            </a:r>
            <a:r>
              <a:rPr sz="1100" spc="-20" dirty="0">
                <a:latin typeface="Calibri"/>
                <a:cs typeface="Calibri"/>
              </a:rPr>
              <a:t>left </a:t>
            </a:r>
            <a:r>
              <a:rPr sz="1100" dirty="0">
                <a:latin typeface="Calibri"/>
                <a:cs typeface="Calibri"/>
              </a:rPr>
              <a:t>is</a:t>
            </a:r>
            <a:r>
              <a:rPr sz="1100" spc="150" dirty="0">
                <a:latin typeface="Calibri"/>
                <a:cs typeface="Calibri"/>
              </a:rPr>
              <a:t> </a:t>
            </a:r>
            <a:r>
              <a:rPr sz="1100" dirty="0">
                <a:latin typeface="Calibri"/>
                <a:cs typeface="Calibri"/>
              </a:rPr>
              <a:t>such</a:t>
            </a:r>
            <a:r>
              <a:rPr sz="1100" spc="155" dirty="0">
                <a:latin typeface="Calibri"/>
                <a:cs typeface="Calibri"/>
              </a:rPr>
              <a:t> </a:t>
            </a:r>
            <a:r>
              <a:rPr sz="1100" dirty="0">
                <a:latin typeface="Calibri"/>
                <a:cs typeface="Calibri"/>
              </a:rPr>
              <a:t>a</a:t>
            </a:r>
            <a:r>
              <a:rPr sz="1100" spc="145" dirty="0">
                <a:latin typeface="Calibri"/>
                <a:cs typeface="Calibri"/>
              </a:rPr>
              <a:t> </a:t>
            </a:r>
            <a:r>
              <a:rPr sz="1100" spc="-10" dirty="0">
                <a:latin typeface="Calibri"/>
                <a:cs typeface="Calibri"/>
              </a:rPr>
              <a:t>case.</a:t>
            </a:r>
            <a:endParaRPr sz="1100">
              <a:latin typeface="Calibri"/>
              <a:cs typeface="Calibri"/>
            </a:endParaRPr>
          </a:p>
          <a:p>
            <a:pPr marL="12700" algn="just">
              <a:lnSpc>
                <a:spcPct val="100000"/>
              </a:lnSpc>
              <a:spcBef>
                <a:spcPts val="630"/>
              </a:spcBef>
            </a:pPr>
            <a:r>
              <a:rPr sz="1100" spc="60" dirty="0">
                <a:latin typeface="Calibri"/>
                <a:cs typeface="Calibri"/>
              </a:rPr>
              <a:t>What</a:t>
            </a:r>
            <a:r>
              <a:rPr sz="1100" spc="130" dirty="0">
                <a:latin typeface="Calibri"/>
                <a:cs typeface="Calibri"/>
              </a:rPr>
              <a:t> </a:t>
            </a:r>
            <a:r>
              <a:rPr sz="1100" dirty="0">
                <a:latin typeface="Calibri"/>
                <a:cs typeface="Calibri"/>
              </a:rPr>
              <a:t>to</a:t>
            </a:r>
            <a:r>
              <a:rPr sz="1100" spc="130" dirty="0">
                <a:latin typeface="Calibri"/>
                <a:cs typeface="Calibri"/>
              </a:rPr>
              <a:t> </a:t>
            </a:r>
            <a:r>
              <a:rPr sz="1100" spc="-25" dirty="0">
                <a:latin typeface="Calibri"/>
                <a:cs typeface="Calibri"/>
              </a:rPr>
              <a:t>do?</a:t>
            </a:r>
            <a:endParaRPr sz="1100">
              <a:latin typeface="Calibri"/>
              <a:cs typeface="Calibri"/>
            </a:endParaRPr>
          </a:p>
        </p:txBody>
      </p:sp>
    </p:spTree>
    <p:extLst>
      <p:ext uri="{BB962C8B-B14F-4D97-AF65-F5344CB8AC3E}">
        <p14:creationId xmlns:p14="http://schemas.microsoft.com/office/powerpoint/2010/main" val="3098867167"/>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968375">
              <a:lnSpc>
                <a:spcPct val="100000"/>
              </a:lnSpc>
              <a:spcBef>
                <a:spcPts val="135"/>
              </a:spcBef>
            </a:pPr>
            <a:r>
              <a:rPr dirty="0"/>
              <a:t>Feature</a:t>
            </a:r>
            <a:r>
              <a:rPr spc="340" dirty="0"/>
              <a:t> </a:t>
            </a:r>
            <a:r>
              <a:rPr spc="45" dirty="0"/>
              <a:t>Expansion</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52</a:t>
            </a:fld>
            <a:r>
              <a:rPr spc="-240" dirty="0"/>
              <a:t> </a:t>
            </a:r>
            <a:r>
              <a:rPr dirty="0"/>
              <a:t>/</a:t>
            </a:r>
            <a:r>
              <a:rPr spc="-245" dirty="0"/>
              <a:t> </a:t>
            </a:r>
            <a:r>
              <a:rPr spc="-25" dirty="0"/>
              <a:t>21</a:t>
            </a:r>
          </a:p>
        </p:txBody>
      </p:sp>
      <p:sp>
        <p:nvSpPr>
          <p:cNvPr id="3" name="object 3"/>
          <p:cNvSpPr txBox="1"/>
          <p:nvPr/>
        </p:nvSpPr>
        <p:spPr>
          <a:xfrm>
            <a:off x="491858" y="703515"/>
            <a:ext cx="3740150" cy="180819"/>
          </a:xfrm>
          <a:prstGeom prst="rect">
            <a:avLst/>
          </a:prstGeom>
        </p:spPr>
        <p:txBody>
          <a:bodyPr vert="horz" wrap="square" lIns="0" tIns="11430" rIns="0" bIns="0" rtlCol="0">
            <a:spAutoFit/>
          </a:bodyPr>
          <a:lstStyle/>
          <a:p>
            <a:pPr marL="146050" indent="-133350">
              <a:lnSpc>
                <a:spcPct val="100000"/>
              </a:lnSpc>
              <a:spcBef>
                <a:spcPts val="90"/>
              </a:spcBef>
              <a:buClr>
                <a:srgbClr val="3333B2"/>
              </a:buClr>
              <a:buSzPct val="90909"/>
              <a:buFont typeface="Cambria"/>
              <a:buChar char="•"/>
              <a:tabLst>
                <a:tab pos="146050" algn="l"/>
              </a:tabLst>
            </a:pPr>
            <a:r>
              <a:rPr sz="1100" b="1" dirty="0">
                <a:latin typeface="Calibri"/>
                <a:cs typeface="Calibri"/>
              </a:rPr>
              <a:t>Enlarge</a:t>
            </a:r>
            <a:r>
              <a:rPr sz="1100" b="1" spc="210" dirty="0">
                <a:latin typeface="Calibri"/>
                <a:cs typeface="Calibri"/>
              </a:rPr>
              <a:t> </a:t>
            </a:r>
            <a:r>
              <a:rPr sz="1100" b="1" dirty="0">
                <a:latin typeface="Calibri"/>
                <a:cs typeface="Calibri"/>
              </a:rPr>
              <a:t>the</a:t>
            </a:r>
            <a:r>
              <a:rPr sz="1100" b="1" spc="210" dirty="0">
                <a:latin typeface="Calibri"/>
                <a:cs typeface="Calibri"/>
              </a:rPr>
              <a:t> </a:t>
            </a:r>
            <a:r>
              <a:rPr sz="1100" b="1" dirty="0">
                <a:latin typeface="Calibri"/>
                <a:cs typeface="Calibri"/>
              </a:rPr>
              <a:t>space</a:t>
            </a:r>
            <a:r>
              <a:rPr sz="1100" b="1" spc="210" dirty="0">
                <a:latin typeface="Calibri"/>
                <a:cs typeface="Calibri"/>
              </a:rPr>
              <a:t> </a:t>
            </a:r>
            <a:r>
              <a:rPr sz="1100" b="1" dirty="0">
                <a:latin typeface="Calibri"/>
                <a:cs typeface="Calibri"/>
              </a:rPr>
              <a:t>of</a:t>
            </a:r>
            <a:r>
              <a:rPr sz="1100" b="1" spc="210" dirty="0">
                <a:latin typeface="Calibri"/>
                <a:cs typeface="Calibri"/>
              </a:rPr>
              <a:t> </a:t>
            </a:r>
            <a:r>
              <a:rPr sz="1100" b="1" dirty="0">
                <a:latin typeface="Calibri"/>
                <a:cs typeface="Calibri"/>
              </a:rPr>
              <a:t>features</a:t>
            </a:r>
            <a:r>
              <a:rPr sz="1100" b="1" spc="210" dirty="0">
                <a:latin typeface="Calibri"/>
                <a:cs typeface="Calibri"/>
              </a:rPr>
              <a:t> </a:t>
            </a:r>
            <a:r>
              <a:rPr sz="1100" dirty="0">
                <a:latin typeface="Calibri"/>
                <a:cs typeface="Calibri"/>
              </a:rPr>
              <a:t>by</a:t>
            </a:r>
            <a:r>
              <a:rPr sz="1100" spc="215" dirty="0">
                <a:latin typeface="Calibri"/>
                <a:cs typeface="Calibri"/>
              </a:rPr>
              <a:t> </a:t>
            </a:r>
            <a:r>
              <a:rPr sz="1100" dirty="0">
                <a:latin typeface="Calibri"/>
                <a:cs typeface="Calibri"/>
              </a:rPr>
              <a:t>including</a:t>
            </a:r>
            <a:r>
              <a:rPr sz="1100" spc="200" dirty="0">
                <a:latin typeface="Calibri"/>
                <a:cs typeface="Calibri"/>
              </a:rPr>
              <a:t> </a:t>
            </a:r>
            <a:r>
              <a:rPr sz="1100" spc="-10" dirty="0">
                <a:latin typeface="Calibri"/>
                <a:cs typeface="Calibri"/>
              </a:rPr>
              <a:t>transformations;</a:t>
            </a:r>
            <a:endParaRPr sz="1100" dirty="0">
              <a:latin typeface="Calibri"/>
              <a:cs typeface="Calibri"/>
            </a:endParaRPr>
          </a:p>
        </p:txBody>
      </p:sp>
      <p:sp>
        <p:nvSpPr>
          <p:cNvPr id="4" name="object 4"/>
          <p:cNvSpPr txBox="1"/>
          <p:nvPr/>
        </p:nvSpPr>
        <p:spPr>
          <a:xfrm>
            <a:off x="1008570" y="950034"/>
            <a:ext cx="1229360" cy="147320"/>
          </a:xfrm>
          <a:prstGeom prst="rect">
            <a:avLst/>
          </a:prstGeom>
        </p:spPr>
        <p:txBody>
          <a:bodyPr vert="horz" wrap="square" lIns="0" tIns="12065" rIns="0" bIns="0" rtlCol="0">
            <a:spAutoFit/>
          </a:bodyPr>
          <a:lstStyle/>
          <a:p>
            <a:pPr marL="12700">
              <a:lnSpc>
                <a:spcPct val="100000"/>
              </a:lnSpc>
              <a:spcBef>
                <a:spcPts val="95"/>
              </a:spcBef>
              <a:tabLst>
                <a:tab pos="282575" algn="l"/>
                <a:tab pos="1162685" algn="l"/>
              </a:tabLst>
            </a:pPr>
            <a:r>
              <a:rPr sz="800" spc="-50" dirty="0">
                <a:latin typeface="Calibri"/>
                <a:cs typeface="Calibri"/>
              </a:rPr>
              <a:t>1</a:t>
            </a:r>
            <a:r>
              <a:rPr sz="800" dirty="0">
                <a:latin typeface="Calibri"/>
                <a:cs typeface="Calibri"/>
              </a:rPr>
              <a:t>	</a:t>
            </a:r>
            <a:r>
              <a:rPr sz="800" spc="-50" dirty="0">
                <a:latin typeface="Calibri"/>
                <a:cs typeface="Calibri"/>
              </a:rPr>
              <a:t>1</a:t>
            </a:r>
            <a:r>
              <a:rPr sz="800" dirty="0">
                <a:latin typeface="Calibri"/>
                <a:cs typeface="Calibri"/>
              </a:rPr>
              <a:t>	</a:t>
            </a:r>
            <a:r>
              <a:rPr sz="800" spc="-50" dirty="0">
                <a:latin typeface="Calibri"/>
                <a:cs typeface="Calibri"/>
              </a:rPr>
              <a:t>2</a:t>
            </a:r>
            <a:endParaRPr sz="800">
              <a:latin typeface="Calibri"/>
              <a:cs typeface="Calibri"/>
            </a:endParaRPr>
          </a:p>
        </p:txBody>
      </p:sp>
      <p:sp>
        <p:nvSpPr>
          <p:cNvPr id="5" name="object 5"/>
          <p:cNvSpPr txBox="1"/>
          <p:nvPr/>
        </p:nvSpPr>
        <p:spPr>
          <a:xfrm>
            <a:off x="598995" y="875587"/>
            <a:ext cx="3306255" cy="180819"/>
          </a:xfrm>
          <a:prstGeom prst="rect">
            <a:avLst/>
          </a:prstGeom>
        </p:spPr>
        <p:txBody>
          <a:bodyPr vert="horz" wrap="square" lIns="0" tIns="11430" rIns="0" bIns="0" rtlCol="0">
            <a:spAutoFit/>
          </a:bodyPr>
          <a:lstStyle/>
          <a:p>
            <a:pPr marL="38100">
              <a:lnSpc>
                <a:spcPct val="100000"/>
              </a:lnSpc>
              <a:spcBef>
                <a:spcPts val="90"/>
              </a:spcBef>
            </a:pPr>
            <a:r>
              <a:rPr sz="1100" dirty="0">
                <a:latin typeface="Calibri"/>
                <a:cs typeface="Calibri"/>
              </a:rPr>
              <a:t>e.g.</a:t>
            </a:r>
            <a:r>
              <a:rPr sz="1100" spc="260" dirty="0">
                <a:latin typeface="Calibri"/>
                <a:cs typeface="Calibri"/>
              </a:rPr>
              <a:t> </a:t>
            </a:r>
            <a:r>
              <a:rPr sz="1100" i="1" spc="165" dirty="0">
                <a:latin typeface="Calibri"/>
                <a:cs typeface="Calibri"/>
              </a:rPr>
              <a:t>X</a:t>
            </a:r>
            <a:r>
              <a:rPr sz="1200" spc="247" baseline="27777" dirty="0">
                <a:latin typeface="Calibri"/>
                <a:cs typeface="Calibri"/>
              </a:rPr>
              <a:t>2</a:t>
            </a:r>
            <a:r>
              <a:rPr sz="1100" spc="165" dirty="0">
                <a:latin typeface="Calibri"/>
                <a:cs typeface="Calibri"/>
              </a:rPr>
              <a:t>,</a:t>
            </a:r>
            <a:r>
              <a:rPr sz="1100" spc="135" dirty="0">
                <a:latin typeface="Calibri"/>
                <a:cs typeface="Calibri"/>
              </a:rPr>
              <a:t> </a:t>
            </a:r>
            <a:r>
              <a:rPr sz="1100" i="1" spc="165" dirty="0">
                <a:latin typeface="Calibri"/>
                <a:cs typeface="Calibri"/>
              </a:rPr>
              <a:t>X</a:t>
            </a:r>
            <a:r>
              <a:rPr sz="1200" spc="247" baseline="27777" dirty="0">
                <a:latin typeface="Calibri"/>
                <a:cs typeface="Calibri"/>
              </a:rPr>
              <a:t>3</a:t>
            </a:r>
            <a:r>
              <a:rPr sz="1100" spc="165" dirty="0">
                <a:latin typeface="Calibri"/>
                <a:cs typeface="Calibri"/>
              </a:rPr>
              <a:t>,</a:t>
            </a:r>
            <a:r>
              <a:rPr sz="1100" spc="130" dirty="0">
                <a:latin typeface="Calibri"/>
                <a:cs typeface="Calibri"/>
              </a:rPr>
              <a:t> </a:t>
            </a:r>
            <a:r>
              <a:rPr sz="1100" i="1" spc="160" dirty="0">
                <a:latin typeface="Calibri"/>
                <a:cs typeface="Calibri"/>
              </a:rPr>
              <a:t>X</a:t>
            </a:r>
            <a:r>
              <a:rPr sz="1200" spc="240" baseline="-10416" dirty="0">
                <a:latin typeface="Calibri"/>
                <a:cs typeface="Calibri"/>
              </a:rPr>
              <a:t>1</a:t>
            </a:r>
            <a:r>
              <a:rPr sz="1100" i="1" spc="160" dirty="0">
                <a:latin typeface="Calibri"/>
                <a:cs typeface="Calibri"/>
              </a:rPr>
              <a:t>X</a:t>
            </a:r>
            <a:r>
              <a:rPr sz="1200" spc="240" baseline="-10416" dirty="0">
                <a:latin typeface="Calibri"/>
                <a:cs typeface="Calibri"/>
              </a:rPr>
              <a:t>2</a:t>
            </a:r>
            <a:r>
              <a:rPr sz="1100" spc="160" dirty="0">
                <a:latin typeface="Calibri"/>
                <a:cs typeface="Calibri"/>
              </a:rPr>
              <a:t>,</a:t>
            </a:r>
            <a:r>
              <a:rPr sz="1100" spc="135" dirty="0">
                <a:latin typeface="Calibri"/>
                <a:cs typeface="Calibri"/>
              </a:rPr>
              <a:t> </a:t>
            </a:r>
            <a:r>
              <a:rPr sz="1100" i="1" spc="155" dirty="0">
                <a:latin typeface="Calibri"/>
                <a:cs typeface="Calibri"/>
              </a:rPr>
              <a:t>X</a:t>
            </a:r>
            <a:r>
              <a:rPr sz="1200" spc="232" baseline="-10416" dirty="0">
                <a:latin typeface="Calibri"/>
                <a:cs typeface="Calibri"/>
              </a:rPr>
              <a:t>1</a:t>
            </a:r>
            <a:r>
              <a:rPr sz="1100" i="1" spc="155" dirty="0">
                <a:latin typeface="Calibri"/>
                <a:cs typeface="Calibri"/>
              </a:rPr>
              <a:t>X</a:t>
            </a:r>
            <a:r>
              <a:rPr sz="1200" spc="232" baseline="27777" dirty="0">
                <a:latin typeface="Calibri"/>
                <a:cs typeface="Calibri"/>
              </a:rPr>
              <a:t>2</a:t>
            </a:r>
            <a:r>
              <a:rPr sz="1100" spc="155" dirty="0">
                <a:latin typeface="Calibri"/>
                <a:cs typeface="Calibri"/>
              </a:rPr>
              <a:t>,</a:t>
            </a:r>
            <a:r>
              <a:rPr sz="1100" i="1" spc="155" dirty="0">
                <a:latin typeface="Calibri"/>
                <a:cs typeface="Calibri"/>
              </a:rPr>
              <a:t>.</a:t>
            </a:r>
            <a:r>
              <a:rPr sz="1100" i="1" spc="-60" dirty="0">
                <a:latin typeface="Calibri"/>
                <a:cs typeface="Calibri"/>
              </a:rPr>
              <a:t> </a:t>
            </a:r>
            <a:r>
              <a:rPr sz="1100" i="1" dirty="0">
                <a:latin typeface="Calibri"/>
                <a:cs typeface="Calibri"/>
              </a:rPr>
              <a:t>.</a:t>
            </a:r>
            <a:r>
              <a:rPr sz="1100" i="1" spc="-60" dirty="0">
                <a:latin typeface="Calibri"/>
                <a:cs typeface="Calibri"/>
              </a:rPr>
              <a:t> </a:t>
            </a:r>
            <a:r>
              <a:rPr sz="1100" i="1" dirty="0">
                <a:latin typeface="Calibri"/>
                <a:cs typeface="Calibri"/>
              </a:rPr>
              <a:t>.</a:t>
            </a:r>
            <a:r>
              <a:rPr sz="1100" dirty="0">
                <a:latin typeface="Calibri"/>
                <a:cs typeface="Calibri"/>
              </a:rPr>
              <a:t>.</a:t>
            </a:r>
            <a:r>
              <a:rPr sz="1100" spc="260" dirty="0">
                <a:latin typeface="Calibri"/>
                <a:cs typeface="Calibri"/>
              </a:rPr>
              <a:t> </a:t>
            </a:r>
            <a:r>
              <a:rPr sz="1100" dirty="0">
                <a:latin typeface="Calibri"/>
                <a:cs typeface="Calibri"/>
              </a:rPr>
              <a:t>Hence</a:t>
            </a:r>
            <a:r>
              <a:rPr sz="1100" spc="135" dirty="0">
                <a:latin typeface="Calibri"/>
                <a:cs typeface="Calibri"/>
              </a:rPr>
              <a:t> </a:t>
            </a:r>
            <a:r>
              <a:rPr sz="1100" dirty="0">
                <a:latin typeface="Calibri"/>
                <a:cs typeface="Calibri"/>
              </a:rPr>
              <a:t>go</a:t>
            </a:r>
            <a:r>
              <a:rPr sz="1100" spc="130" dirty="0">
                <a:latin typeface="Calibri"/>
                <a:cs typeface="Calibri"/>
              </a:rPr>
              <a:t> </a:t>
            </a:r>
            <a:r>
              <a:rPr sz="1100" dirty="0">
                <a:latin typeface="Calibri"/>
                <a:cs typeface="Calibri"/>
              </a:rPr>
              <a:t>from</a:t>
            </a:r>
            <a:r>
              <a:rPr sz="1100" spc="130" dirty="0">
                <a:latin typeface="Calibri"/>
                <a:cs typeface="Calibri"/>
              </a:rPr>
              <a:t> </a:t>
            </a:r>
            <a:r>
              <a:rPr sz="1100" spc="-50" dirty="0">
                <a:latin typeface="Calibri"/>
                <a:cs typeface="Calibri"/>
              </a:rPr>
              <a:t>a</a:t>
            </a:r>
            <a:endParaRPr sz="1100" dirty="0">
              <a:latin typeface="Calibri"/>
              <a:cs typeface="Calibri"/>
            </a:endParaRPr>
          </a:p>
        </p:txBody>
      </p:sp>
      <p:sp>
        <p:nvSpPr>
          <p:cNvPr id="6" name="object 6"/>
          <p:cNvSpPr txBox="1"/>
          <p:nvPr/>
        </p:nvSpPr>
        <p:spPr>
          <a:xfrm>
            <a:off x="552450" y="1074539"/>
            <a:ext cx="3870592" cy="828040"/>
          </a:xfrm>
          <a:prstGeom prst="rect">
            <a:avLst/>
          </a:prstGeom>
        </p:spPr>
        <p:txBody>
          <a:bodyPr vert="horz" wrap="square" lIns="0" tIns="55244" rIns="0" bIns="0" rtlCol="0">
            <a:spAutoFit/>
          </a:bodyPr>
          <a:lstStyle/>
          <a:p>
            <a:pPr marL="144780">
              <a:lnSpc>
                <a:spcPct val="100000"/>
              </a:lnSpc>
              <a:spcBef>
                <a:spcPts val="434"/>
              </a:spcBef>
            </a:pPr>
            <a:r>
              <a:rPr sz="1100" i="1" dirty="0">
                <a:latin typeface="Calibri"/>
                <a:cs typeface="Calibri"/>
              </a:rPr>
              <a:t>p</a:t>
            </a:r>
            <a:r>
              <a:rPr sz="1100" dirty="0">
                <a:latin typeface="Calibri"/>
                <a:cs typeface="Calibri"/>
              </a:rPr>
              <a:t>-dimensional</a:t>
            </a:r>
            <a:r>
              <a:rPr sz="1100" spc="160" dirty="0">
                <a:latin typeface="Calibri"/>
                <a:cs typeface="Calibri"/>
              </a:rPr>
              <a:t> </a:t>
            </a:r>
            <a:r>
              <a:rPr sz="1100" dirty="0">
                <a:latin typeface="Calibri"/>
                <a:cs typeface="Calibri"/>
              </a:rPr>
              <a:t>space</a:t>
            </a:r>
            <a:r>
              <a:rPr sz="1100" spc="165" dirty="0">
                <a:latin typeface="Calibri"/>
                <a:cs typeface="Calibri"/>
              </a:rPr>
              <a:t> </a:t>
            </a:r>
            <a:r>
              <a:rPr sz="1100" dirty="0">
                <a:latin typeface="Calibri"/>
                <a:cs typeface="Calibri"/>
              </a:rPr>
              <a:t>to</a:t>
            </a:r>
            <a:r>
              <a:rPr sz="1100" spc="155" dirty="0">
                <a:latin typeface="Calibri"/>
                <a:cs typeface="Calibri"/>
              </a:rPr>
              <a:t> </a:t>
            </a:r>
            <a:r>
              <a:rPr sz="1100" dirty="0">
                <a:latin typeface="Calibri"/>
                <a:cs typeface="Calibri"/>
              </a:rPr>
              <a:t>a</a:t>
            </a:r>
            <a:r>
              <a:rPr sz="1100" spc="155" dirty="0">
                <a:latin typeface="Calibri"/>
                <a:cs typeface="Calibri"/>
              </a:rPr>
              <a:t> </a:t>
            </a:r>
            <a:r>
              <a:rPr sz="1100" i="1" spc="110" dirty="0">
                <a:latin typeface="Calibri"/>
                <a:cs typeface="Calibri"/>
              </a:rPr>
              <a:t>M</a:t>
            </a:r>
            <a:r>
              <a:rPr sz="1100" i="1" spc="225" dirty="0">
                <a:latin typeface="Calibri"/>
                <a:cs typeface="Calibri"/>
              </a:rPr>
              <a:t> </a:t>
            </a:r>
            <a:r>
              <a:rPr sz="1100" i="1" spc="295" dirty="0">
                <a:latin typeface="Calibri"/>
                <a:cs typeface="Calibri"/>
              </a:rPr>
              <a:t>&gt;</a:t>
            </a:r>
            <a:r>
              <a:rPr sz="1100" i="1" spc="95" dirty="0">
                <a:latin typeface="Calibri"/>
                <a:cs typeface="Calibri"/>
              </a:rPr>
              <a:t> </a:t>
            </a:r>
            <a:r>
              <a:rPr sz="1100" i="1" dirty="0">
                <a:latin typeface="Calibri"/>
                <a:cs typeface="Calibri"/>
              </a:rPr>
              <a:t>p</a:t>
            </a:r>
            <a:r>
              <a:rPr sz="1100" i="1" spc="160" dirty="0">
                <a:latin typeface="Calibri"/>
                <a:cs typeface="Calibri"/>
              </a:rPr>
              <a:t> </a:t>
            </a:r>
            <a:r>
              <a:rPr sz="1100" dirty="0">
                <a:latin typeface="Calibri"/>
                <a:cs typeface="Calibri"/>
              </a:rPr>
              <a:t>dimensional</a:t>
            </a:r>
            <a:r>
              <a:rPr sz="1100" spc="160" dirty="0">
                <a:latin typeface="Calibri"/>
                <a:cs typeface="Calibri"/>
              </a:rPr>
              <a:t> </a:t>
            </a:r>
            <a:r>
              <a:rPr sz="1100" spc="-10" dirty="0">
                <a:latin typeface="Calibri"/>
                <a:cs typeface="Calibri"/>
              </a:rPr>
              <a:t>space.</a:t>
            </a:r>
            <a:endParaRPr sz="1100" dirty="0">
              <a:latin typeface="Calibri"/>
              <a:cs typeface="Calibri"/>
            </a:endParaRPr>
          </a:p>
          <a:p>
            <a:pPr marL="146050" indent="-133350">
              <a:lnSpc>
                <a:spcPct val="100000"/>
              </a:lnSpc>
              <a:spcBef>
                <a:spcPts val="334"/>
              </a:spcBef>
              <a:buClr>
                <a:srgbClr val="3333B2"/>
              </a:buClr>
              <a:buSzPct val="90909"/>
              <a:buFont typeface="Cambria"/>
              <a:buChar char="•"/>
              <a:tabLst>
                <a:tab pos="146050" algn="l"/>
              </a:tabLst>
            </a:pPr>
            <a:r>
              <a:rPr sz="1100" spc="105" dirty="0">
                <a:latin typeface="Calibri"/>
                <a:cs typeface="Calibri"/>
              </a:rPr>
              <a:t>Fit</a:t>
            </a:r>
            <a:r>
              <a:rPr sz="1100" spc="190" dirty="0">
                <a:latin typeface="Calibri"/>
                <a:cs typeface="Calibri"/>
              </a:rPr>
              <a:t> </a:t>
            </a:r>
            <a:r>
              <a:rPr sz="1100" dirty="0">
                <a:latin typeface="Calibri"/>
                <a:cs typeface="Calibri"/>
              </a:rPr>
              <a:t>a</a:t>
            </a:r>
            <a:r>
              <a:rPr sz="1100" spc="190" dirty="0">
                <a:latin typeface="Calibri"/>
                <a:cs typeface="Calibri"/>
              </a:rPr>
              <a:t> </a:t>
            </a:r>
            <a:r>
              <a:rPr sz="1100" dirty="0">
                <a:latin typeface="Calibri"/>
                <a:cs typeface="Calibri"/>
              </a:rPr>
              <a:t>support-vector</a:t>
            </a:r>
            <a:r>
              <a:rPr sz="1100" spc="190" dirty="0">
                <a:latin typeface="Calibri"/>
                <a:cs typeface="Calibri"/>
              </a:rPr>
              <a:t> </a:t>
            </a:r>
            <a:r>
              <a:rPr sz="1100" dirty="0">
                <a:latin typeface="Calibri"/>
                <a:cs typeface="Calibri"/>
              </a:rPr>
              <a:t>classifier</a:t>
            </a:r>
            <a:r>
              <a:rPr sz="1100" spc="195" dirty="0">
                <a:latin typeface="Calibri"/>
                <a:cs typeface="Calibri"/>
              </a:rPr>
              <a:t> </a:t>
            </a:r>
            <a:r>
              <a:rPr sz="1100" dirty="0">
                <a:latin typeface="Calibri"/>
                <a:cs typeface="Calibri"/>
              </a:rPr>
              <a:t>in</a:t>
            </a:r>
            <a:r>
              <a:rPr sz="1100" spc="190" dirty="0">
                <a:latin typeface="Calibri"/>
                <a:cs typeface="Calibri"/>
              </a:rPr>
              <a:t> </a:t>
            </a:r>
            <a:r>
              <a:rPr sz="1100" dirty="0">
                <a:latin typeface="Calibri"/>
                <a:cs typeface="Calibri"/>
              </a:rPr>
              <a:t>the</a:t>
            </a:r>
            <a:r>
              <a:rPr sz="1100" spc="190" dirty="0">
                <a:latin typeface="Calibri"/>
                <a:cs typeface="Calibri"/>
              </a:rPr>
              <a:t> </a:t>
            </a:r>
            <a:r>
              <a:rPr sz="1100" dirty="0">
                <a:latin typeface="Calibri"/>
                <a:cs typeface="Calibri"/>
              </a:rPr>
              <a:t>enlarged</a:t>
            </a:r>
            <a:r>
              <a:rPr sz="1100" spc="195" dirty="0">
                <a:latin typeface="Calibri"/>
                <a:cs typeface="Calibri"/>
              </a:rPr>
              <a:t> </a:t>
            </a:r>
            <a:r>
              <a:rPr sz="1100" spc="-10" dirty="0">
                <a:latin typeface="Calibri"/>
                <a:cs typeface="Calibri"/>
              </a:rPr>
              <a:t>space.</a:t>
            </a:r>
            <a:endParaRPr sz="1100" dirty="0">
              <a:latin typeface="Calibri"/>
              <a:cs typeface="Calibri"/>
            </a:endParaRPr>
          </a:p>
          <a:p>
            <a:pPr marL="144780" marR="5080" indent="-132715">
              <a:lnSpc>
                <a:spcPct val="102600"/>
              </a:lnSpc>
              <a:spcBef>
                <a:spcPts val="295"/>
              </a:spcBef>
              <a:buClr>
                <a:srgbClr val="3333B2"/>
              </a:buClr>
              <a:buSzPct val="90909"/>
              <a:buFont typeface="Cambria"/>
              <a:buChar char="•"/>
              <a:tabLst>
                <a:tab pos="144780" algn="l"/>
              </a:tabLst>
            </a:pPr>
            <a:r>
              <a:rPr sz="1100" spc="80" dirty="0">
                <a:latin typeface="Calibri"/>
                <a:cs typeface="Calibri"/>
              </a:rPr>
              <a:t>This</a:t>
            </a:r>
            <a:r>
              <a:rPr sz="1100" spc="210" dirty="0">
                <a:latin typeface="Calibri"/>
                <a:cs typeface="Calibri"/>
              </a:rPr>
              <a:t> </a:t>
            </a:r>
            <a:r>
              <a:rPr sz="1100" dirty="0">
                <a:latin typeface="Calibri"/>
                <a:cs typeface="Calibri"/>
              </a:rPr>
              <a:t>results</a:t>
            </a:r>
            <a:r>
              <a:rPr sz="1100" spc="215" dirty="0">
                <a:latin typeface="Calibri"/>
                <a:cs typeface="Calibri"/>
              </a:rPr>
              <a:t> </a:t>
            </a:r>
            <a:r>
              <a:rPr sz="1100" dirty="0">
                <a:latin typeface="Calibri"/>
                <a:cs typeface="Calibri"/>
              </a:rPr>
              <a:t>in</a:t>
            </a:r>
            <a:r>
              <a:rPr sz="1100" spc="215" dirty="0">
                <a:latin typeface="Calibri"/>
                <a:cs typeface="Calibri"/>
              </a:rPr>
              <a:t> </a:t>
            </a:r>
            <a:r>
              <a:rPr sz="1100" dirty="0">
                <a:latin typeface="Calibri"/>
                <a:cs typeface="Calibri"/>
              </a:rPr>
              <a:t>non-linear</a:t>
            </a:r>
            <a:r>
              <a:rPr sz="1100" spc="210" dirty="0">
                <a:latin typeface="Calibri"/>
                <a:cs typeface="Calibri"/>
              </a:rPr>
              <a:t> </a:t>
            </a:r>
            <a:r>
              <a:rPr sz="1100" dirty="0">
                <a:latin typeface="Calibri"/>
                <a:cs typeface="Calibri"/>
              </a:rPr>
              <a:t>decision</a:t>
            </a:r>
            <a:r>
              <a:rPr sz="1100" spc="215" dirty="0">
                <a:latin typeface="Calibri"/>
                <a:cs typeface="Calibri"/>
              </a:rPr>
              <a:t> </a:t>
            </a:r>
            <a:r>
              <a:rPr sz="1100" dirty="0">
                <a:latin typeface="Calibri"/>
                <a:cs typeface="Calibri"/>
              </a:rPr>
              <a:t>boundaries</a:t>
            </a:r>
            <a:r>
              <a:rPr sz="1100" spc="215" dirty="0">
                <a:latin typeface="Calibri"/>
                <a:cs typeface="Calibri"/>
              </a:rPr>
              <a:t> </a:t>
            </a:r>
            <a:r>
              <a:rPr sz="1100" dirty="0">
                <a:latin typeface="Calibri"/>
                <a:cs typeface="Calibri"/>
              </a:rPr>
              <a:t>in</a:t>
            </a:r>
            <a:r>
              <a:rPr sz="1100" spc="215" dirty="0">
                <a:latin typeface="Calibri"/>
                <a:cs typeface="Calibri"/>
              </a:rPr>
              <a:t> </a:t>
            </a:r>
            <a:r>
              <a:rPr sz="1100" spc="-25" dirty="0">
                <a:latin typeface="Calibri"/>
                <a:cs typeface="Calibri"/>
              </a:rPr>
              <a:t>the </a:t>
            </a:r>
            <a:r>
              <a:rPr sz="1100" dirty="0">
                <a:latin typeface="Calibri"/>
                <a:cs typeface="Calibri"/>
              </a:rPr>
              <a:t>original</a:t>
            </a:r>
            <a:r>
              <a:rPr sz="1100" spc="345" dirty="0">
                <a:latin typeface="Calibri"/>
                <a:cs typeface="Calibri"/>
              </a:rPr>
              <a:t> </a:t>
            </a:r>
            <a:r>
              <a:rPr sz="1100" spc="-10" dirty="0">
                <a:latin typeface="Calibri"/>
                <a:cs typeface="Calibri"/>
              </a:rPr>
              <a:t>space.</a:t>
            </a:r>
            <a:endParaRPr sz="1100" dirty="0">
              <a:latin typeface="Calibri"/>
              <a:cs typeface="Calibri"/>
            </a:endParaRPr>
          </a:p>
        </p:txBody>
      </p:sp>
      <p:sp>
        <p:nvSpPr>
          <p:cNvPr id="7" name="object 7"/>
          <p:cNvSpPr txBox="1"/>
          <p:nvPr/>
        </p:nvSpPr>
        <p:spPr>
          <a:xfrm>
            <a:off x="321894" y="1887790"/>
            <a:ext cx="3907790" cy="191770"/>
          </a:xfrm>
          <a:prstGeom prst="rect">
            <a:avLst/>
          </a:prstGeom>
        </p:spPr>
        <p:txBody>
          <a:bodyPr vert="horz" wrap="square" lIns="0" tIns="11430" rIns="0" bIns="0" rtlCol="0">
            <a:spAutoFit/>
          </a:bodyPr>
          <a:lstStyle/>
          <a:p>
            <a:pPr marL="38100">
              <a:lnSpc>
                <a:spcPct val="100000"/>
              </a:lnSpc>
              <a:spcBef>
                <a:spcPts val="90"/>
              </a:spcBef>
            </a:pPr>
            <a:r>
              <a:rPr sz="1100" dirty="0">
                <a:latin typeface="Calibri"/>
                <a:cs typeface="Calibri"/>
              </a:rPr>
              <a:t>Example:</a:t>
            </a:r>
            <a:r>
              <a:rPr sz="1100" spc="290" dirty="0">
                <a:latin typeface="Calibri"/>
                <a:cs typeface="Calibri"/>
              </a:rPr>
              <a:t> </a:t>
            </a:r>
            <a:r>
              <a:rPr sz="1100" dirty="0">
                <a:latin typeface="Calibri"/>
                <a:cs typeface="Calibri"/>
              </a:rPr>
              <a:t>Suppose</a:t>
            </a:r>
            <a:r>
              <a:rPr sz="1100" spc="160" dirty="0">
                <a:latin typeface="Calibri"/>
                <a:cs typeface="Calibri"/>
              </a:rPr>
              <a:t> </a:t>
            </a:r>
            <a:r>
              <a:rPr sz="1100" dirty="0">
                <a:latin typeface="Calibri"/>
                <a:cs typeface="Calibri"/>
              </a:rPr>
              <a:t>we</a:t>
            </a:r>
            <a:r>
              <a:rPr sz="1100" spc="160" dirty="0">
                <a:latin typeface="Calibri"/>
                <a:cs typeface="Calibri"/>
              </a:rPr>
              <a:t> </a:t>
            </a:r>
            <a:r>
              <a:rPr sz="1100" dirty="0">
                <a:latin typeface="Calibri"/>
                <a:cs typeface="Calibri"/>
              </a:rPr>
              <a:t>use</a:t>
            </a:r>
            <a:r>
              <a:rPr sz="1100" spc="160" dirty="0">
                <a:latin typeface="Calibri"/>
                <a:cs typeface="Calibri"/>
              </a:rPr>
              <a:t> </a:t>
            </a:r>
            <a:r>
              <a:rPr sz="1100" spc="125" dirty="0">
                <a:latin typeface="Calibri"/>
                <a:cs typeface="Calibri"/>
              </a:rPr>
              <a:t>(</a:t>
            </a:r>
            <a:r>
              <a:rPr sz="1100" i="1" spc="125" dirty="0">
                <a:latin typeface="Calibri"/>
                <a:cs typeface="Calibri"/>
              </a:rPr>
              <a:t>X</a:t>
            </a:r>
            <a:r>
              <a:rPr sz="1200" spc="187" baseline="-10416" dirty="0">
                <a:latin typeface="Calibri"/>
                <a:cs typeface="Calibri"/>
              </a:rPr>
              <a:t>1</a:t>
            </a:r>
            <a:r>
              <a:rPr sz="1100" i="1" spc="125" dirty="0">
                <a:latin typeface="Calibri"/>
                <a:cs typeface="Calibri"/>
              </a:rPr>
              <a:t>,</a:t>
            </a:r>
            <a:r>
              <a:rPr sz="1100" i="1" spc="295" dirty="0">
                <a:latin typeface="Calibri"/>
                <a:cs typeface="Calibri"/>
              </a:rPr>
              <a:t> </a:t>
            </a:r>
            <a:r>
              <a:rPr sz="1100" i="1" spc="140" dirty="0">
                <a:latin typeface="Calibri"/>
                <a:cs typeface="Calibri"/>
              </a:rPr>
              <a:t>X</a:t>
            </a:r>
            <a:r>
              <a:rPr sz="1200" spc="209" baseline="-10416" dirty="0">
                <a:latin typeface="Calibri"/>
                <a:cs typeface="Calibri"/>
              </a:rPr>
              <a:t>2</a:t>
            </a:r>
            <a:r>
              <a:rPr sz="1100" i="1" spc="140" dirty="0">
                <a:latin typeface="Calibri"/>
                <a:cs typeface="Calibri"/>
              </a:rPr>
              <a:t>,</a:t>
            </a:r>
            <a:r>
              <a:rPr sz="1100" i="1" spc="295" dirty="0">
                <a:latin typeface="Calibri"/>
                <a:cs typeface="Calibri"/>
              </a:rPr>
              <a:t> </a:t>
            </a:r>
            <a:r>
              <a:rPr sz="1100" i="1" spc="165" dirty="0">
                <a:latin typeface="Calibri"/>
                <a:cs typeface="Calibri"/>
              </a:rPr>
              <a:t>X</a:t>
            </a:r>
            <a:r>
              <a:rPr sz="1200" spc="247" baseline="27777" dirty="0">
                <a:latin typeface="Calibri"/>
                <a:cs typeface="Calibri"/>
              </a:rPr>
              <a:t>2</a:t>
            </a:r>
            <a:r>
              <a:rPr sz="1100" i="1" spc="165" dirty="0">
                <a:latin typeface="Calibri"/>
                <a:cs typeface="Calibri"/>
              </a:rPr>
              <a:t>,</a:t>
            </a:r>
            <a:r>
              <a:rPr sz="1100" i="1" spc="295" dirty="0">
                <a:latin typeface="Calibri"/>
                <a:cs typeface="Calibri"/>
              </a:rPr>
              <a:t> </a:t>
            </a:r>
            <a:r>
              <a:rPr sz="1100" i="1" spc="165" dirty="0">
                <a:latin typeface="Calibri"/>
                <a:cs typeface="Calibri"/>
              </a:rPr>
              <a:t>X</a:t>
            </a:r>
            <a:r>
              <a:rPr sz="1200" spc="247" baseline="27777" dirty="0">
                <a:latin typeface="Calibri"/>
                <a:cs typeface="Calibri"/>
              </a:rPr>
              <a:t>2</a:t>
            </a:r>
            <a:r>
              <a:rPr sz="1100" i="1" spc="165" dirty="0">
                <a:latin typeface="Calibri"/>
                <a:cs typeface="Calibri"/>
              </a:rPr>
              <a:t>,</a:t>
            </a:r>
            <a:r>
              <a:rPr sz="1100" i="1" spc="295" dirty="0">
                <a:latin typeface="Calibri"/>
                <a:cs typeface="Calibri"/>
              </a:rPr>
              <a:t> </a:t>
            </a:r>
            <a:r>
              <a:rPr sz="1100" i="1" spc="175" dirty="0">
                <a:latin typeface="Calibri"/>
                <a:cs typeface="Calibri"/>
              </a:rPr>
              <a:t>X</a:t>
            </a:r>
            <a:r>
              <a:rPr sz="1200" spc="262" baseline="-10416" dirty="0">
                <a:latin typeface="Calibri"/>
                <a:cs typeface="Calibri"/>
              </a:rPr>
              <a:t>1</a:t>
            </a:r>
            <a:r>
              <a:rPr sz="1100" i="1" spc="175" dirty="0">
                <a:latin typeface="Calibri"/>
                <a:cs typeface="Calibri"/>
              </a:rPr>
              <a:t>X</a:t>
            </a:r>
            <a:r>
              <a:rPr sz="1200" spc="262" baseline="-10416" dirty="0">
                <a:latin typeface="Calibri"/>
                <a:cs typeface="Calibri"/>
              </a:rPr>
              <a:t>2</a:t>
            </a:r>
            <a:r>
              <a:rPr sz="1100" spc="175" dirty="0">
                <a:latin typeface="Calibri"/>
                <a:cs typeface="Calibri"/>
              </a:rPr>
              <a:t>)</a:t>
            </a:r>
            <a:r>
              <a:rPr sz="1100" spc="160" dirty="0">
                <a:latin typeface="Calibri"/>
                <a:cs typeface="Calibri"/>
              </a:rPr>
              <a:t> </a:t>
            </a:r>
            <a:r>
              <a:rPr sz="1100" dirty="0">
                <a:latin typeface="Calibri"/>
                <a:cs typeface="Calibri"/>
              </a:rPr>
              <a:t>instead</a:t>
            </a:r>
            <a:r>
              <a:rPr sz="1100" spc="160" dirty="0">
                <a:latin typeface="Calibri"/>
                <a:cs typeface="Calibri"/>
              </a:rPr>
              <a:t> </a:t>
            </a:r>
            <a:r>
              <a:rPr sz="1100" spc="-25" dirty="0">
                <a:latin typeface="Calibri"/>
                <a:cs typeface="Calibri"/>
              </a:rPr>
              <a:t>of</a:t>
            </a:r>
            <a:endParaRPr sz="1100">
              <a:latin typeface="Calibri"/>
              <a:cs typeface="Calibri"/>
            </a:endParaRPr>
          </a:p>
        </p:txBody>
      </p:sp>
      <p:sp>
        <p:nvSpPr>
          <p:cNvPr id="8" name="object 8"/>
          <p:cNvSpPr txBox="1"/>
          <p:nvPr/>
        </p:nvSpPr>
        <p:spPr>
          <a:xfrm>
            <a:off x="321894" y="1962237"/>
            <a:ext cx="3964940" cy="289560"/>
          </a:xfrm>
          <a:prstGeom prst="rect">
            <a:avLst/>
          </a:prstGeom>
        </p:spPr>
        <p:txBody>
          <a:bodyPr vert="horz" wrap="square" lIns="0" tIns="12065" rIns="0" bIns="0" rtlCol="0">
            <a:spAutoFit/>
          </a:bodyPr>
          <a:lstStyle/>
          <a:p>
            <a:pPr marL="2372360">
              <a:lnSpc>
                <a:spcPts val="860"/>
              </a:lnSpc>
              <a:spcBef>
                <a:spcPts val="95"/>
              </a:spcBef>
              <a:tabLst>
                <a:tab pos="2658110" algn="l"/>
              </a:tabLst>
            </a:pPr>
            <a:r>
              <a:rPr sz="800" spc="-50" dirty="0">
                <a:latin typeface="Calibri"/>
                <a:cs typeface="Calibri"/>
              </a:rPr>
              <a:t>1</a:t>
            </a:r>
            <a:r>
              <a:rPr sz="800" dirty="0">
                <a:latin typeface="Calibri"/>
                <a:cs typeface="Calibri"/>
              </a:rPr>
              <a:t>	</a:t>
            </a:r>
            <a:r>
              <a:rPr sz="800" spc="-50" dirty="0">
                <a:latin typeface="Calibri"/>
                <a:cs typeface="Calibri"/>
              </a:rPr>
              <a:t>2</a:t>
            </a:r>
            <a:endParaRPr sz="800" dirty="0">
              <a:latin typeface="Calibri"/>
              <a:cs typeface="Calibri"/>
            </a:endParaRPr>
          </a:p>
          <a:p>
            <a:pPr marL="38100">
              <a:lnSpc>
                <a:spcPts val="1220"/>
              </a:lnSpc>
            </a:pPr>
            <a:r>
              <a:rPr sz="1100" dirty="0">
                <a:latin typeface="Calibri"/>
                <a:cs typeface="Calibri"/>
              </a:rPr>
              <a:t>just</a:t>
            </a:r>
            <a:r>
              <a:rPr sz="1100" spc="140" dirty="0">
                <a:latin typeface="Calibri"/>
                <a:cs typeface="Calibri"/>
              </a:rPr>
              <a:t> </a:t>
            </a:r>
            <a:r>
              <a:rPr sz="1100" spc="125" dirty="0">
                <a:latin typeface="Calibri"/>
                <a:cs typeface="Calibri"/>
              </a:rPr>
              <a:t>(</a:t>
            </a:r>
            <a:r>
              <a:rPr sz="1100" i="1" spc="125" dirty="0">
                <a:latin typeface="Calibri"/>
                <a:cs typeface="Calibri"/>
              </a:rPr>
              <a:t>X</a:t>
            </a:r>
            <a:r>
              <a:rPr sz="1200" spc="187" baseline="-10416" dirty="0">
                <a:latin typeface="Calibri"/>
                <a:cs typeface="Calibri"/>
              </a:rPr>
              <a:t>1</a:t>
            </a:r>
            <a:r>
              <a:rPr sz="1100" i="1" spc="125" dirty="0">
                <a:latin typeface="Calibri"/>
                <a:cs typeface="Calibri"/>
              </a:rPr>
              <a:t>,</a:t>
            </a:r>
            <a:r>
              <a:rPr sz="1100" i="1" spc="-45" dirty="0">
                <a:latin typeface="Calibri"/>
                <a:cs typeface="Calibri"/>
              </a:rPr>
              <a:t> </a:t>
            </a:r>
            <a:r>
              <a:rPr sz="1100" i="1" spc="125" dirty="0">
                <a:latin typeface="Calibri"/>
                <a:cs typeface="Calibri"/>
              </a:rPr>
              <a:t>X</a:t>
            </a:r>
            <a:r>
              <a:rPr sz="1200" spc="187" baseline="-10416" dirty="0">
                <a:latin typeface="Calibri"/>
                <a:cs typeface="Calibri"/>
              </a:rPr>
              <a:t>2</a:t>
            </a:r>
            <a:r>
              <a:rPr sz="1100" spc="125" dirty="0">
                <a:latin typeface="Calibri"/>
                <a:cs typeface="Calibri"/>
              </a:rPr>
              <a:t>).</a:t>
            </a:r>
            <a:r>
              <a:rPr sz="1100" spc="300" dirty="0">
                <a:latin typeface="Calibri"/>
                <a:cs typeface="Calibri"/>
              </a:rPr>
              <a:t> </a:t>
            </a:r>
            <a:r>
              <a:rPr sz="1100" spc="55" dirty="0">
                <a:latin typeface="Calibri"/>
                <a:cs typeface="Calibri"/>
              </a:rPr>
              <a:t>Then</a:t>
            </a:r>
            <a:r>
              <a:rPr sz="1100" spc="140" dirty="0">
                <a:latin typeface="Calibri"/>
                <a:cs typeface="Calibri"/>
              </a:rPr>
              <a:t> </a:t>
            </a:r>
            <a:r>
              <a:rPr sz="1100" dirty="0">
                <a:latin typeface="Calibri"/>
                <a:cs typeface="Calibri"/>
              </a:rPr>
              <a:t>the</a:t>
            </a:r>
            <a:r>
              <a:rPr sz="1100" spc="145" dirty="0">
                <a:latin typeface="Calibri"/>
                <a:cs typeface="Calibri"/>
              </a:rPr>
              <a:t> </a:t>
            </a:r>
            <a:r>
              <a:rPr sz="1100" dirty="0">
                <a:latin typeface="Calibri"/>
                <a:cs typeface="Calibri"/>
              </a:rPr>
              <a:t>decision</a:t>
            </a:r>
            <a:r>
              <a:rPr sz="1100" spc="140" dirty="0">
                <a:latin typeface="Calibri"/>
                <a:cs typeface="Calibri"/>
              </a:rPr>
              <a:t> </a:t>
            </a:r>
            <a:r>
              <a:rPr sz="1100" dirty="0">
                <a:latin typeface="Calibri"/>
                <a:cs typeface="Calibri"/>
              </a:rPr>
              <a:t>boundary</a:t>
            </a:r>
            <a:r>
              <a:rPr sz="1100" spc="145" dirty="0">
                <a:latin typeface="Calibri"/>
                <a:cs typeface="Calibri"/>
              </a:rPr>
              <a:t> </a:t>
            </a:r>
            <a:r>
              <a:rPr sz="1100" dirty="0">
                <a:latin typeface="Calibri"/>
                <a:cs typeface="Calibri"/>
              </a:rPr>
              <a:t>would</a:t>
            </a:r>
            <a:r>
              <a:rPr sz="1100" spc="145" dirty="0">
                <a:latin typeface="Calibri"/>
                <a:cs typeface="Calibri"/>
              </a:rPr>
              <a:t> </a:t>
            </a:r>
            <a:r>
              <a:rPr sz="1100" dirty="0">
                <a:latin typeface="Calibri"/>
                <a:cs typeface="Calibri"/>
              </a:rPr>
              <a:t>be</a:t>
            </a:r>
            <a:r>
              <a:rPr sz="1100" spc="140" dirty="0">
                <a:latin typeface="Calibri"/>
                <a:cs typeface="Calibri"/>
              </a:rPr>
              <a:t> </a:t>
            </a:r>
            <a:r>
              <a:rPr sz="1100" dirty="0">
                <a:latin typeface="Calibri"/>
                <a:cs typeface="Calibri"/>
              </a:rPr>
              <a:t>of</a:t>
            </a:r>
            <a:r>
              <a:rPr sz="1100" spc="140" dirty="0">
                <a:latin typeface="Calibri"/>
                <a:cs typeface="Calibri"/>
              </a:rPr>
              <a:t> </a:t>
            </a:r>
            <a:r>
              <a:rPr sz="1100" dirty="0">
                <a:latin typeface="Calibri"/>
                <a:cs typeface="Calibri"/>
              </a:rPr>
              <a:t>the</a:t>
            </a:r>
            <a:r>
              <a:rPr sz="1100" spc="140" dirty="0">
                <a:latin typeface="Calibri"/>
                <a:cs typeface="Calibri"/>
              </a:rPr>
              <a:t> </a:t>
            </a:r>
            <a:r>
              <a:rPr sz="1100" spc="-20" dirty="0">
                <a:latin typeface="Calibri"/>
                <a:cs typeface="Calibri"/>
              </a:rPr>
              <a:t>form</a:t>
            </a:r>
            <a:endParaRPr sz="1100" dirty="0">
              <a:latin typeface="Calibri"/>
              <a:cs typeface="Calibri"/>
            </a:endParaRPr>
          </a:p>
        </p:txBody>
      </p:sp>
      <p:sp>
        <p:nvSpPr>
          <p:cNvPr id="9" name="object 9"/>
          <p:cNvSpPr txBox="1"/>
          <p:nvPr/>
        </p:nvSpPr>
        <p:spPr>
          <a:xfrm>
            <a:off x="321894" y="2371114"/>
            <a:ext cx="3964940" cy="675005"/>
          </a:xfrm>
          <a:prstGeom prst="rect">
            <a:avLst/>
          </a:prstGeom>
        </p:spPr>
        <p:txBody>
          <a:bodyPr vert="horz" wrap="square" lIns="0" tIns="11430" rIns="0" bIns="0" rtlCol="0">
            <a:spAutoFit/>
          </a:bodyPr>
          <a:lstStyle/>
          <a:p>
            <a:pPr algn="ctr">
              <a:lnSpc>
                <a:spcPts val="944"/>
              </a:lnSpc>
              <a:spcBef>
                <a:spcPts val="90"/>
              </a:spcBef>
            </a:pPr>
            <a:r>
              <a:rPr sz="1100" i="1" dirty="0">
                <a:latin typeface="Calibri"/>
                <a:cs typeface="Calibri"/>
              </a:rPr>
              <a:t>β</a:t>
            </a:r>
            <a:r>
              <a:rPr sz="1200" baseline="-10416" dirty="0">
                <a:latin typeface="Calibri"/>
                <a:cs typeface="Calibri"/>
              </a:rPr>
              <a:t>0</a:t>
            </a:r>
            <a:r>
              <a:rPr sz="1200" spc="172" baseline="-10416" dirty="0">
                <a:latin typeface="Calibri"/>
                <a:cs typeface="Calibri"/>
              </a:rPr>
              <a:t> </a:t>
            </a:r>
            <a:r>
              <a:rPr sz="1100" spc="295" dirty="0">
                <a:latin typeface="Calibri"/>
                <a:cs typeface="Calibri"/>
              </a:rPr>
              <a:t>+</a:t>
            </a:r>
            <a:r>
              <a:rPr sz="1100" dirty="0">
                <a:latin typeface="Calibri"/>
                <a:cs typeface="Calibri"/>
              </a:rPr>
              <a:t> </a:t>
            </a:r>
            <a:r>
              <a:rPr sz="1100" i="1" spc="110" dirty="0">
                <a:latin typeface="Calibri"/>
                <a:cs typeface="Calibri"/>
              </a:rPr>
              <a:t>β</a:t>
            </a:r>
            <a:r>
              <a:rPr sz="1200" spc="165" baseline="-10416" dirty="0">
                <a:latin typeface="Calibri"/>
                <a:cs typeface="Calibri"/>
              </a:rPr>
              <a:t>1</a:t>
            </a:r>
            <a:r>
              <a:rPr sz="1100" i="1" spc="110" dirty="0">
                <a:latin typeface="Calibri"/>
                <a:cs typeface="Calibri"/>
              </a:rPr>
              <a:t>X</a:t>
            </a:r>
            <a:r>
              <a:rPr sz="1200" spc="165" baseline="-10416" dirty="0">
                <a:latin typeface="Calibri"/>
                <a:cs typeface="Calibri"/>
              </a:rPr>
              <a:t>1</a:t>
            </a:r>
            <a:r>
              <a:rPr sz="1200" spc="172" baseline="-10416" dirty="0">
                <a:latin typeface="Calibri"/>
                <a:cs typeface="Calibri"/>
              </a:rPr>
              <a:t> </a:t>
            </a:r>
            <a:r>
              <a:rPr sz="1100" spc="295" dirty="0">
                <a:latin typeface="Calibri"/>
                <a:cs typeface="Calibri"/>
              </a:rPr>
              <a:t>+</a:t>
            </a:r>
            <a:r>
              <a:rPr sz="1100" dirty="0">
                <a:latin typeface="Calibri"/>
                <a:cs typeface="Calibri"/>
              </a:rPr>
              <a:t> </a:t>
            </a:r>
            <a:r>
              <a:rPr sz="1100" i="1" spc="110" dirty="0">
                <a:latin typeface="Calibri"/>
                <a:cs typeface="Calibri"/>
              </a:rPr>
              <a:t>β</a:t>
            </a:r>
            <a:r>
              <a:rPr sz="1200" spc="165" baseline="-10416" dirty="0">
                <a:latin typeface="Calibri"/>
                <a:cs typeface="Calibri"/>
              </a:rPr>
              <a:t>2</a:t>
            </a:r>
            <a:r>
              <a:rPr sz="1100" i="1" spc="110" dirty="0">
                <a:latin typeface="Calibri"/>
                <a:cs typeface="Calibri"/>
              </a:rPr>
              <a:t>X</a:t>
            </a:r>
            <a:r>
              <a:rPr sz="1200" spc="165" baseline="-10416" dirty="0">
                <a:latin typeface="Calibri"/>
                <a:cs typeface="Calibri"/>
              </a:rPr>
              <a:t>2</a:t>
            </a:r>
            <a:r>
              <a:rPr sz="1200" spc="172" baseline="-10416" dirty="0">
                <a:latin typeface="Calibri"/>
                <a:cs typeface="Calibri"/>
              </a:rPr>
              <a:t> </a:t>
            </a:r>
            <a:r>
              <a:rPr sz="1100" spc="295" dirty="0">
                <a:latin typeface="Calibri"/>
                <a:cs typeface="Calibri"/>
              </a:rPr>
              <a:t>+</a:t>
            </a:r>
            <a:r>
              <a:rPr sz="1100" dirty="0">
                <a:latin typeface="Calibri"/>
                <a:cs typeface="Calibri"/>
              </a:rPr>
              <a:t> </a:t>
            </a:r>
            <a:r>
              <a:rPr sz="1100" i="1" spc="135" dirty="0">
                <a:latin typeface="Calibri"/>
                <a:cs typeface="Calibri"/>
              </a:rPr>
              <a:t>β</a:t>
            </a:r>
            <a:r>
              <a:rPr sz="1200" spc="202" baseline="-10416" dirty="0">
                <a:latin typeface="Calibri"/>
                <a:cs typeface="Calibri"/>
              </a:rPr>
              <a:t>3</a:t>
            </a:r>
            <a:r>
              <a:rPr sz="1100" i="1" spc="135" dirty="0">
                <a:latin typeface="Calibri"/>
                <a:cs typeface="Calibri"/>
              </a:rPr>
              <a:t>X</a:t>
            </a:r>
            <a:r>
              <a:rPr sz="1200" spc="202" baseline="31250" dirty="0">
                <a:latin typeface="Calibri"/>
                <a:cs typeface="Calibri"/>
              </a:rPr>
              <a:t>2</a:t>
            </a:r>
            <a:r>
              <a:rPr sz="1200" spc="172" baseline="31250" dirty="0">
                <a:latin typeface="Calibri"/>
                <a:cs typeface="Calibri"/>
              </a:rPr>
              <a:t> </a:t>
            </a:r>
            <a:r>
              <a:rPr sz="1100" spc="295" dirty="0">
                <a:latin typeface="Calibri"/>
                <a:cs typeface="Calibri"/>
              </a:rPr>
              <a:t>+</a:t>
            </a:r>
            <a:r>
              <a:rPr sz="1100" dirty="0">
                <a:latin typeface="Calibri"/>
                <a:cs typeface="Calibri"/>
              </a:rPr>
              <a:t> </a:t>
            </a:r>
            <a:r>
              <a:rPr sz="1100" i="1" spc="135" dirty="0">
                <a:latin typeface="Calibri"/>
                <a:cs typeface="Calibri"/>
              </a:rPr>
              <a:t>β</a:t>
            </a:r>
            <a:r>
              <a:rPr sz="1200" spc="202" baseline="-10416" dirty="0">
                <a:latin typeface="Calibri"/>
                <a:cs typeface="Calibri"/>
              </a:rPr>
              <a:t>4</a:t>
            </a:r>
            <a:r>
              <a:rPr sz="1100" i="1" spc="135" dirty="0">
                <a:latin typeface="Calibri"/>
                <a:cs typeface="Calibri"/>
              </a:rPr>
              <a:t>X</a:t>
            </a:r>
            <a:r>
              <a:rPr sz="1200" spc="202" baseline="31250" dirty="0">
                <a:latin typeface="Calibri"/>
                <a:cs typeface="Calibri"/>
              </a:rPr>
              <a:t>2</a:t>
            </a:r>
            <a:r>
              <a:rPr sz="1200" spc="172" baseline="31250" dirty="0">
                <a:latin typeface="Calibri"/>
                <a:cs typeface="Calibri"/>
              </a:rPr>
              <a:t> </a:t>
            </a:r>
            <a:r>
              <a:rPr sz="1100" spc="295" dirty="0">
                <a:latin typeface="Calibri"/>
                <a:cs typeface="Calibri"/>
              </a:rPr>
              <a:t>+</a:t>
            </a:r>
            <a:r>
              <a:rPr sz="1100" dirty="0">
                <a:latin typeface="Calibri"/>
                <a:cs typeface="Calibri"/>
              </a:rPr>
              <a:t> </a:t>
            </a:r>
            <a:r>
              <a:rPr sz="1100" i="1" spc="140" dirty="0">
                <a:latin typeface="Calibri"/>
                <a:cs typeface="Calibri"/>
              </a:rPr>
              <a:t>β</a:t>
            </a:r>
            <a:r>
              <a:rPr sz="1200" spc="209" baseline="-10416" dirty="0">
                <a:latin typeface="Calibri"/>
                <a:cs typeface="Calibri"/>
              </a:rPr>
              <a:t>5</a:t>
            </a:r>
            <a:r>
              <a:rPr sz="1100" i="1" spc="140" dirty="0">
                <a:latin typeface="Calibri"/>
                <a:cs typeface="Calibri"/>
              </a:rPr>
              <a:t>X</a:t>
            </a:r>
            <a:r>
              <a:rPr sz="1200" spc="209" baseline="-10416" dirty="0">
                <a:latin typeface="Calibri"/>
                <a:cs typeface="Calibri"/>
              </a:rPr>
              <a:t>1</a:t>
            </a:r>
            <a:r>
              <a:rPr sz="1100" i="1" spc="140" dirty="0">
                <a:latin typeface="Calibri"/>
                <a:cs typeface="Calibri"/>
              </a:rPr>
              <a:t>X</a:t>
            </a:r>
            <a:r>
              <a:rPr sz="1200" spc="209" baseline="-10416" dirty="0">
                <a:latin typeface="Calibri"/>
                <a:cs typeface="Calibri"/>
              </a:rPr>
              <a:t>2</a:t>
            </a:r>
            <a:r>
              <a:rPr sz="1200" spc="270" baseline="-10416" dirty="0">
                <a:latin typeface="Calibri"/>
                <a:cs typeface="Calibri"/>
              </a:rPr>
              <a:t> </a:t>
            </a:r>
            <a:r>
              <a:rPr sz="1100" spc="295" dirty="0">
                <a:latin typeface="Calibri"/>
                <a:cs typeface="Calibri"/>
              </a:rPr>
              <a:t>=</a:t>
            </a:r>
            <a:r>
              <a:rPr sz="1100" spc="70" dirty="0">
                <a:latin typeface="Calibri"/>
                <a:cs typeface="Calibri"/>
              </a:rPr>
              <a:t> </a:t>
            </a:r>
            <a:r>
              <a:rPr sz="1100" spc="-50" dirty="0">
                <a:latin typeface="Calibri"/>
                <a:cs typeface="Calibri"/>
              </a:rPr>
              <a:t>0</a:t>
            </a:r>
            <a:endParaRPr sz="1100">
              <a:latin typeface="Calibri"/>
              <a:cs typeface="Calibri"/>
            </a:endParaRPr>
          </a:p>
          <a:p>
            <a:pPr marL="2007235">
              <a:lnSpc>
                <a:spcPts val="585"/>
              </a:lnSpc>
              <a:tabLst>
                <a:tab pos="2500630" algn="l"/>
              </a:tabLst>
            </a:pPr>
            <a:r>
              <a:rPr sz="800" spc="-50" dirty="0">
                <a:latin typeface="Calibri"/>
                <a:cs typeface="Calibri"/>
              </a:rPr>
              <a:t>1</a:t>
            </a:r>
            <a:r>
              <a:rPr sz="800" dirty="0">
                <a:latin typeface="Calibri"/>
                <a:cs typeface="Calibri"/>
              </a:rPr>
              <a:t>	</a:t>
            </a:r>
            <a:r>
              <a:rPr sz="800" spc="-50" dirty="0">
                <a:latin typeface="Calibri"/>
                <a:cs typeface="Calibri"/>
              </a:rPr>
              <a:t>2</a:t>
            </a:r>
            <a:endParaRPr sz="800">
              <a:latin typeface="Calibri"/>
              <a:cs typeface="Calibri"/>
            </a:endParaRPr>
          </a:p>
          <a:p>
            <a:pPr marL="38100" marR="30480">
              <a:lnSpc>
                <a:spcPct val="102600"/>
              </a:lnSpc>
              <a:spcBef>
                <a:spcPts val="885"/>
              </a:spcBef>
            </a:pPr>
            <a:r>
              <a:rPr sz="1100" spc="80" dirty="0">
                <a:latin typeface="Calibri"/>
                <a:cs typeface="Calibri"/>
              </a:rPr>
              <a:t>This</a:t>
            </a:r>
            <a:r>
              <a:rPr sz="1100" spc="185" dirty="0">
                <a:latin typeface="Calibri"/>
                <a:cs typeface="Calibri"/>
              </a:rPr>
              <a:t> </a:t>
            </a:r>
            <a:r>
              <a:rPr sz="1100" dirty="0">
                <a:latin typeface="Calibri"/>
                <a:cs typeface="Calibri"/>
              </a:rPr>
              <a:t>leads</a:t>
            </a:r>
            <a:r>
              <a:rPr sz="1100" spc="185" dirty="0">
                <a:latin typeface="Calibri"/>
                <a:cs typeface="Calibri"/>
              </a:rPr>
              <a:t> </a:t>
            </a:r>
            <a:r>
              <a:rPr sz="1100" dirty="0">
                <a:latin typeface="Calibri"/>
                <a:cs typeface="Calibri"/>
              </a:rPr>
              <a:t>to</a:t>
            </a:r>
            <a:r>
              <a:rPr sz="1100" spc="185" dirty="0">
                <a:latin typeface="Calibri"/>
                <a:cs typeface="Calibri"/>
              </a:rPr>
              <a:t> </a:t>
            </a:r>
            <a:r>
              <a:rPr sz="1100" dirty="0">
                <a:latin typeface="Calibri"/>
                <a:cs typeface="Calibri"/>
              </a:rPr>
              <a:t>nonlinear</a:t>
            </a:r>
            <a:r>
              <a:rPr sz="1100" spc="190" dirty="0">
                <a:latin typeface="Calibri"/>
                <a:cs typeface="Calibri"/>
              </a:rPr>
              <a:t> </a:t>
            </a:r>
            <a:r>
              <a:rPr sz="1100" dirty="0">
                <a:latin typeface="Calibri"/>
                <a:cs typeface="Calibri"/>
              </a:rPr>
              <a:t>decision</a:t>
            </a:r>
            <a:r>
              <a:rPr sz="1100" spc="185" dirty="0">
                <a:latin typeface="Calibri"/>
                <a:cs typeface="Calibri"/>
              </a:rPr>
              <a:t> </a:t>
            </a:r>
            <a:r>
              <a:rPr sz="1100" dirty="0">
                <a:latin typeface="Calibri"/>
                <a:cs typeface="Calibri"/>
              </a:rPr>
              <a:t>boundaries</a:t>
            </a:r>
            <a:r>
              <a:rPr sz="1100" spc="185" dirty="0">
                <a:latin typeface="Calibri"/>
                <a:cs typeface="Calibri"/>
              </a:rPr>
              <a:t> </a:t>
            </a:r>
            <a:r>
              <a:rPr sz="1100" dirty="0">
                <a:latin typeface="Calibri"/>
                <a:cs typeface="Calibri"/>
              </a:rPr>
              <a:t>in</a:t>
            </a:r>
            <a:r>
              <a:rPr sz="1100" spc="185" dirty="0">
                <a:latin typeface="Calibri"/>
                <a:cs typeface="Calibri"/>
              </a:rPr>
              <a:t> </a:t>
            </a:r>
            <a:r>
              <a:rPr sz="1100" dirty="0">
                <a:latin typeface="Calibri"/>
                <a:cs typeface="Calibri"/>
              </a:rPr>
              <a:t>the</a:t>
            </a:r>
            <a:r>
              <a:rPr sz="1100" spc="190" dirty="0">
                <a:latin typeface="Calibri"/>
                <a:cs typeface="Calibri"/>
              </a:rPr>
              <a:t> </a:t>
            </a:r>
            <a:r>
              <a:rPr sz="1100" dirty="0">
                <a:latin typeface="Calibri"/>
                <a:cs typeface="Calibri"/>
              </a:rPr>
              <a:t>original</a:t>
            </a:r>
            <a:r>
              <a:rPr sz="1100" spc="185" dirty="0">
                <a:latin typeface="Calibri"/>
                <a:cs typeface="Calibri"/>
              </a:rPr>
              <a:t> </a:t>
            </a:r>
            <a:r>
              <a:rPr sz="1100" spc="-10" dirty="0">
                <a:latin typeface="Calibri"/>
                <a:cs typeface="Calibri"/>
              </a:rPr>
              <a:t>space </a:t>
            </a:r>
            <a:r>
              <a:rPr sz="1100" dirty="0">
                <a:latin typeface="Calibri"/>
                <a:cs typeface="Calibri"/>
              </a:rPr>
              <a:t>(quadratic</a:t>
            </a:r>
            <a:r>
              <a:rPr sz="1100" spc="320" dirty="0">
                <a:latin typeface="Calibri"/>
                <a:cs typeface="Calibri"/>
              </a:rPr>
              <a:t> </a:t>
            </a:r>
            <a:r>
              <a:rPr sz="1100" dirty="0">
                <a:latin typeface="Calibri"/>
                <a:cs typeface="Calibri"/>
              </a:rPr>
              <a:t>conic</a:t>
            </a:r>
            <a:r>
              <a:rPr sz="1100" spc="320" dirty="0">
                <a:latin typeface="Calibri"/>
                <a:cs typeface="Calibri"/>
              </a:rPr>
              <a:t> </a:t>
            </a:r>
            <a:r>
              <a:rPr sz="1100" spc="-10" dirty="0">
                <a:latin typeface="Calibri"/>
                <a:cs typeface="Calibri"/>
              </a:rPr>
              <a:t>sections).</a:t>
            </a:r>
            <a:endParaRPr sz="1100">
              <a:latin typeface="Calibri"/>
              <a:cs typeface="Calibri"/>
            </a:endParaRPr>
          </a:p>
        </p:txBody>
      </p:sp>
    </p:spTree>
    <p:extLst>
      <p:ext uri="{BB962C8B-B14F-4D97-AF65-F5344CB8AC3E}">
        <p14:creationId xmlns:p14="http://schemas.microsoft.com/office/powerpoint/2010/main" val="2312217766"/>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967105">
              <a:lnSpc>
                <a:spcPct val="100000"/>
              </a:lnSpc>
              <a:spcBef>
                <a:spcPts val="135"/>
              </a:spcBef>
            </a:pPr>
            <a:r>
              <a:rPr spc="85" dirty="0"/>
              <a:t>Cubic</a:t>
            </a:r>
            <a:r>
              <a:rPr spc="160" dirty="0"/>
              <a:t> </a:t>
            </a:r>
            <a:r>
              <a:rPr spc="-10" dirty="0"/>
              <a:t>Polynomials</a:t>
            </a:r>
          </a:p>
        </p:txBody>
      </p:sp>
      <p:sp>
        <p:nvSpPr>
          <p:cNvPr id="3" name="object 3"/>
          <p:cNvSpPr txBox="1"/>
          <p:nvPr/>
        </p:nvSpPr>
        <p:spPr>
          <a:xfrm>
            <a:off x="347294" y="499845"/>
            <a:ext cx="1581150" cy="1720214"/>
          </a:xfrm>
          <a:prstGeom prst="rect">
            <a:avLst/>
          </a:prstGeom>
        </p:spPr>
        <p:txBody>
          <a:bodyPr vert="horz" wrap="square" lIns="0" tIns="6985" rIns="0" bIns="0" rtlCol="0">
            <a:spAutoFit/>
          </a:bodyPr>
          <a:lstStyle/>
          <a:p>
            <a:pPr marL="12700" marR="5080" algn="just">
              <a:lnSpc>
                <a:spcPct val="102600"/>
              </a:lnSpc>
              <a:spcBef>
                <a:spcPts val="55"/>
              </a:spcBef>
            </a:pPr>
            <a:r>
              <a:rPr sz="1100" dirty="0">
                <a:latin typeface="Calibri"/>
                <a:cs typeface="Calibri"/>
              </a:rPr>
              <a:t>Here</a:t>
            </a:r>
            <a:r>
              <a:rPr sz="1100" spc="290" dirty="0">
                <a:latin typeface="Calibri"/>
                <a:cs typeface="Calibri"/>
              </a:rPr>
              <a:t>  </a:t>
            </a:r>
            <a:r>
              <a:rPr sz="1100" dirty="0">
                <a:latin typeface="Calibri"/>
                <a:cs typeface="Calibri"/>
              </a:rPr>
              <a:t>we</a:t>
            </a:r>
            <a:r>
              <a:rPr sz="1100" spc="290" dirty="0">
                <a:latin typeface="Calibri"/>
                <a:cs typeface="Calibri"/>
              </a:rPr>
              <a:t>  </a:t>
            </a:r>
            <a:r>
              <a:rPr sz="1100" dirty="0">
                <a:latin typeface="Calibri"/>
                <a:cs typeface="Calibri"/>
              </a:rPr>
              <a:t>use</a:t>
            </a:r>
            <a:r>
              <a:rPr sz="1100" spc="290" dirty="0">
                <a:latin typeface="Calibri"/>
                <a:cs typeface="Calibri"/>
              </a:rPr>
              <a:t>  </a:t>
            </a:r>
            <a:r>
              <a:rPr sz="1100" dirty="0">
                <a:latin typeface="Calibri"/>
                <a:cs typeface="Calibri"/>
              </a:rPr>
              <a:t>a</a:t>
            </a:r>
            <a:r>
              <a:rPr sz="1100" spc="290" dirty="0">
                <a:latin typeface="Calibri"/>
                <a:cs typeface="Calibri"/>
              </a:rPr>
              <a:t>  </a:t>
            </a:r>
            <a:r>
              <a:rPr sz="1100" spc="-10" dirty="0">
                <a:latin typeface="Calibri"/>
                <a:cs typeface="Calibri"/>
              </a:rPr>
              <a:t>basis </a:t>
            </a:r>
            <a:r>
              <a:rPr sz="1100" dirty="0">
                <a:latin typeface="Calibri"/>
                <a:cs typeface="Calibri"/>
              </a:rPr>
              <a:t>expansion</a:t>
            </a:r>
            <a:r>
              <a:rPr sz="1100" spc="409" dirty="0">
                <a:latin typeface="Calibri"/>
                <a:cs typeface="Calibri"/>
              </a:rPr>
              <a:t> </a:t>
            </a:r>
            <a:r>
              <a:rPr sz="1100" dirty="0">
                <a:latin typeface="Calibri"/>
                <a:cs typeface="Calibri"/>
              </a:rPr>
              <a:t>of</a:t>
            </a:r>
            <a:r>
              <a:rPr sz="1100" spc="415" dirty="0">
                <a:latin typeface="Calibri"/>
                <a:cs typeface="Calibri"/>
              </a:rPr>
              <a:t> </a:t>
            </a:r>
            <a:r>
              <a:rPr sz="1100" dirty="0">
                <a:latin typeface="Calibri"/>
                <a:cs typeface="Calibri"/>
              </a:rPr>
              <a:t>cubic</a:t>
            </a:r>
            <a:r>
              <a:rPr sz="1100" spc="415" dirty="0">
                <a:latin typeface="Calibri"/>
                <a:cs typeface="Calibri"/>
              </a:rPr>
              <a:t> </a:t>
            </a:r>
            <a:r>
              <a:rPr sz="1100" spc="-20" dirty="0">
                <a:latin typeface="Calibri"/>
                <a:cs typeface="Calibri"/>
              </a:rPr>
              <a:t>poly- </a:t>
            </a:r>
            <a:r>
              <a:rPr sz="1100" spc="-10" dirty="0">
                <a:latin typeface="Calibri"/>
                <a:cs typeface="Calibri"/>
              </a:rPr>
              <a:t>nomials</a:t>
            </a:r>
            <a:endParaRPr sz="1100">
              <a:latin typeface="Calibri"/>
              <a:cs typeface="Calibri"/>
            </a:endParaRPr>
          </a:p>
          <a:p>
            <a:pPr marL="12700" algn="just">
              <a:lnSpc>
                <a:spcPct val="100000"/>
              </a:lnSpc>
              <a:spcBef>
                <a:spcPts val="635"/>
              </a:spcBef>
            </a:pPr>
            <a:r>
              <a:rPr sz="1100" dirty="0">
                <a:latin typeface="Calibri"/>
                <a:cs typeface="Calibri"/>
              </a:rPr>
              <a:t>From</a:t>
            </a:r>
            <a:r>
              <a:rPr sz="1100" spc="185" dirty="0">
                <a:latin typeface="Calibri"/>
                <a:cs typeface="Calibri"/>
              </a:rPr>
              <a:t> </a:t>
            </a:r>
            <a:r>
              <a:rPr sz="1100" dirty="0">
                <a:latin typeface="Calibri"/>
                <a:cs typeface="Calibri"/>
              </a:rPr>
              <a:t>2</a:t>
            </a:r>
            <a:r>
              <a:rPr sz="1100" spc="190" dirty="0">
                <a:latin typeface="Calibri"/>
                <a:cs typeface="Calibri"/>
              </a:rPr>
              <a:t> </a:t>
            </a:r>
            <a:r>
              <a:rPr sz="1100" dirty="0">
                <a:latin typeface="Calibri"/>
                <a:cs typeface="Calibri"/>
              </a:rPr>
              <a:t>variables</a:t>
            </a:r>
            <a:r>
              <a:rPr sz="1100" spc="190" dirty="0">
                <a:latin typeface="Calibri"/>
                <a:cs typeface="Calibri"/>
              </a:rPr>
              <a:t> </a:t>
            </a:r>
            <a:r>
              <a:rPr sz="1100" dirty="0">
                <a:latin typeface="Calibri"/>
                <a:cs typeface="Calibri"/>
              </a:rPr>
              <a:t>to</a:t>
            </a:r>
            <a:r>
              <a:rPr sz="1100" spc="190" dirty="0">
                <a:latin typeface="Calibri"/>
                <a:cs typeface="Calibri"/>
              </a:rPr>
              <a:t> </a:t>
            </a:r>
            <a:r>
              <a:rPr sz="1100" spc="-50" dirty="0">
                <a:latin typeface="Calibri"/>
                <a:cs typeface="Calibri"/>
              </a:rPr>
              <a:t>9</a:t>
            </a:r>
            <a:endParaRPr sz="1100">
              <a:latin typeface="Calibri"/>
              <a:cs typeface="Calibri"/>
            </a:endParaRPr>
          </a:p>
          <a:p>
            <a:pPr marL="12700" marR="5080" algn="just">
              <a:lnSpc>
                <a:spcPct val="102600"/>
              </a:lnSpc>
              <a:spcBef>
                <a:spcPts val="595"/>
              </a:spcBef>
            </a:pPr>
            <a:r>
              <a:rPr sz="1100" spc="65" dirty="0">
                <a:latin typeface="Calibri"/>
                <a:cs typeface="Calibri"/>
              </a:rPr>
              <a:t>The</a:t>
            </a:r>
            <a:r>
              <a:rPr sz="1100" spc="135" dirty="0">
                <a:latin typeface="Calibri"/>
                <a:cs typeface="Calibri"/>
              </a:rPr>
              <a:t>  </a:t>
            </a:r>
            <a:r>
              <a:rPr sz="1100" dirty="0">
                <a:latin typeface="Calibri"/>
                <a:cs typeface="Calibri"/>
              </a:rPr>
              <a:t>support-vector</a:t>
            </a:r>
            <a:r>
              <a:rPr sz="1100" spc="140" dirty="0">
                <a:latin typeface="Calibri"/>
                <a:cs typeface="Calibri"/>
              </a:rPr>
              <a:t>  </a:t>
            </a:r>
            <a:r>
              <a:rPr sz="1100" spc="-10" dirty="0">
                <a:latin typeface="Calibri"/>
                <a:cs typeface="Calibri"/>
              </a:rPr>
              <a:t>clas- </a:t>
            </a:r>
            <a:r>
              <a:rPr sz="1100" dirty="0">
                <a:latin typeface="Calibri"/>
                <a:cs typeface="Calibri"/>
              </a:rPr>
              <a:t>sifier</a:t>
            </a:r>
            <a:r>
              <a:rPr sz="1100" spc="370" dirty="0">
                <a:latin typeface="Calibri"/>
                <a:cs typeface="Calibri"/>
              </a:rPr>
              <a:t>  </a:t>
            </a:r>
            <a:r>
              <a:rPr sz="1100" dirty="0">
                <a:latin typeface="Calibri"/>
                <a:cs typeface="Calibri"/>
              </a:rPr>
              <a:t>in</a:t>
            </a:r>
            <a:r>
              <a:rPr sz="1100" spc="370" dirty="0">
                <a:latin typeface="Calibri"/>
                <a:cs typeface="Calibri"/>
              </a:rPr>
              <a:t>  </a:t>
            </a:r>
            <a:r>
              <a:rPr sz="1100" dirty="0">
                <a:latin typeface="Calibri"/>
                <a:cs typeface="Calibri"/>
              </a:rPr>
              <a:t>the</a:t>
            </a:r>
            <a:r>
              <a:rPr sz="1100" spc="370" dirty="0">
                <a:latin typeface="Calibri"/>
                <a:cs typeface="Calibri"/>
              </a:rPr>
              <a:t>  </a:t>
            </a:r>
            <a:r>
              <a:rPr sz="1100" spc="-10" dirty="0">
                <a:latin typeface="Calibri"/>
                <a:cs typeface="Calibri"/>
              </a:rPr>
              <a:t>enlarged </a:t>
            </a:r>
            <a:r>
              <a:rPr sz="1100" dirty="0">
                <a:latin typeface="Calibri"/>
                <a:cs typeface="Calibri"/>
              </a:rPr>
              <a:t>space</a:t>
            </a:r>
            <a:r>
              <a:rPr sz="1100" spc="270" dirty="0">
                <a:latin typeface="Calibri"/>
                <a:cs typeface="Calibri"/>
              </a:rPr>
              <a:t> </a:t>
            </a:r>
            <a:r>
              <a:rPr sz="1100" dirty="0">
                <a:latin typeface="Calibri"/>
                <a:cs typeface="Calibri"/>
              </a:rPr>
              <a:t>solves</a:t>
            </a:r>
            <a:r>
              <a:rPr sz="1100" spc="270" dirty="0">
                <a:latin typeface="Calibri"/>
                <a:cs typeface="Calibri"/>
              </a:rPr>
              <a:t> </a:t>
            </a:r>
            <a:r>
              <a:rPr sz="1100" dirty="0">
                <a:latin typeface="Calibri"/>
                <a:cs typeface="Calibri"/>
              </a:rPr>
              <a:t>the</a:t>
            </a:r>
            <a:r>
              <a:rPr sz="1100" spc="270" dirty="0">
                <a:latin typeface="Calibri"/>
                <a:cs typeface="Calibri"/>
              </a:rPr>
              <a:t> </a:t>
            </a:r>
            <a:r>
              <a:rPr sz="1100" spc="-10" dirty="0">
                <a:latin typeface="Calibri"/>
                <a:cs typeface="Calibri"/>
              </a:rPr>
              <a:t>problem </a:t>
            </a:r>
            <a:r>
              <a:rPr sz="1100" dirty="0">
                <a:latin typeface="Calibri"/>
                <a:cs typeface="Calibri"/>
              </a:rPr>
              <a:t>in</a:t>
            </a:r>
            <a:r>
              <a:rPr sz="1100" spc="484" dirty="0">
                <a:latin typeface="Calibri"/>
                <a:cs typeface="Calibri"/>
              </a:rPr>
              <a:t> </a:t>
            </a:r>
            <a:r>
              <a:rPr sz="1100" dirty="0">
                <a:latin typeface="Calibri"/>
                <a:cs typeface="Calibri"/>
              </a:rPr>
              <a:t>the</a:t>
            </a:r>
            <a:r>
              <a:rPr sz="1100" spc="484" dirty="0">
                <a:latin typeface="Calibri"/>
                <a:cs typeface="Calibri"/>
              </a:rPr>
              <a:t> </a:t>
            </a:r>
            <a:r>
              <a:rPr sz="1100" spc="-10" dirty="0">
                <a:latin typeface="Calibri"/>
                <a:cs typeface="Calibri"/>
              </a:rPr>
              <a:t>lower-dimensional space</a:t>
            </a:r>
            <a:endParaRPr sz="1100">
              <a:latin typeface="Calibri"/>
              <a:cs typeface="Calibri"/>
            </a:endParaRPr>
          </a:p>
        </p:txBody>
      </p:sp>
      <p:sp>
        <p:nvSpPr>
          <p:cNvPr id="4" name="object 4"/>
          <p:cNvSpPr txBox="1"/>
          <p:nvPr/>
        </p:nvSpPr>
        <p:spPr>
          <a:xfrm>
            <a:off x="2606455" y="2436740"/>
            <a:ext cx="111760" cy="116205"/>
          </a:xfrm>
          <a:prstGeom prst="rect">
            <a:avLst/>
          </a:prstGeom>
        </p:spPr>
        <p:txBody>
          <a:bodyPr vert="horz" wrap="square" lIns="0" tIns="11430" rIns="0" bIns="0" rtlCol="0">
            <a:spAutoFit/>
          </a:bodyPr>
          <a:lstStyle/>
          <a:p>
            <a:pPr marL="12700">
              <a:lnSpc>
                <a:spcPct val="100000"/>
              </a:lnSpc>
              <a:spcBef>
                <a:spcPts val="90"/>
              </a:spcBef>
            </a:pPr>
            <a:r>
              <a:rPr sz="600" spc="-25" dirty="0">
                <a:latin typeface="Microsoft Sans Serif"/>
                <a:cs typeface="Microsoft Sans Serif"/>
              </a:rPr>
              <a:t>−4</a:t>
            </a:r>
            <a:endParaRPr sz="600">
              <a:latin typeface="Microsoft Sans Serif"/>
              <a:cs typeface="Microsoft Sans Serif"/>
            </a:endParaRPr>
          </a:p>
        </p:txBody>
      </p:sp>
      <p:sp>
        <p:nvSpPr>
          <p:cNvPr id="5" name="object 5"/>
          <p:cNvSpPr txBox="1"/>
          <p:nvPr/>
        </p:nvSpPr>
        <p:spPr>
          <a:xfrm>
            <a:off x="2970269" y="2436740"/>
            <a:ext cx="111760" cy="116205"/>
          </a:xfrm>
          <a:prstGeom prst="rect">
            <a:avLst/>
          </a:prstGeom>
        </p:spPr>
        <p:txBody>
          <a:bodyPr vert="horz" wrap="square" lIns="0" tIns="11430" rIns="0" bIns="0" rtlCol="0">
            <a:spAutoFit/>
          </a:bodyPr>
          <a:lstStyle/>
          <a:p>
            <a:pPr marL="12700">
              <a:lnSpc>
                <a:spcPct val="100000"/>
              </a:lnSpc>
              <a:spcBef>
                <a:spcPts val="90"/>
              </a:spcBef>
            </a:pPr>
            <a:r>
              <a:rPr sz="600" spc="-25" dirty="0">
                <a:latin typeface="Microsoft Sans Serif"/>
                <a:cs typeface="Microsoft Sans Serif"/>
              </a:rPr>
              <a:t>−2</a:t>
            </a:r>
            <a:endParaRPr sz="600">
              <a:latin typeface="Microsoft Sans Serif"/>
              <a:cs typeface="Microsoft Sans Serif"/>
            </a:endParaRPr>
          </a:p>
        </p:txBody>
      </p:sp>
      <p:sp>
        <p:nvSpPr>
          <p:cNvPr id="6" name="object 6"/>
          <p:cNvSpPr txBox="1"/>
          <p:nvPr/>
        </p:nvSpPr>
        <p:spPr>
          <a:xfrm>
            <a:off x="3356087" y="2436740"/>
            <a:ext cx="67310" cy="116205"/>
          </a:xfrm>
          <a:prstGeom prst="rect">
            <a:avLst/>
          </a:prstGeom>
        </p:spPr>
        <p:txBody>
          <a:bodyPr vert="horz" wrap="square" lIns="0" tIns="11430" rIns="0" bIns="0" rtlCol="0">
            <a:spAutoFit/>
          </a:bodyPr>
          <a:lstStyle/>
          <a:p>
            <a:pPr marL="12700">
              <a:lnSpc>
                <a:spcPct val="100000"/>
              </a:lnSpc>
              <a:spcBef>
                <a:spcPts val="90"/>
              </a:spcBef>
            </a:pPr>
            <a:r>
              <a:rPr sz="600" spc="-50" dirty="0">
                <a:latin typeface="Microsoft Sans Serif"/>
                <a:cs typeface="Microsoft Sans Serif"/>
              </a:rPr>
              <a:t>0</a:t>
            </a:r>
            <a:endParaRPr sz="600">
              <a:latin typeface="Microsoft Sans Serif"/>
              <a:cs typeface="Microsoft Sans Serif"/>
            </a:endParaRPr>
          </a:p>
        </p:txBody>
      </p:sp>
      <p:sp>
        <p:nvSpPr>
          <p:cNvPr id="7" name="object 7"/>
          <p:cNvSpPr txBox="1"/>
          <p:nvPr/>
        </p:nvSpPr>
        <p:spPr>
          <a:xfrm>
            <a:off x="3719898" y="2436740"/>
            <a:ext cx="67310" cy="116205"/>
          </a:xfrm>
          <a:prstGeom prst="rect">
            <a:avLst/>
          </a:prstGeom>
        </p:spPr>
        <p:txBody>
          <a:bodyPr vert="horz" wrap="square" lIns="0" tIns="11430" rIns="0" bIns="0" rtlCol="0">
            <a:spAutoFit/>
          </a:bodyPr>
          <a:lstStyle/>
          <a:p>
            <a:pPr marL="12700">
              <a:lnSpc>
                <a:spcPct val="100000"/>
              </a:lnSpc>
              <a:spcBef>
                <a:spcPts val="90"/>
              </a:spcBef>
            </a:pPr>
            <a:r>
              <a:rPr sz="600" spc="-50" dirty="0">
                <a:latin typeface="Microsoft Sans Serif"/>
                <a:cs typeface="Microsoft Sans Serif"/>
              </a:rPr>
              <a:t>2</a:t>
            </a:r>
            <a:endParaRPr sz="600">
              <a:latin typeface="Microsoft Sans Serif"/>
              <a:cs typeface="Microsoft Sans Serif"/>
            </a:endParaRPr>
          </a:p>
        </p:txBody>
      </p:sp>
      <p:sp>
        <p:nvSpPr>
          <p:cNvPr id="8" name="object 8"/>
          <p:cNvSpPr txBox="1"/>
          <p:nvPr/>
        </p:nvSpPr>
        <p:spPr>
          <a:xfrm>
            <a:off x="4083711" y="2436740"/>
            <a:ext cx="67310" cy="116205"/>
          </a:xfrm>
          <a:prstGeom prst="rect">
            <a:avLst/>
          </a:prstGeom>
        </p:spPr>
        <p:txBody>
          <a:bodyPr vert="horz" wrap="square" lIns="0" tIns="11430" rIns="0" bIns="0" rtlCol="0">
            <a:spAutoFit/>
          </a:bodyPr>
          <a:lstStyle/>
          <a:p>
            <a:pPr marL="12700">
              <a:lnSpc>
                <a:spcPct val="100000"/>
              </a:lnSpc>
              <a:spcBef>
                <a:spcPts val="90"/>
              </a:spcBef>
            </a:pPr>
            <a:r>
              <a:rPr sz="600" spc="-50" dirty="0">
                <a:latin typeface="Microsoft Sans Serif"/>
                <a:cs typeface="Microsoft Sans Serif"/>
              </a:rPr>
              <a:t>4</a:t>
            </a:r>
            <a:endParaRPr sz="600">
              <a:latin typeface="Microsoft Sans Serif"/>
              <a:cs typeface="Microsoft Sans Serif"/>
            </a:endParaRPr>
          </a:p>
        </p:txBody>
      </p:sp>
      <p:sp>
        <p:nvSpPr>
          <p:cNvPr id="9" name="object 9"/>
          <p:cNvSpPr txBox="1"/>
          <p:nvPr/>
        </p:nvSpPr>
        <p:spPr>
          <a:xfrm>
            <a:off x="2254490" y="2164552"/>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−4</a:t>
            </a:r>
            <a:endParaRPr sz="600">
              <a:latin typeface="Microsoft Sans Serif"/>
              <a:cs typeface="Microsoft Sans Serif"/>
            </a:endParaRPr>
          </a:p>
        </p:txBody>
      </p:sp>
      <p:sp>
        <p:nvSpPr>
          <p:cNvPr id="10" name="object 10"/>
          <p:cNvSpPr txBox="1"/>
          <p:nvPr/>
        </p:nvSpPr>
        <p:spPr>
          <a:xfrm>
            <a:off x="2254490" y="1811980"/>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−2</a:t>
            </a:r>
            <a:endParaRPr sz="600">
              <a:latin typeface="Microsoft Sans Serif"/>
              <a:cs typeface="Microsoft Sans Serif"/>
            </a:endParaRPr>
          </a:p>
        </p:txBody>
      </p:sp>
      <p:sp>
        <p:nvSpPr>
          <p:cNvPr id="11" name="object 11"/>
          <p:cNvSpPr txBox="1"/>
          <p:nvPr/>
        </p:nvSpPr>
        <p:spPr>
          <a:xfrm>
            <a:off x="2254490" y="1481354"/>
            <a:ext cx="100965" cy="67310"/>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0</a:t>
            </a:r>
            <a:endParaRPr sz="600">
              <a:latin typeface="Microsoft Sans Serif"/>
              <a:cs typeface="Microsoft Sans Serif"/>
            </a:endParaRPr>
          </a:p>
        </p:txBody>
      </p:sp>
      <p:sp>
        <p:nvSpPr>
          <p:cNvPr id="12" name="object 12"/>
          <p:cNvSpPr txBox="1"/>
          <p:nvPr/>
        </p:nvSpPr>
        <p:spPr>
          <a:xfrm>
            <a:off x="2254490" y="1128782"/>
            <a:ext cx="100965" cy="67310"/>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2</a:t>
            </a:r>
            <a:endParaRPr sz="600">
              <a:latin typeface="Microsoft Sans Serif"/>
              <a:cs typeface="Microsoft Sans Serif"/>
            </a:endParaRPr>
          </a:p>
        </p:txBody>
      </p:sp>
      <p:sp>
        <p:nvSpPr>
          <p:cNvPr id="13" name="object 13"/>
          <p:cNvSpPr txBox="1"/>
          <p:nvPr/>
        </p:nvSpPr>
        <p:spPr>
          <a:xfrm>
            <a:off x="2254490" y="776210"/>
            <a:ext cx="100965" cy="67310"/>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4</a:t>
            </a:r>
            <a:endParaRPr sz="600">
              <a:latin typeface="Microsoft Sans Serif"/>
              <a:cs typeface="Microsoft Sans Serif"/>
            </a:endParaRPr>
          </a:p>
        </p:txBody>
      </p:sp>
      <p:pic>
        <p:nvPicPr>
          <p:cNvPr id="14" name="object 14"/>
          <p:cNvPicPr/>
          <p:nvPr/>
        </p:nvPicPr>
        <p:blipFill>
          <a:blip r:embed="rId2" cstate="print"/>
          <a:stretch>
            <a:fillRect/>
          </a:stretch>
        </p:blipFill>
        <p:spPr>
          <a:xfrm>
            <a:off x="2403489" y="550956"/>
            <a:ext cx="1856275" cy="1856280"/>
          </a:xfrm>
          <a:prstGeom prst="rect">
            <a:avLst/>
          </a:prstGeom>
        </p:spPr>
      </p:pic>
      <p:sp>
        <p:nvSpPr>
          <p:cNvPr id="15" name="object 15"/>
          <p:cNvSpPr txBox="1"/>
          <p:nvPr/>
        </p:nvSpPr>
        <p:spPr>
          <a:xfrm>
            <a:off x="3306553" y="2582734"/>
            <a:ext cx="205104" cy="158115"/>
          </a:xfrm>
          <a:prstGeom prst="rect">
            <a:avLst/>
          </a:prstGeom>
        </p:spPr>
        <p:txBody>
          <a:bodyPr vert="horz" wrap="square" lIns="0" tIns="14604" rIns="0" bIns="0" rtlCol="0">
            <a:spAutoFit/>
          </a:bodyPr>
          <a:lstStyle/>
          <a:p>
            <a:pPr marL="38100">
              <a:lnSpc>
                <a:spcPct val="100000"/>
              </a:lnSpc>
              <a:spcBef>
                <a:spcPts val="114"/>
              </a:spcBef>
            </a:pPr>
            <a:r>
              <a:rPr sz="850" i="1" spc="45" dirty="0">
                <a:solidFill>
                  <a:srgbClr val="231F20"/>
                </a:solidFill>
                <a:latin typeface="Verdana"/>
                <a:cs typeface="Verdana"/>
              </a:rPr>
              <a:t>X</a:t>
            </a:r>
            <a:r>
              <a:rPr sz="825" spc="67" baseline="-15151" dirty="0">
                <a:solidFill>
                  <a:srgbClr val="231F20"/>
                </a:solidFill>
                <a:latin typeface="Calibri"/>
                <a:cs typeface="Calibri"/>
              </a:rPr>
              <a:t>1</a:t>
            </a:r>
            <a:endParaRPr sz="825" baseline="-15151">
              <a:latin typeface="Calibri"/>
              <a:cs typeface="Calibri"/>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53</a:t>
            </a:fld>
            <a:r>
              <a:rPr spc="-240" dirty="0"/>
              <a:t> </a:t>
            </a:r>
            <a:r>
              <a:rPr dirty="0"/>
              <a:t>/</a:t>
            </a:r>
            <a:r>
              <a:rPr spc="-245" dirty="0"/>
              <a:t> </a:t>
            </a:r>
            <a:r>
              <a:rPr spc="-25" dirty="0"/>
              <a:t>21</a:t>
            </a:r>
          </a:p>
        </p:txBody>
      </p:sp>
      <p:sp>
        <p:nvSpPr>
          <p:cNvPr id="16" name="object 16"/>
          <p:cNvSpPr txBox="1"/>
          <p:nvPr/>
        </p:nvSpPr>
        <p:spPr>
          <a:xfrm>
            <a:off x="2063940" y="1324807"/>
            <a:ext cx="143510" cy="154305"/>
          </a:xfrm>
          <a:prstGeom prst="rect">
            <a:avLst/>
          </a:prstGeom>
        </p:spPr>
        <p:txBody>
          <a:bodyPr vert="vert270" wrap="square" lIns="0" tIns="0" rIns="0" bIns="0" rtlCol="0">
            <a:spAutoFit/>
          </a:bodyPr>
          <a:lstStyle/>
          <a:p>
            <a:pPr marL="12700">
              <a:lnSpc>
                <a:spcPts val="919"/>
              </a:lnSpc>
            </a:pPr>
            <a:r>
              <a:rPr sz="850" i="1" spc="45" dirty="0">
                <a:solidFill>
                  <a:srgbClr val="231F20"/>
                </a:solidFill>
                <a:latin typeface="Verdana"/>
                <a:cs typeface="Verdana"/>
              </a:rPr>
              <a:t>X</a:t>
            </a:r>
            <a:r>
              <a:rPr sz="825" spc="67" baseline="-15151" dirty="0">
                <a:solidFill>
                  <a:srgbClr val="231F20"/>
                </a:solidFill>
                <a:latin typeface="Calibri"/>
                <a:cs typeface="Calibri"/>
              </a:rPr>
              <a:t>2</a:t>
            </a:r>
            <a:endParaRPr sz="825" baseline="-15151">
              <a:latin typeface="Calibri"/>
              <a:cs typeface="Calibri"/>
            </a:endParaRPr>
          </a:p>
        </p:txBody>
      </p:sp>
      <p:sp>
        <p:nvSpPr>
          <p:cNvPr id="17" name="object 17"/>
          <p:cNvSpPr txBox="1"/>
          <p:nvPr/>
        </p:nvSpPr>
        <p:spPr>
          <a:xfrm>
            <a:off x="309194" y="2996830"/>
            <a:ext cx="3989704" cy="167640"/>
          </a:xfrm>
          <a:prstGeom prst="rect">
            <a:avLst/>
          </a:prstGeom>
        </p:spPr>
        <p:txBody>
          <a:bodyPr vert="horz" wrap="square" lIns="0" tIns="12065" rIns="0" bIns="0" rtlCol="0">
            <a:spAutoFit/>
          </a:bodyPr>
          <a:lstStyle/>
          <a:p>
            <a:pPr marL="50800">
              <a:lnSpc>
                <a:spcPts val="680"/>
              </a:lnSpc>
              <a:spcBef>
                <a:spcPts val="95"/>
              </a:spcBef>
            </a:pPr>
            <a:r>
              <a:rPr sz="800" i="1" dirty="0">
                <a:latin typeface="Calibri"/>
                <a:cs typeface="Calibri"/>
              </a:rPr>
              <a:t>β</a:t>
            </a:r>
            <a:r>
              <a:rPr sz="900" baseline="-9259" dirty="0">
                <a:latin typeface="Lucida Console"/>
                <a:cs typeface="Lucida Console"/>
              </a:rPr>
              <a:t>0</a:t>
            </a:r>
            <a:r>
              <a:rPr sz="900" spc="-412" baseline="-9259" dirty="0">
                <a:latin typeface="Lucida Console"/>
                <a:cs typeface="Lucida Console"/>
              </a:rPr>
              <a:t> </a:t>
            </a:r>
            <a:r>
              <a:rPr sz="800" spc="130" dirty="0">
                <a:latin typeface="Calibri"/>
                <a:cs typeface="Calibri"/>
              </a:rPr>
              <a:t>+</a:t>
            </a:r>
            <a:r>
              <a:rPr sz="800" i="1" spc="130" dirty="0">
                <a:latin typeface="Calibri"/>
                <a:cs typeface="Calibri"/>
              </a:rPr>
              <a:t>β</a:t>
            </a:r>
            <a:r>
              <a:rPr sz="900" spc="195" baseline="-9259" dirty="0">
                <a:latin typeface="Lucida Console"/>
                <a:cs typeface="Lucida Console"/>
              </a:rPr>
              <a:t>1</a:t>
            </a:r>
            <a:r>
              <a:rPr sz="800" i="1" spc="130" dirty="0">
                <a:latin typeface="Calibri"/>
                <a:cs typeface="Calibri"/>
              </a:rPr>
              <a:t>X</a:t>
            </a:r>
            <a:r>
              <a:rPr sz="900" spc="195" baseline="-9259" dirty="0">
                <a:latin typeface="Lucida Console"/>
                <a:cs typeface="Lucida Console"/>
              </a:rPr>
              <a:t>1</a:t>
            </a:r>
            <a:r>
              <a:rPr sz="900" spc="-412" baseline="-9259" dirty="0">
                <a:latin typeface="Lucida Console"/>
                <a:cs typeface="Lucida Console"/>
              </a:rPr>
              <a:t> </a:t>
            </a:r>
            <a:r>
              <a:rPr sz="800" spc="130" dirty="0">
                <a:latin typeface="Calibri"/>
                <a:cs typeface="Calibri"/>
              </a:rPr>
              <a:t>+</a:t>
            </a:r>
            <a:r>
              <a:rPr sz="800" i="1" spc="130" dirty="0">
                <a:latin typeface="Calibri"/>
                <a:cs typeface="Calibri"/>
              </a:rPr>
              <a:t>β</a:t>
            </a:r>
            <a:r>
              <a:rPr sz="900" spc="195" baseline="-9259" dirty="0">
                <a:latin typeface="Lucida Console"/>
                <a:cs typeface="Lucida Console"/>
              </a:rPr>
              <a:t>2</a:t>
            </a:r>
            <a:r>
              <a:rPr sz="800" i="1" spc="130" dirty="0">
                <a:latin typeface="Calibri"/>
                <a:cs typeface="Calibri"/>
              </a:rPr>
              <a:t>X</a:t>
            </a:r>
            <a:r>
              <a:rPr sz="900" spc="195" baseline="-9259" dirty="0">
                <a:latin typeface="Lucida Console"/>
                <a:cs typeface="Lucida Console"/>
              </a:rPr>
              <a:t>2</a:t>
            </a:r>
            <a:r>
              <a:rPr sz="900" spc="-405" baseline="-9259"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3</a:t>
            </a:r>
            <a:r>
              <a:rPr sz="800" i="1" spc="140" dirty="0">
                <a:latin typeface="Calibri"/>
                <a:cs typeface="Calibri"/>
              </a:rPr>
              <a:t>X</a:t>
            </a:r>
            <a:r>
              <a:rPr sz="900" spc="209" baseline="32407" dirty="0">
                <a:latin typeface="Lucida Console"/>
                <a:cs typeface="Lucida Console"/>
              </a:rPr>
              <a:t>2</a:t>
            </a:r>
            <a:r>
              <a:rPr sz="900" spc="-412" baseline="32407"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4</a:t>
            </a:r>
            <a:r>
              <a:rPr sz="800" i="1" spc="140" dirty="0">
                <a:latin typeface="Calibri"/>
                <a:cs typeface="Calibri"/>
              </a:rPr>
              <a:t>X</a:t>
            </a:r>
            <a:r>
              <a:rPr sz="900" spc="209" baseline="32407" dirty="0">
                <a:latin typeface="Lucida Console"/>
                <a:cs typeface="Lucida Console"/>
              </a:rPr>
              <a:t>2</a:t>
            </a:r>
            <a:r>
              <a:rPr sz="900" spc="-405" baseline="32407" dirty="0">
                <a:latin typeface="Lucida Console"/>
                <a:cs typeface="Lucida Console"/>
              </a:rPr>
              <a:t> </a:t>
            </a:r>
            <a:r>
              <a:rPr sz="800" spc="135" dirty="0">
                <a:latin typeface="Calibri"/>
                <a:cs typeface="Calibri"/>
              </a:rPr>
              <a:t>+</a:t>
            </a:r>
            <a:r>
              <a:rPr sz="800" i="1" spc="135" dirty="0">
                <a:latin typeface="Calibri"/>
                <a:cs typeface="Calibri"/>
              </a:rPr>
              <a:t>β</a:t>
            </a:r>
            <a:r>
              <a:rPr sz="900" spc="202" baseline="-9259" dirty="0">
                <a:latin typeface="Lucida Console"/>
                <a:cs typeface="Lucida Console"/>
              </a:rPr>
              <a:t>5</a:t>
            </a:r>
            <a:r>
              <a:rPr sz="800" i="1" spc="135" dirty="0">
                <a:latin typeface="Calibri"/>
                <a:cs typeface="Calibri"/>
              </a:rPr>
              <a:t>X</a:t>
            </a:r>
            <a:r>
              <a:rPr sz="900" spc="202" baseline="-9259" dirty="0">
                <a:latin typeface="Lucida Console"/>
                <a:cs typeface="Lucida Console"/>
              </a:rPr>
              <a:t>1</a:t>
            </a:r>
            <a:r>
              <a:rPr sz="800" i="1" spc="135" dirty="0">
                <a:latin typeface="Calibri"/>
                <a:cs typeface="Calibri"/>
              </a:rPr>
              <a:t>X</a:t>
            </a:r>
            <a:r>
              <a:rPr sz="900" spc="202" baseline="-9259" dirty="0">
                <a:latin typeface="Lucida Console"/>
                <a:cs typeface="Lucida Console"/>
              </a:rPr>
              <a:t>2</a:t>
            </a:r>
            <a:r>
              <a:rPr sz="900" spc="-412" baseline="-9259"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6</a:t>
            </a:r>
            <a:r>
              <a:rPr sz="800" i="1" spc="140" dirty="0">
                <a:latin typeface="Calibri"/>
                <a:cs typeface="Calibri"/>
              </a:rPr>
              <a:t>X</a:t>
            </a:r>
            <a:r>
              <a:rPr sz="900" spc="209" baseline="32407" dirty="0">
                <a:latin typeface="Lucida Console"/>
                <a:cs typeface="Lucida Console"/>
              </a:rPr>
              <a:t>3</a:t>
            </a:r>
            <a:r>
              <a:rPr sz="900" spc="-412" baseline="32407"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7</a:t>
            </a:r>
            <a:r>
              <a:rPr sz="800" i="1" spc="140" dirty="0">
                <a:latin typeface="Calibri"/>
                <a:cs typeface="Calibri"/>
              </a:rPr>
              <a:t>X</a:t>
            </a:r>
            <a:r>
              <a:rPr sz="900" spc="209" baseline="32407" dirty="0">
                <a:latin typeface="Lucida Console"/>
                <a:cs typeface="Lucida Console"/>
              </a:rPr>
              <a:t>3</a:t>
            </a:r>
            <a:r>
              <a:rPr sz="900" spc="-405" baseline="32407" dirty="0">
                <a:latin typeface="Lucida Console"/>
                <a:cs typeface="Lucida Console"/>
              </a:rPr>
              <a:t> </a:t>
            </a:r>
            <a:r>
              <a:rPr sz="800" spc="145" dirty="0">
                <a:latin typeface="Calibri"/>
                <a:cs typeface="Calibri"/>
              </a:rPr>
              <a:t>+</a:t>
            </a:r>
            <a:r>
              <a:rPr sz="800" i="1" spc="145" dirty="0">
                <a:latin typeface="Calibri"/>
                <a:cs typeface="Calibri"/>
              </a:rPr>
              <a:t>β</a:t>
            </a:r>
            <a:r>
              <a:rPr sz="900" spc="217" baseline="-9259" dirty="0">
                <a:latin typeface="Lucida Console"/>
                <a:cs typeface="Lucida Console"/>
              </a:rPr>
              <a:t>8</a:t>
            </a:r>
            <a:r>
              <a:rPr sz="800" i="1" spc="145" dirty="0">
                <a:latin typeface="Calibri"/>
                <a:cs typeface="Calibri"/>
              </a:rPr>
              <a:t>X</a:t>
            </a:r>
            <a:r>
              <a:rPr sz="900" spc="217" baseline="-9259" dirty="0">
                <a:latin typeface="Lucida Console"/>
                <a:cs typeface="Lucida Console"/>
              </a:rPr>
              <a:t>1</a:t>
            </a:r>
            <a:r>
              <a:rPr sz="800" i="1" spc="145" dirty="0">
                <a:latin typeface="Calibri"/>
                <a:cs typeface="Calibri"/>
              </a:rPr>
              <a:t>X</a:t>
            </a:r>
            <a:r>
              <a:rPr sz="900" spc="217" baseline="32407" dirty="0">
                <a:latin typeface="Lucida Console"/>
                <a:cs typeface="Lucida Console"/>
              </a:rPr>
              <a:t>2</a:t>
            </a:r>
            <a:r>
              <a:rPr sz="900" spc="-412" baseline="32407" dirty="0">
                <a:latin typeface="Lucida Console"/>
                <a:cs typeface="Lucida Console"/>
              </a:rPr>
              <a:t> </a:t>
            </a:r>
            <a:r>
              <a:rPr sz="800" spc="145" dirty="0">
                <a:latin typeface="Calibri"/>
                <a:cs typeface="Calibri"/>
              </a:rPr>
              <a:t>+</a:t>
            </a:r>
            <a:r>
              <a:rPr sz="800" i="1" spc="145" dirty="0">
                <a:latin typeface="Calibri"/>
                <a:cs typeface="Calibri"/>
              </a:rPr>
              <a:t>β</a:t>
            </a:r>
            <a:r>
              <a:rPr sz="900" spc="217" baseline="-9259" dirty="0">
                <a:latin typeface="Lucida Console"/>
                <a:cs typeface="Lucida Console"/>
              </a:rPr>
              <a:t>9</a:t>
            </a:r>
            <a:r>
              <a:rPr sz="800" i="1" spc="145" dirty="0">
                <a:latin typeface="Calibri"/>
                <a:cs typeface="Calibri"/>
              </a:rPr>
              <a:t>X</a:t>
            </a:r>
            <a:r>
              <a:rPr sz="900" spc="217" baseline="32407" dirty="0">
                <a:latin typeface="Lucida Console"/>
                <a:cs typeface="Lucida Console"/>
              </a:rPr>
              <a:t>2</a:t>
            </a:r>
            <a:r>
              <a:rPr sz="800" i="1" spc="145" dirty="0">
                <a:latin typeface="Calibri"/>
                <a:cs typeface="Calibri"/>
              </a:rPr>
              <a:t>X</a:t>
            </a:r>
            <a:r>
              <a:rPr sz="900" spc="217" baseline="-9259" dirty="0">
                <a:latin typeface="Lucida Console"/>
                <a:cs typeface="Lucida Console"/>
              </a:rPr>
              <a:t>2</a:t>
            </a:r>
            <a:r>
              <a:rPr sz="900" spc="-52" baseline="-9259" dirty="0">
                <a:latin typeface="Lucida Console"/>
                <a:cs typeface="Lucida Console"/>
              </a:rPr>
              <a:t> </a:t>
            </a:r>
            <a:r>
              <a:rPr sz="800" spc="254" dirty="0">
                <a:latin typeface="Calibri"/>
                <a:cs typeface="Calibri"/>
              </a:rPr>
              <a:t>=</a:t>
            </a:r>
            <a:r>
              <a:rPr sz="800" spc="85" dirty="0">
                <a:latin typeface="Calibri"/>
                <a:cs typeface="Calibri"/>
              </a:rPr>
              <a:t> </a:t>
            </a:r>
            <a:r>
              <a:rPr sz="800" spc="-50" dirty="0">
                <a:latin typeface="Calibri"/>
                <a:cs typeface="Calibri"/>
              </a:rPr>
              <a:t>0</a:t>
            </a:r>
            <a:endParaRPr sz="800">
              <a:latin typeface="Calibri"/>
              <a:cs typeface="Calibri"/>
            </a:endParaRPr>
          </a:p>
          <a:p>
            <a:pPr marL="1146175">
              <a:lnSpc>
                <a:spcPts val="440"/>
              </a:lnSpc>
              <a:tabLst>
                <a:tab pos="1499235" algn="l"/>
                <a:tab pos="2338705" algn="l"/>
                <a:tab pos="2692400" algn="l"/>
                <a:tab pos="3186430" algn="l"/>
                <a:tab pos="3539490" algn="l"/>
              </a:tabLst>
            </a:pPr>
            <a:r>
              <a:rPr sz="600" spc="-50" dirty="0">
                <a:latin typeface="Lucida Console"/>
                <a:cs typeface="Lucida Console"/>
              </a:rPr>
              <a:t>1</a:t>
            </a:r>
            <a:r>
              <a:rPr sz="600" dirty="0">
                <a:latin typeface="Lucida Console"/>
                <a:cs typeface="Lucida Console"/>
              </a:rPr>
              <a:t>	</a:t>
            </a:r>
            <a:r>
              <a:rPr sz="600" spc="-50" dirty="0">
                <a:latin typeface="Lucida Console"/>
                <a:cs typeface="Lucida Console"/>
              </a:rPr>
              <a:t>2</a:t>
            </a:r>
            <a:r>
              <a:rPr sz="600" dirty="0">
                <a:latin typeface="Lucida Console"/>
                <a:cs typeface="Lucida Console"/>
              </a:rPr>
              <a:t>	</a:t>
            </a:r>
            <a:r>
              <a:rPr sz="600" spc="-50" dirty="0">
                <a:latin typeface="Lucida Console"/>
                <a:cs typeface="Lucida Console"/>
              </a:rPr>
              <a:t>1</a:t>
            </a:r>
            <a:r>
              <a:rPr sz="600" dirty="0">
                <a:latin typeface="Lucida Console"/>
                <a:cs typeface="Lucida Console"/>
              </a:rPr>
              <a:t>	</a:t>
            </a:r>
            <a:r>
              <a:rPr sz="600" spc="-50" dirty="0">
                <a:latin typeface="Lucida Console"/>
                <a:cs typeface="Lucida Console"/>
              </a:rPr>
              <a:t>2</a:t>
            </a:r>
            <a:r>
              <a:rPr sz="600" dirty="0">
                <a:latin typeface="Lucida Console"/>
                <a:cs typeface="Lucida Console"/>
              </a:rPr>
              <a:t>	</a:t>
            </a:r>
            <a:r>
              <a:rPr sz="600" spc="-50" dirty="0">
                <a:latin typeface="Lucida Console"/>
                <a:cs typeface="Lucida Console"/>
              </a:rPr>
              <a:t>2</a:t>
            </a:r>
            <a:r>
              <a:rPr sz="600" dirty="0">
                <a:latin typeface="Lucida Console"/>
                <a:cs typeface="Lucida Console"/>
              </a:rPr>
              <a:t>	</a:t>
            </a:r>
            <a:r>
              <a:rPr sz="600" spc="-50" dirty="0">
                <a:latin typeface="Lucida Console"/>
                <a:cs typeface="Lucida Console"/>
              </a:rPr>
              <a:t>1</a:t>
            </a:r>
            <a:endParaRPr sz="600">
              <a:latin typeface="Lucida Console"/>
              <a:cs typeface="Lucida Console"/>
            </a:endParaRPr>
          </a:p>
        </p:txBody>
      </p:sp>
    </p:spTree>
    <p:extLst>
      <p:ext uri="{BB962C8B-B14F-4D97-AF65-F5344CB8AC3E}">
        <p14:creationId xmlns:p14="http://schemas.microsoft.com/office/powerpoint/2010/main" val="1613222659"/>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9A95-793E-3B47-91A6-DAB5F30BDE42}"/>
              </a:ext>
            </a:extLst>
          </p:cNvPr>
          <p:cNvSpPr>
            <a:spLocks noGrp="1"/>
          </p:cNvSpPr>
          <p:nvPr>
            <p:ph type="title"/>
          </p:nvPr>
        </p:nvSpPr>
        <p:spPr/>
        <p:txBody>
          <a:bodyPr>
            <a:normAutofit/>
          </a:bodyPr>
          <a:lstStyle/>
          <a:p>
            <a:r>
              <a:rPr lang="en-US" b="1" dirty="0"/>
              <a:t>SVM Kernels</a:t>
            </a:r>
            <a:endParaRPr lang="en-US" dirty="0"/>
          </a:p>
        </p:txBody>
      </p:sp>
      <p:sp>
        <p:nvSpPr>
          <p:cNvPr id="3" name="Content Placeholder 2">
            <a:extLst>
              <a:ext uri="{FF2B5EF4-FFF2-40B4-BE49-F238E27FC236}">
                <a16:creationId xmlns:a16="http://schemas.microsoft.com/office/drawing/2014/main" id="{1B2FDEB2-1503-654C-B8A5-8058A22C5FEE}"/>
              </a:ext>
            </a:extLst>
          </p:cNvPr>
          <p:cNvSpPr>
            <a:spLocks noGrp="1"/>
          </p:cNvSpPr>
          <p:nvPr>
            <p:ph idx="1"/>
          </p:nvPr>
        </p:nvSpPr>
        <p:spPr>
          <a:xfrm>
            <a:off x="171450" y="511175"/>
            <a:ext cx="4343400" cy="2369880"/>
          </a:xfrm>
        </p:spPr>
        <p:txBody>
          <a:bodyPr/>
          <a:lstStyle/>
          <a:p>
            <a:r>
              <a:rPr lang="en-US" dirty="0"/>
              <a:t>The SVM algorithm is implemented in practice using a kernel. </a:t>
            </a:r>
          </a:p>
          <a:p>
            <a:r>
              <a:rPr lang="en-US" dirty="0"/>
              <a:t>A kernel transforms an input data space into the required form. </a:t>
            </a:r>
          </a:p>
          <a:p>
            <a:r>
              <a:rPr lang="en-US" dirty="0"/>
              <a:t>SVM uses a technique called the </a:t>
            </a:r>
            <a:r>
              <a:rPr lang="en-US" u="sng" dirty="0"/>
              <a:t>kernel trick</a:t>
            </a:r>
            <a:r>
              <a:rPr lang="en-US" dirty="0"/>
              <a:t>. Here, the kernel takes a low-dimensional input space and transforms it into a higher dimensional space. </a:t>
            </a:r>
          </a:p>
          <a:p>
            <a:r>
              <a:rPr lang="en-US" dirty="0"/>
              <a:t>Kernel trick helps you to build a more accurate classifier.</a:t>
            </a:r>
          </a:p>
          <a:p>
            <a:endParaRPr lang="en-US" b="1" dirty="0"/>
          </a:p>
          <a:p>
            <a:r>
              <a:rPr lang="en-US" b="1" dirty="0"/>
              <a:t>Kernel</a:t>
            </a:r>
            <a:r>
              <a:rPr lang="en-US" dirty="0"/>
              <a:t>: The main function of the kernel is to transform the given dataset input data into the required form. There are various types of functions such as </a:t>
            </a:r>
            <a:r>
              <a:rPr lang="en-US" dirty="0">
                <a:solidFill>
                  <a:srgbClr val="FF0000"/>
                </a:solidFill>
              </a:rPr>
              <a:t>linear</a:t>
            </a:r>
            <a:r>
              <a:rPr lang="en-US" dirty="0"/>
              <a:t>, </a:t>
            </a:r>
            <a:r>
              <a:rPr lang="en-US" dirty="0">
                <a:solidFill>
                  <a:srgbClr val="FF0000"/>
                </a:solidFill>
              </a:rPr>
              <a:t>polynomial</a:t>
            </a:r>
            <a:r>
              <a:rPr lang="en-US" dirty="0"/>
              <a:t>, and </a:t>
            </a:r>
            <a:r>
              <a:rPr lang="en-US" dirty="0">
                <a:solidFill>
                  <a:srgbClr val="FF0000"/>
                </a:solidFill>
              </a:rPr>
              <a:t>radial basis function (RBF)</a:t>
            </a:r>
            <a:r>
              <a:rPr lang="en-US" dirty="0"/>
              <a:t>. Polynomial and RBF are useful for non-linear hyperplane. </a:t>
            </a:r>
          </a:p>
          <a:p>
            <a:r>
              <a:rPr lang="en-US" dirty="0"/>
              <a:t>Polynomial and RBF kernels compute the separation line in the higher dimension. In some of the applications, it is suggested to use a more complex kernel to separate the classes that are curved or nonlinear. This transformation can lead to more accurate classifiers.</a:t>
            </a:r>
          </a:p>
        </p:txBody>
      </p:sp>
      <p:sp>
        <p:nvSpPr>
          <p:cNvPr id="4" name="Date Placeholder 3">
            <a:extLst>
              <a:ext uri="{FF2B5EF4-FFF2-40B4-BE49-F238E27FC236}">
                <a16:creationId xmlns:a16="http://schemas.microsoft.com/office/drawing/2014/main" id="{576218A0-022D-2544-B4EE-C8A33C4B684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0AAB0422-E565-0A45-9582-7B7E9C9C6E9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54</a:t>
            </a:fld>
            <a:endParaRPr lang="en-US" dirty="0"/>
          </a:p>
        </p:txBody>
      </p:sp>
    </p:spTree>
    <p:extLst>
      <p:ext uri="{BB962C8B-B14F-4D97-AF65-F5344CB8AC3E}">
        <p14:creationId xmlns:p14="http://schemas.microsoft.com/office/powerpoint/2010/main" val="2706660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E158-C8E7-B14B-A335-AE8D798AAB93}"/>
              </a:ext>
            </a:extLst>
          </p:cNvPr>
          <p:cNvSpPr>
            <a:spLocks noGrp="1"/>
          </p:cNvSpPr>
          <p:nvPr>
            <p:ph type="title"/>
          </p:nvPr>
        </p:nvSpPr>
        <p:spPr>
          <a:xfrm>
            <a:off x="606488" y="211465"/>
            <a:ext cx="3394075" cy="215444"/>
          </a:xfrm>
        </p:spPr>
        <p:txBody>
          <a:bodyPr/>
          <a:lstStyle/>
          <a:p>
            <a:r>
              <a:rPr lang="en-US" dirty="0"/>
              <a:t>Polynomial Kernel</a:t>
            </a:r>
          </a:p>
        </p:txBody>
      </p:sp>
      <p:sp>
        <p:nvSpPr>
          <p:cNvPr id="3" name="Content Placeholder 2">
            <a:extLst>
              <a:ext uri="{FF2B5EF4-FFF2-40B4-BE49-F238E27FC236}">
                <a16:creationId xmlns:a16="http://schemas.microsoft.com/office/drawing/2014/main" id="{AEE9DDE5-2E41-ED42-A581-CB48519536AE}"/>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7084AC82-EA78-9841-A2D2-D63C1CC4540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B67FBBA9-76DB-EB44-B80D-00F6AABBF8F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699508B8-1D82-A44A-AB41-82607B27FD0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55</a:t>
            </a:fld>
            <a:endParaRPr lang="en-US" dirty="0"/>
          </a:p>
        </p:txBody>
      </p:sp>
      <p:pic>
        <p:nvPicPr>
          <p:cNvPr id="7" name="Picture 6">
            <a:extLst>
              <a:ext uri="{FF2B5EF4-FFF2-40B4-BE49-F238E27FC236}">
                <a16:creationId xmlns:a16="http://schemas.microsoft.com/office/drawing/2014/main" id="{67870656-0DE8-9D4C-A78E-F065DB943734}"/>
              </a:ext>
            </a:extLst>
          </p:cNvPr>
          <p:cNvPicPr>
            <a:picLocks noChangeAspect="1"/>
          </p:cNvPicPr>
          <p:nvPr/>
        </p:nvPicPr>
        <p:blipFill>
          <a:blip r:embed="rId2"/>
          <a:stretch>
            <a:fillRect/>
          </a:stretch>
        </p:blipFill>
        <p:spPr>
          <a:xfrm>
            <a:off x="47929" y="953047"/>
            <a:ext cx="2483193" cy="1096870"/>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39B20F6-63AC-564C-B531-9E8A05015404}"/>
              </a:ext>
            </a:extLst>
          </p:cNvPr>
          <p:cNvPicPr>
            <a:picLocks noChangeAspect="1"/>
          </p:cNvPicPr>
          <p:nvPr/>
        </p:nvPicPr>
        <p:blipFill>
          <a:blip r:embed="rId3"/>
          <a:stretch>
            <a:fillRect/>
          </a:stretch>
        </p:blipFill>
        <p:spPr>
          <a:xfrm>
            <a:off x="47930" y="2106816"/>
            <a:ext cx="3114515" cy="65290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96417B14-BC25-FF4C-A978-4B75F434D2A2}"/>
              </a:ext>
            </a:extLst>
          </p:cNvPr>
          <p:cNvPicPr>
            <a:picLocks noChangeAspect="1"/>
          </p:cNvPicPr>
          <p:nvPr/>
        </p:nvPicPr>
        <p:blipFill>
          <a:blip r:embed="rId4"/>
          <a:stretch>
            <a:fillRect/>
          </a:stretch>
        </p:blipFill>
        <p:spPr>
          <a:xfrm>
            <a:off x="2547375" y="1025671"/>
            <a:ext cx="2093754" cy="811570"/>
          </a:xfrm>
          <a:prstGeom prst="rect">
            <a:avLst/>
          </a:prstGeom>
        </p:spPr>
      </p:pic>
    </p:spTree>
    <p:extLst>
      <p:ext uri="{BB962C8B-B14F-4D97-AF65-F5344CB8AC3E}">
        <p14:creationId xmlns:p14="http://schemas.microsoft.com/office/powerpoint/2010/main" val="3800553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A37F-58CD-6B4B-855E-F99529822940}"/>
              </a:ext>
            </a:extLst>
          </p:cNvPr>
          <p:cNvSpPr>
            <a:spLocks noGrp="1"/>
          </p:cNvSpPr>
          <p:nvPr>
            <p:ph type="title"/>
          </p:nvPr>
        </p:nvSpPr>
        <p:spPr>
          <a:xfrm>
            <a:off x="0" y="415052"/>
            <a:ext cx="4305761" cy="215444"/>
          </a:xfrm>
        </p:spPr>
        <p:txBody>
          <a:bodyPr/>
          <a:lstStyle/>
          <a:p>
            <a:r>
              <a:rPr lang="en-US" dirty="0"/>
              <a:t>Gaussian RBF Kernel</a:t>
            </a:r>
          </a:p>
        </p:txBody>
      </p:sp>
      <p:sp>
        <p:nvSpPr>
          <p:cNvPr id="3" name="Content Placeholder 2">
            <a:extLst>
              <a:ext uri="{FF2B5EF4-FFF2-40B4-BE49-F238E27FC236}">
                <a16:creationId xmlns:a16="http://schemas.microsoft.com/office/drawing/2014/main" id="{78E57CCE-19DE-9244-8F64-A78BBBB03FEA}"/>
              </a:ext>
            </a:extLst>
          </p:cNvPr>
          <p:cNvSpPr>
            <a:spLocks noGrp="1"/>
          </p:cNvSpPr>
          <p:nvPr>
            <p:ph idx="1"/>
          </p:nvPr>
        </p:nvSpPr>
        <p:spPr>
          <a:xfrm>
            <a:off x="2859979" y="762254"/>
            <a:ext cx="1564637" cy="2005394"/>
          </a:xfrm>
        </p:spPr>
        <p:txBody>
          <a:bodyPr>
            <a:normAutofit fontScale="92500" lnSpcReduction="20000"/>
          </a:bodyPr>
          <a:lstStyle/>
          <a:p>
            <a:r>
              <a:rPr lang="en-US" dirty="0"/>
              <a:t>In such a case, we use the </a:t>
            </a:r>
            <a:r>
              <a:rPr lang="en-US" b="1" dirty="0"/>
              <a:t>Kernel Trick</a:t>
            </a:r>
            <a:r>
              <a:rPr lang="en-US" dirty="0"/>
              <a:t> where we add a new dimension to existing data and if we are lucky, in the new space, the data is linearly separable.</a:t>
            </a:r>
          </a:p>
          <a:p>
            <a:endParaRPr lang="en-US" dirty="0"/>
          </a:p>
          <a:p>
            <a:r>
              <a:rPr lang="en-US" altLang="en-US" dirty="0">
                <a:solidFill>
                  <a:srgbClr val="333333"/>
                </a:solidFill>
                <a:latin typeface="Open Sans"/>
              </a:rPr>
              <a:t>Lets add a third dimension (z) to the data where,</a:t>
            </a:r>
          </a:p>
          <a:p>
            <a:endParaRPr lang="en-US" altLang="en-US" sz="416" dirty="0">
              <a:solidFill>
                <a:srgbClr val="333333"/>
              </a:solidFill>
              <a:latin typeface="Open Sans"/>
            </a:endParaRPr>
          </a:p>
          <a:p>
            <a:endParaRPr lang="en-US" altLang="en-US" sz="416" dirty="0">
              <a:solidFill>
                <a:srgbClr val="333333"/>
              </a:solidFill>
              <a:latin typeface="Open Sans"/>
            </a:endParaRPr>
          </a:p>
          <a:p>
            <a:r>
              <a:rPr lang="en-US" dirty="0"/>
              <a:t>The above expression is called a </a:t>
            </a:r>
            <a:r>
              <a:rPr lang="en-US" b="1" dirty="0"/>
              <a:t>Gaussian Radial Basis Function</a:t>
            </a:r>
            <a:r>
              <a:rPr lang="en-US" dirty="0"/>
              <a:t> or a </a:t>
            </a:r>
            <a:r>
              <a:rPr lang="en-US" b="1" dirty="0"/>
              <a:t>Radial Basis Function with a Gaussian kernel</a:t>
            </a:r>
            <a:r>
              <a:rPr lang="en-US" dirty="0"/>
              <a:t>. </a:t>
            </a:r>
            <a:endParaRPr lang="en-US" altLang="en-US" sz="416"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3111467-0ABB-B046-94FD-D45552F0AF6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5B459CAA-2BD6-9A41-8CDB-91338641461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56</a:t>
            </a:fld>
            <a:endParaRPr lang="en-US" dirty="0"/>
          </a:p>
        </p:txBody>
      </p:sp>
      <p:pic>
        <p:nvPicPr>
          <p:cNvPr id="6" name="Picture 5">
            <a:extLst>
              <a:ext uri="{FF2B5EF4-FFF2-40B4-BE49-F238E27FC236}">
                <a16:creationId xmlns:a16="http://schemas.microsoft.com/office/drawing/2014/main" id="{C5856310-A5BB-064B-9855-60167C71A3D8}"/>
              </a:ext>
            </a:extLst>
          </p:cNvPr>
          <p:cNvPicPr>
            <a:picLocks noChangeAspect="1"/>
          </p:cNvPicPr>
          <p:nvPr/>
        </p:nvPicPr>
        <p:blipFill rotWithShape="1">
          <a:blip r:embed="rId2"/>
          <a:srcRect l="2417" r="3322" b="6640"/>
          <a:stretch/>
        </p:blipFill>
        <p:spPr>
          <a:xfrm>
            <a:off x="69968" y="750207"/>
            <a:ext cx="2487751" cy="2276759"/>
          </a:xfrm>
          <a:prstGeom prst="rect">
            <a:avLst/>
          </a:prstGeom>
        </p:spPr>
      </p:pic>
      <p:sp>
        <p:nvSpPr>
          <p:cNvPr id="8" name="Rectangle 3">
            <a:extLst>
              <a:ext uri="{FF2B5EF4-FFF2-40B4-BE49-F238E27FC236}">
                <a16:creationId xmlns:a16="http://schemas.microsoft.com/office/drawing/2014/main" id="{EFEB7456-48A3-F748-9D5D-4B625BC9659A}"/>
              </a:ext>
            </a:extLst>
          </p:cNvPr>
          <p:cNvSpPr>
            <a:spLocks noChangeArrowheads="1"/>
          </p:cNvSpPr>
          <p:nvPr/>
        </p:nvSpPr>
        <p:spPr bwMode="auto">
          <a:xfrm>
            <a:off x="3130138" y="2046700"/>
            <a:ext cx="807209" cy="12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76" tIns="17288" rIns="34576" bIns="172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345735" rtl="0"/>
            <a:r>
              <a:rPr lang="en-US" altLang="en-US" sz="605" dirty="0">
                <a:solidFill>
                  <a:srgbClr val="333333"/>
                </a:solidFill>
                <a:latin typeface="Open Sans"/>
              </a:rPr>
              <a:t>    </a:t>
            </a:r>
            <a:r>
              <a:rPr lang="en-US" altLang="en-US" sz="567" dirty="0">
                <a:solidFill>
                  <a:srgbClr val="333333"/>
                </a:solidFill>
                <a:latin typeface="Open Sans"/>
              </a:rPr>
              <a:t>                                  </a:t>
            </a:r>
            <a:endParaRPr lang="en-US" altLang="en-US" sz="681" dirty="0"/>
          </a:p>
        </p:txBody>
      </p:sp>
      <p:pic>
        <p:nvPicPr>
          <p:cNvPr id="1028" name="Picture 4" descr="\[z = e^{-\gamma(x^2+y^2)}\]">
            <a:extLst>
              <a:ext uri="{FF2B5EF4-FFF2-40B4-BE49-F238E27FC236}">
                <a16:creationId xmlns:a16="http://schemas.microsoft.com/office/drawing/2014/main" id="{BD336868-DADA-5A4A-97A9-FDCB772D9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538" y="1878215"/>
            <a:ext cx="741518" cy="13045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7C779B28-A26C-EC41-A2F5-4B2B5BA2296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06048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3AA9-F097-B642-A530-D808006E3E7D}"/>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86DCD67C-C359-3D4E-873F-4C0C085FAA3A}"/>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77C6F8BE-ABAB-454B-BD07-7A72B9C5A72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7A54071-8871-8F41-AB0E-4ABA3909349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57</a:t>
            </a:fld>
            <a:endParaRPr lang="en-US" dirty="0"/>
          </a:p>
        </p:txBody>
      </p:sp>
      <p:pic>
        <p:nvPicPr>
          <p:cNvPr id="6" name="Picture 5">
            <a:extLst>
              <a:ext uri="{FF2B5EF4-FFF2-40B4-BE49-F238E27FC236}">
                <a16:creationId xmlns:a16="http://schemas.microsoft.com/office/drawing/2014/main" id="{69B1AB76-F9D4-AC4E-874D-E523E441933C}"/>
              </a:ext>
            </a:extLst>
          </p:cNvPr>
          <p:cNvPicPr>
            <a:picLocks noChangeAspect="1"/>
          </p:cNvPicPr>
          <p:nvPr/>
        </p:nvPicPr>
        <p:blipFill>
          <a:blip r:embed="rId2"/>
          <a:stretch>
            <a:fillRect/>
          </a:stretch>
        </p:blipFill>
        <p:spPr>
          <a:xfrm>
            <a:off x="857191" y="445790"/>
            <a:ext cx="2895719" cy="2569170"/>
          </a:xfrm>
          <a:prstGeom prst="rect">
            <a:avLst/>
          </a:prstGeom>
        </p:spPr>
      </p:pic>
      <p:sp>
        <p:nvSpPr>
          <p:cNvPr id="7" name="Footer Placeholder 6">
            <a:extLst>
              <a:ext uri="{FF2B5EF4-FFF2-40B4-BE49-F238E27FC236}">
                <a16:creationId xmlns:a16="http://schemas.microsoft.com/office/drawing/2014/main" id="{0254E23E-B227-4541-B680-45C44B713CB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713764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942-14EB-A949-AE0F-34AB24367ADD}"/>
              </a:ext>
            </a:extLst>
          </p:cNvPr>
          <p:cNvSpPr>
            <a:spLocks noGrp="1"/>
          </p:cNvSpPr>
          <p:nvPr>
            <p:ph type="title"/>
          </p:nvPr>
        </p:nvSpPr>
        <p:spPr>
          <a:xfrm>
            <a:off x="606488" y="211465"/>
            <a:ext cx="3394075" cy="215444"/>
          </a:xfrm>
        </p:spPr>
        <p:txBody>
          <a:bodyPr/>
          <a:lstStyle/>
          <a:p>
            <a:endParaRPr lang="en-US" dirty="0"/>
          </a:p>
        </p:txBody>
      </p:sp>
      <p:sp>
        <p:nvSpPr>
          <p:cNvPr id="3" name="Content Placeholder 2">
            <a:extLst>
              <a:ext uri="{FF2B5EF4-FFF2-40B4-BE49-F238E27FC236}">
                <a16:creationId xmlns:a16="http://schemas.microsoft.com/office/drawing/2014/main" id="{FC828B6D-369F-6442-882A-B6EAF32B06FE}"/>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C2491157-AE56-D44C-AFDE-EB2BE0130EE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C5F6980-7D6F-5845-BB42-F99AB1186FF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58</a:t>
            </a:fld>
            <a:endParaRPr lang="en-US" dirty="0"/>
          </a:p>
        </p:txBody>
      </p:sp>
      <p:pic>
        <p:nvPicPr>
          <p:cNvPr id="6" name="Picture 5">
            <a:extLst>
              <a:ext uri="{FF2B5EF4-FFF2-40B4-BE49-F238E27FC236}">
                <a16:creationId xmlns:a16="http://schemas.microsoft.com/office/drawing/2014/main" id="{22AB8599-DA78-D84B-B95F-2CE0BC2C191F}"/>
              </a:ext>
            </a:extLst>
          </p:cNvPr>
          <p:cNvPicPr>
            <a:picLocks noChangeAspect="1"/>
          </p:cNvPicPr>
          <p:nvPr/>
        </p:nvPicPr>
        <p:blipFill>
          <a:blip r:embed="rId2"/>
          <a:stretch>
            <a:fillRect/>
          </a:stretch>
        </p:blipFill>
        <p:spPr>
          <a:xfrm>
            <a:off x="405633" y="547236"/>
            <a:ext cx="3918995" cy="2160201"/>
          </a:xfrm>
          <a:prstGeom prst="rect">
            <a:avLst/>
          </a:prstGeom>
        </p:spPr>
      </p:pic>
      <p:sp>
        <p:nvSpPr>
          <p:cNvPr id="7" name="Footer Placeholder 6">
            <a:extLst>
              <a:ext uri="{FF2B5EF4-FFF2-40B4-BE49-F238E27FC236}">
                <a16:creationId xmlns:a16="http://schemas.microsoft.com/office/drawing/2014/main" id="{8A7E84E5-F2D5-A542-95C7-CA25DB7CB0B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144523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5FC6-893C-0E48-BCD1-13D0A299A4E6}"/>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8788044E-A9AB-CE4D-818E-F389EDB3536D}"/>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8E8114C1-BB0E-ED4F-9289-D109A7529D0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48B1D2AD-5465-0147-9B0C-1B9E0E8E656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59</a:t>
            </a:fld>
            <a:endParaRPr lang="en-US" dirty="0"/>
          </a:p>
        </p:txBody>
      </p:sp>
      <p:pic>
        <p:nvPicPr>
          <p:cNvPr id="6" name="Picture 5">
            <a:extLst>
              <a:ext uri="{FF2B5EF4-FFF2-40B4-BE49-F238E27FC236}">
                <a16:creationId xmlns:a16="http://schemas.microsoft.com/office/drawing/2014/main" id="{1149B074-5CFC-F747-82A9-B15C20D9B495}"/>
              </a:ext>
            </a:extLst>
          </p:cNvPr>
          <p:cNvPicPr>
            <a:picLocks noChangeAspect="1"/>
          </p:cNvPicPr>
          <p:nvPr/>
        </p:nvPicPr>
        <p:blipFill>
          <a:blip r:embed="rId2"/>
          <a:stretch>
            <a:fillRect/>
          </a:stretch>
        </p:blipFill>
        <p:spPr>
          <a:xfrm>
            <a:off x="702880" y="433785"/>
            <a:ext cx="3204340" cy="2593181"/>
          </a:xfrm>
          <a:prstGeom prst="rect">
            <a:avLst/>
          </a:prstGeom>
        </p:spPr>
      </p:pic>
      <p:sp>
        <p:nvSpPr>
          <p:cNvPr id="7" name="Footer Placeholder 6">
            <a:extLst>
              <a:ext uri="{FF2B5EF4-FFF2-40B4-BE49-F238E27FC236}">
                <a16:creationId xmlns:a16="http://schemas.microsoft.com/office/drawing/2014/main" id="{34739DD7-BAAC-2849-8A46-408328A4FC6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69414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06488" y="211465"/>
            <a:ext cx="3394075" cy="215444"/>
          </a:xfrm>
        </p:spPr>
        <p:txBody>
          <a:bodyPr/>
          <a:lstStyle/>
          <a:p>
            <a:r>
              <a:rPr lang="en-US" dirty="0"/>
              <a:t>Linearly separable classes</a:t>
            </a:r>
          </a:p>
        </p:txBody>
      </p:sp>
      <p:graphicFrame>
        <p:nvGraphicFramePr>
          <p:cNvPr id="24578" name="Object 4"/>
          <p:cNvGraphicFramePr>
            <a:graphicFrameLocks noGrp="1" noChangeAspect="1"/>
          </p:cNvGraphicFramePr>
          <p:nvPr>
            <p:ph sz="half" idx="4294967295"/>
          </p:nvPr>
        </p:nvGraphicFramePr>
        <p:xfrm>
          <a:off x="1440656" y="883389"/>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457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6" y="883389"/>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7493" name="Line 5"/>
          <p:cNvSpPr>
            <a:spLocks noChangeShapeType="1"/>
          </p:cNvSpPr>
          <p:nvPr/>
        </p:nvSpPr>
        <p:spPr bwMode="auto">
          <a:xfrm>
            <a:off x="1555909" y="1499870"/>
            <a:ext cx="1584722" cy="518636"/>
          </a:xfrm>
          <a:prstGeom prst="line">
            <a:avLst/>
          </a:prstGeom>
          <a:noFill/>
          <a:ln w="19050">
            <a:solidFill>
              <a:srgbClr val="FF0000"/>
            </a:solidFill>
            <a:prstDash val="lgDash"/>
            <a:round/>
            <a:headEnd/>
            <a:tailEnd/>
          </a:ln>
        </p:spPr>
        <p:txBody>
          <a:bodyPr/>
          <a:lstStyle/>
          <a:p>
            <a:endParaRPr lang="en-US"/>
          </a:p>
        </p:txBody>
      </p:sp>
      <p:sp>
        <p:nvSpPr>
          <p:cNvPr id="1087494" name="Line 6"/>
          <p:cNvSpPr>
            <a:spLocks noChangeShapeType="1"/>
          </p:cNvSpPr>
          <p:nvPr/>
        </p:nvSpPr>
        <p:spPr bwMode="auto">
          <a:xfrm>
            <a:off x="1555909" y="1413431"/>
            <a:ext cx="1584722" cy="518636"/>
          </a:xfrm>
          <a:prstGeom prst="line">
            <a:avLst/>
          </a:prstGeom>
          <a:noFill/>
          <a:ln w="19050">
            <a:solidFill>
              <a:srgbClr val="FF0000"/>
            </a:solidFill>
            <a:prstDash val="lgDash"/>
            <a:round/>
            <a:headEnd/>
            <a:tailEnd/>
          </a:ln>
        </p:spPr>
        <p:txBody>
          <a:bodyPr/>
          <a:lstStyle/>
          <a:p>
            <a:endParaRPr lang="en-US"/>
          </a:p>
        </p:txBody>
      </p:sp>
      <p:sp>
        <p:nvSpPr>
          <p:cNvPr id="1087495" name="Line 7"/>
          <p:cNvSpPr>
            <a:spLocks noChangeShapeType="1"/>
          </p:cNvSpPr>
          <p:nvPr/>
        </p:nvSpPr>
        <p:spPr bwMode="auto">
          <a:xfrm>
            <a:off x="1555909" y="1269365"/>
            <a:ext cx="1584722" cy="835581"/>
          </a:xfrm>
          <a:prstGeom prst="line">
            <a:avLst/>
          </a:prstGeom>
          <a:noFill/>
          <a:ln w="19050">
            <a:solidFill>
              <a:srgbClr val="FF0000"/>
            </a:solidFill>
            <a:prstDash val="lgDash"/>
            <a:round/>
            <a:headEnd/>
            <a:tailEnd/>
          </a:ln>
        </p:spPr>
        <p:txBody>
          <a:bodyPr/>
          <a:lstStyle/>
          <a:p>
            <a:endParaRPr lang="en-US"/>
          </a:p>
        </p:txBody>
      </p:sp>
      <p:sp>
        <p:nvSpPr>
          <p:cNvPr id="1087496" name="Line 8"/>
          <p:cNvSpPr>
            <a:spLocks noChangeShapeType="1"/>
          </p:cNvSpPr>
          <p:nvPr/>
        </p:nvSpPr>
        <p:spPr bwMode="auto">
          <a:xfrm>
            <a:off x="1555909" y="1442244"/>
            <a:ext cx="1584722" cy="720328"/>
          </a:xfrm>
          <a:prstGeom prst="line">
            <a:avLst/>
          </a:prstGeom>
          <a:noFill/>
          <a:ln w="19050">
            <a:solidFill>
              <a:srgbClr val="FF0000"/>
            </a:solidFill>
            <a:prstDash val="lgDash"/>
            <a:round/>
            <a:headEnd/>
            <a:tailEnd/>
          </a:ln>
        </p:spPr>
        <p:txBody>
          <a:bodyPr/>
          <a:lstStyle/>
          <a:p>
            <a:endParaRPr lang="en-US"/>
          </a:p>
        </p:txBody>
      </p:sp>
      <p:sp>
        <p:nvSpPr>
          <p:cNvPr id="1087497" name="Line 9"/>
          <p:cNvSpPr>
            <a:spLocks noChangeShapeType="1"/>
          </p:cNvSpPr>
          <p:nvPr/>
        </p:nvSpPr>
        <p:spPr bwMode="auto">
          <a:xfrm>
            <a:off x="1555909" y="1355804"/>
            <a:ext cx="1584722" cy="605076"/>
          </a:xfrm>
          <a:prstGeom prst="line">
            <a:avLst/>
          </a:prstGeom>
          <a:noFill/>
          <a:ln w="19050">
            <a:solidFill>
              <a:srgbClr val="FF0000"/>
            </a:solidFill>
            <a:prstDash val="lgDash"/>
            <a:round/>
            <a:headEnd/>
            <a:tailEnd/>
          </a:ln>
        </p:spPr>
        <p:txBody>
          <a:bodyPr/>
          <a:lstStyle/>
          <a:p>
            <a:endParaRPr lang="en-US"/>
          </a:p>
        </p:txBody>
      </p:sp>
      <p:sp>
        <p:nvSpPr>
          <p:cNvPr id="10" name="Rectangle 3"/>
          <p:cNvSpPr txBox="1">
            <a:spLocks noChangeArrowheads="1"/>
          </p:cNvSpPr>
          <p:nvPr/>
        </p:nvSpPr>
        <p:spPr bwMode="auto">
          <a:xfrm>
            <a:off x="1181338" y="2623582"/>
            <a:ext cx="2391489" cy="144066"/>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lnSpc>
                <a:spcPct val="90000"/>
              </a:lnSpc>
              <a:spcBef>
                <a:spcPct val="10000"/>
              </a:spcBef>
              <a:spcAft>
                <a:spcPts val="151"/>
              </a:spcAft>
              <a:buClr>
                <a:srgbClr val="0C7B9C"/>
              </a:buClr>
              <a:buSzPct val="75000"/>
              <a:defRPr/>
            </a:pPr>
            <a:r>
              <a:rPr lang="en-US" sz="756" dirty="0"/>
              <a:t>Other possible solutions</a:t>
            </a:r>
          </a:p>
        </p:txBody>
      </p:sp>
      <p:sp>
        <p:nvSpPr>
          <p:cNvPr id="2" name="Date Placeholder 1">
            <a:extLst>
              <a:ext uri="{FF2B5EF4-FFF2-40B4-BE49-F238E27FC236}">
                <a16:creationId xmlns:a16="http://schemas.microsoft.com/office/drawing/2014/main" id="{B468A697-03FC-1F45-A3A4-26075A48DF3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72B2F1CC-1693-5D40-A708-6E6E9FA9485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a:t>
            </a:fld>
            <a:endParaRPr lang="en-US" dirty="0"/>
          </a:p>
        </p:txBody>
      </p:sp>
    </p:spTree>
    <p:extLst>
      <p:ext uri="{BB962C8B-B14F-4D97-AF65-F5344CB8AC3E}">
        <p14:creationId xmlns:p14="http://schemas.microsoft.com/office/powerpoint/2010/main" val="37542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499"/>
                                          </p:stCondLst>
                                        </p:cTn>
                                        <p:tgtEl>
                                          <p:spTgt spid="108749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499"/>
                                          </p:stCondLst>
                                        </p:cTn>
                                        <p:tgtEl>
                                          <p:spTgt spid="108749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500"/>
                                  </p:stCondLst>
                                  <p:childTnLst>
                                    <p:set>
                                      <p:cBhvr>
                                        <p:cTn id="12" dur="1" fill="hold">
                                          <p:stCondLst>
                                            <p:cond delay="499"/>
                                          </p:stCondLst>
                                        </p:cTn>
                                        <p:tgtEl>
                                          <p:spTgt spid="1087496"/>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500"/>
                                  </p:stCondLst>
                                  <p:childTnLst>
                                    <p:set>
                                      <p:cBhvr>
                                        <p:cTn id="15" dur="1" fill="hold">
                                          <p:stCondLst>
                                            <p:cond delay="499"/>
                                          </p:stCondLst>
                                        </p:cTn>
                                        <p:tgtEl>
                                          <p:spTgt spid="108749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500"/>
                                  </p:stCondLst>
                                  <p:childTnLst>
                                    <p:set>
                                      <p:cBhvr>
                                        <p:cTn id="18" dur="1" fill="hold">
                                          <p:stCondLst>
                                            <p:cond delay="499"/>
                                          </p:stCondLst>
                                        </p:cTn>
                                        <p:tgtEl>
                                          <p:spTgt spid="1087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3" grpId="0" animBg="1"/>
      <p:bldP spid="1087494" grpId="0" animBg="1"/>
      <p:bldP spid="1087495" grpId="0" animBg="1"/>
      <p:bldP spid="1087496" grpId="0" animBg="1"/>
      <p:bldP spid="108749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CB90-01F0-6E42-B7D4-834608D1B81F}"/>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17000B1D-8A17-324E-AF91-01E3F9C787F7}"/>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4AB3CCF1-7D75-F349-A5EF-0FC85BD7795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28FD9C3-8291-FF41-873A-92DB43ECC0A8}"/>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60</a:t>
            </a:fld>
            <a:endParaRPr lang="en-US" dirty="0"/>
          </a:p>
        </p:txBody>
      </p:sp>
      <p:pic>
        <p:nvPicPr>
          <p:cNvPr id="6" name="Picture 5">
            <a:extLst>
              <a:ext uri="{FF2B5EF4-FFF2-40B4-BE49-F238E27FC236}">
                <a16:creationId xmlns:a16="http://schemas.microsoft.com/office/drawing/2014/main" id="{A0E647A6-7EDC-8D4D-91C8-144A6C4BD702}"/>
              </a:ext>
            </a:extLst>
          </p:cNvPr>
          <p:cNvPicPr>
            <a:picLocks noChangeAspect="1"/>
          </p:cNvPicPr>
          <p:nvPr/>
        </p:nvPicPr>
        <p:blipFill>
          <a:blip r:embed="rId2"/>
          <a:stretch>
            <a:fillRect/>
          </a:stretch>
        </p:blipFill>
        <p:spPr>
          <a:xfrm>
            <a:off x="241036" y="445789"/>
            <a:ext cx="3809609" cy="2803495"/>
          </a:xfrm>
          <a:prstGeom prst="rect">
            <a:avLst/>
          </a:prstGeom>
        </p:spPr>
      </p:pic>
      <p:sp>
        <p:nvSpPr>
          <p:cNvPr id="7" name="Oval 6">
            <a:extLst>
              <a:ext uri="{FF2B5EF4-FFF2-40B4-BE49-F238E27FC236}">
                <a16:creationId xmlns:a16="http://schemas.microsoft.com/office/drawing/2014/main" id="{986AF651-C3A6-154F-9A19-F41698DAEAC3}"/>
              </a:ext>
            </a:extLst>
          </p:cNvPr>
          <p:cNvSpPr/>
          <p:nvPr/>
        </p:nvSpPr>
        <p:spPr>
          <a:xfrm>
            <a:off x="3175650" y="2805681"/>
            <a:ext cx="803221" cy="2212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50924951-1FAA-374A-BE2D-A15386A0220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197657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EFA1-4AF5-3D47-8065-7A0C6F37F96C}"/>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C019A524-1508-1046-95D6-1D94D4A82004}"/>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7FCE4449-B1AE-9841-82B4-3047B22CD98D}"/>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5BE2F4EF-C1DF-B04A-8D40-3516555571C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7403C3C3-D1F9-E74E-B26D-064FC17D3B4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61</a:t>
            </a:fld>
            <a:endParaRPr lang="en-US" dirty="0"/>
          </a:p>
        </p:txBody>
      </p:sp>
      <p:pic>
        <p:nvPicPr>
          <p:cNvPr id="8" name="Picture 7">
            <a:extLst>
              <a:ext uri="{FF2B5EF4-FFF2-40B4-BE49-F238E27FC236}">
                <a16:creationId xmlns:a16="http://schemas.microsoft.com/office/drawing/2014/main" id="{46F2A05E-83D5-024C-A1AE-485D7798C40F}"/>
              </a:ext>
            </a:extLst>
          </p:cNvPr>
          <p:cNvPicPr>
            <a:picLocks noChangeAspect="1"/>
          </p:cNvPicPr>
          <p:nvPr/>
        </p:nvPicPr>
        <p:blipFill>
          <a:blip r:embed="rId3"/>
          <a:stretch>
            <a:fillRect/>
          </a:stretch>
        </p:blipFill>
        <p:spPr>
          <a:xfrm>
            <a:off x="118854" y="626241"/>
            <a:ext cx="3276662" cy="2207315"/>
          </a:xfrm>
          <a:prstGeom prst="rect">
            <a:avLst/>
          </a:prstGeom>
        </p:spPr>
      </p:pic>
    </p:spTree>
    <p:extLst>
      <p:ext uri="{BB962C8B-B14F-4D97-AF65-F5344CB8AC3E}">
        <p14:creationId xmlns:p14="http://schemas.microsoft.com/office/powerpoint/2010/main" val="2193986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11C0-B088-0845-BE01-320014DDEE77}"/>
              </a:ext>
            </a:extLst>
          </p:cNvPr>
          <p:cNvSpPr>
            <a:spLocks noGrp="1"/>
          </p:cNvSpPr>
          <p:nvPr>
            <p:ph type="title"/>
          </p:nvPr>
        </p:nvSpPr>
        <p:spPr>
          <a:xfrm>
            <a:off x="606488" y="211465"/>
            <a:ext cx="3394075" cy="215444"/>
          </a:xfrm>
        </p:spPr>
        <p:txBody>
          <a:bodyPr/>
          <a:lstStyle/>
          <a:p>
            <a:r>
              <a:rPr lang="en-US" dirty="0"/>
              <a:t>Regression</a:t>
            </a:r>
          </a:p>
        </p:txBody>
      </p:sp>
      <p:sp>
        <p:nvSpPr>
          <p:cNvPr id="3" name="Content Placeholder 2">
            <a:extLst>
              <a:ext uri="{FF2B5EF4-FFF2-40B4-BE49-F238E27FC236}">
                <a16:creationId xmlns:a16="http://schemas.microsoft.com/office/drawing/2014/main" id="{075CC02C-15F5-B34D-859A-F6D46A48D460}"/>
              </a:ext>
            </a:extLst>
          </p:cNvPr>
          <p:cNvSpPr>
            <a:spLocks noGrp="1"/>
          </p:cNvSpPr>
          <p:nvPr>
            <p:ph idx="1"/>
          </p:nvPr>
        </p:nvSpPr>
        <p:spPr>
          <a:xfrm>
            <a:off x="177192" y="633520"/>
            <a:ext cx="4252666" cy="1184940"/>
          </a:xfrm>
        </p:spPr>
        <p:txBody>
          <a:bodyPr/>
          <a:lstStyle/>
          <a:p>
            <a:r>
              <a:rPr lang="en-US" dirty="0">
                <a:latin typeface="Times" pitchFamily="2" charset="0"/>
              </a:rPr>
              <a:t>The SVM algorithm is versatile: not only does it support linear and nonlinear classification, but it also supports linear and nonlinear regression. To use SVMs for regression instead of classification, the trick is to reverse the objective: instead of trying to fit the largest possible street between two classes while limiting margin violations, SVM Regression tries to fit as many instances as possible on the street while limiting margin violations (i.e., instances off the street).</a:t>
            </a:r>
          </a:p>
        </p:txBody>
      </p:sp>
      <p:sp>
        <p:nvSpPr>
          <p:cNvPr id="4" name="Date Placeholder 3">
            <a:extLst>
              <a:ext uri="{FF2B5EF4-FFF2-40B4-BE49-F238E27FC236}">
                <a16:creationId xmlns:a16="http://schemas.microsoft.com/office/drawing/2014/main" id="{9F4F6BB0-EB61-AA40-8329-1530495D486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58CA12AF-31F2-BE49-A5C4-F7723FF6518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712EDA3-827E-E246-BD52-29BCF12F9488}"/>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62</a:t>
            </a:fld>
            <a:endParaRPr lang="en-US" dirty="0"/>
          </a:p>
        </p:txBody>
      </p:sp>
      <p:pic>
        <p:nvPicPr>
          <p:cNvPr id="8" name="Picture 7">
            <a:extLst>
              <a:ext uri="{FF2B5EF4-FFF2-40B4-BE49-F238E27FC236}">
                <a16:creationId xmlns:a16="http://schemas.microsoft.com/office/drawing/2014/main" id="{5BCB2002-8314-094A-9EB4-AC9AB8E5E881}"/>
              </a:ext>
            </a:extLst>
          </p:cNvPr>
          <p:cNvPicPr>
            <a:picLocks noChangeAspect="1"/>
          </p:cNvPicPr>
          <p:nvPr/>
        </p:nvPicPr>
        <p:blipFill>
          <a:blip r:embed="rId2"/>
          <a:stretch>
            <a:fillRect/>
          </a:stretch>
        </p:blipFill>
        <p:spPr>
          <a:xfrm>
            <a:off x="177192" y="2024963"/>
            <a:ext cx="4477273" cy="634228"/>
          </a:xfrm>
          <a:prstGeom prst="rect">
            <a:avLst/>
          </a:prstGeom>
        </p:spPr>
      </p:pic>
    </p:spTree>
    <p:extLst>
      <p:ext uri="{BB962C8B-B14F-4D97-AF65-F5344CB8AC3E}">
        <p14:creationId xmlns:p14="http://schemas.microsoft.com/office/powerpoint/2010/main" val="1961369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4ED0-7416-374C-805F-A33C011B2208}"/>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4755AF93-5F62-404B-B626-A009B07B3699}"/>
              </a:ext>
            </a:extLst>
          </p:cNvPr>
          <p:cNvSpPr>
            <a:spLocks noGrp="1"/>
          </p:cNvSpPr>
          <p:nvPr>
            <p:ph idx="1"/>
          </p:nvPr>
        </p:nvSpPr>
        <p:spPr>
          <a:xfrm>
            <a:off x="185984" y="841432"/>
            <a:ext cx="4252666" cy="1862048"/>
          </a:xfrm>
        </p:spPr>
        <p:txBody>
          <a:bodyPr/>
          <a:lstStyle/>
          <a:p>
            <a:r>
              <a:rPr lang="en-US" b="1" dirty="0"/>
              <a:t>Advantages</a:t>
            </a:r>
          </a:p>
          <a:p>
            <a:r>
              <a:rPr lang="en-US" dirty="0"/>
              <a:t>SVM Classifiers offer </a:t>
            </a:r>
            <a:r>
              <a:rPr lang="en-US" b="1" dirty="0"/>
              <a:t>good accuracy </a:t>
            </a:r>
            <a:r>
              <a:rPr lang="en-US" dirty="0"/>
              <a:t>and perform faster prediction compared to Naïve Bayes algorithm. They also use </a:t>
            </a:r>
            <a:r>
              <a:rPr lang="en-US" b="1" dirty="0"/>
              <a:t>less memory</a:t>
            </a:r>
            <a:r>
              <a:rPr lang="en-US" dirty="0"/>
              <a:t> because they use a subset of training points in the decision phase. SVM works well with a clear margin of separation and with high dimensional space. </a:t>
            </a:r>
          </a:p>
          <a:p>
            <a:br>
              <a:rPr lang="en-US" b="1" dirty="0"/>
            </a:br>
            <a:r>
              <a:rPr lang="en-US" b="1" dirty="0"/>
              <a:t>Disadvantages</a:t>
            </a:r>
          </a:p>
          <a:p>
            <a:r>
              <a:rPr lang="en-US" dirty="0"/>
              <a:t>SVM is not suitable for </a:t>
            </a:r>
            <a:r>
              <a:rPr lang="en-US" dirty="0">
                <a:solidFill>
                  <a:srgbClr val="FF0000"/>
                </a:solidFill>
              </a:rPr>
              <a:t>large datasets</a:t>
            </a:r>
            <a:r>
              <a:rPr lang="en-US" dirty="0"/>
              <a:t> because of its high training time and it also takes more time in training compared to Naïve Bayes. It works poorly with overlapping classes and is also sensitive to the type of kernel used.</a:t>
            </a:r>
          </a:p>
        </p:txBody>
      </p:sp>
      <p:sp>
        <p:nvSpPr>
          <p:cNvPr id="4" name="Date Placeholder 3">
            <a:extLst>
              <a:ext uri="{FF2B5EF4-FFF2-40B4-BE49-F238E27FC236}">
                <a16:creationId xmlns:a16="http://schemas.microsoft.com/office/drawing/2014/main" id="{2B53F586-173B-8546-8C30-F93AEC07836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6B6F310-38DC-4F4F-BAA8-434AC12DEE9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63</a:t>
            </a:fld>
            <a:endParaRPr lang="en-US" dirty="0"/>
          </a:p>
        </p:txBody>
      </p:sp>
      <p:sp>
        <p:nvSpPr>
          <p:cNvPr id="6" name="Footer Placeholder 5">
            <a:extLst>
              <a:ext uri="{FF2B5EF4-FFF2-40B4-BE49-F238E27FC236}">
                <a16:creationId xmlns:a16="http://schemas.microsoft.com/office/drawing/2014/main" id="{1CBA565A-D119-0C49-9517-B44982E92BE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32601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AA74E611-3AE7-3740-9651-5729C24CE184}"/>
              </a:ext>
            </a:extLst>
          </p:cNvPr>
          <p:cNvSpPr>
            <a:spLocks noGrp="1" noChangeArrowheads="1"/>
          </p:cNvSpPr>
          <p:nvPr>
            <p:ph type="title"/>
          </p:nvPr>
        </p:nvSpPr>
        <p:spPr>
          <a:xfrm>
            <a:off x="182258" y="206375"/>
            <a:ext cx="4305761" cy="215444"/>
          </a:xfrm>
        </p:spPr>
        <p:txBody>
          <a:bodyPr/>
          <a:lstStyle/>
          <a:p>
            <a:r>
              <a:rPr lang="en-US" altLang="en-US" dirty="0"/>
              <a:t>SVM applications</a:t>
            </a:r>
          </a:p>
        </p:txBody>
      </p:sp>
      <p:sp>
        <p:nvSpPr>
          <p:cNvPr id="229379" name="Rectangle 3">
            <a:extLst>
              <a:ext uri="{FF2B5EF4-FFF2-40B4-BE49-F238E27FC236}">
                <a16:creationId xmlns:a16="http://schemas.microsoft.com/office/drawing/2014/main" id="{D920ACC3-2222-8047-BD72-1E5539A7C592}"/>
              </a:ext>
            </a:extLst>
          </p:cNvPr>
          <p:cNvSpPr>
            <a:spLocks noGrp="1" noChangeArrowheads="1"/>
          </p:cNvSpPr>
          <p:nvPr>
            <p:ph type="body" idx="1"/>
          </p:nvPr>
        </p:nvSpPr>
        <p:spPr>
          <a:xfrm>
            <a:off x="152169" y="511175"/>
            <a:ext cx="4305761" cy="3098284"/>
          </a:xfrm>
        </p:spPr>
        <p:txBody>
          <a:bodyPr/>
          <a:lstStyle/>
          <a:p>
            <a:pPr marL="171450" indent="-171450">
              <a:buFont typeface="Arial" panose="020B0604020202020204" pitchFamily="34" charset="0"/>
              <a:buChar char="•"/>
            </a:pPr>
            <a:r>
              <a:rPr lang="en-US" altLang="en-US" dirty="0"/>
              <a:t>SVMs were originally proposed by </a:t>
            </a:r>
            <a:r>
              <a:rPr lang="en-US" altLang="en-US" dirty="0" err="1"/>
              <a:t>Boser</a:t>
            </a:r>
            <a:r>
              <a:rPr lang="en-US" altLang="en-US" dirty="0"/>
              <a:t>, Guyon and </a:t>
            </a:r>
            <a:r>
              <a:rPr lang="en-US" altLang="en-US" dirty="0" err="1"/>
              <a:t>Vapnik</a:t>
            </a:r>
            <a:r>
              <a:rPr lang="en-US" altLang="en-US" dirty="0"/>
              <a:t> in 1992 and gained increasing popularity in late 1990s.</a:t>
            </a:r>
          </a:p>
          <a:p>
            <a:pPr marL="171450" indent="-171450">
              <a:buFont typeface="Arial" panose="020B0604020202020204" pitchFamily="34" charset="0"/>
              <a:buChar char="•"/>
            </a:pPr>
            <a:r>
              <a:rPr lang="en-US" altLang="en-US" dirty="0"/>
              <a:t>SVMs are currently among the best performers for a number of classification tasks ranging from text to genomic data.</a:t>
            </a:r>
          </a:p>
          <a:p>
            <a:pPr marL="171450" indent="-171450">
              <a:buFont typeface="Arial" panose="020B0604020202020204" pitchFamily="34" charset="0"/>
              <a:buChar char="•"/>
            </a:pPr>
            <a:r>
              <a:rPr lang="en-US" altLang="en-US" dirty="0"/>
              <a:t>SVMs can be applied to complex data types beyond feature vectors (e.g. graphs, sequences, relational data) by designing kernel functions for such data.</a:t>
            </a:r>
          </a:p>
          <a:p>
            <a:pPr marL="171450" indent="-171450">
              <a:buFont typeface="Arial" panose="020B0604020202020204" pitchFamily="34" charset="0"/>
              <a:buChar char="•"/>
            </a:pPr>
            <a:r>
              <a:rPr lang="en-US" altLang="en-US" dirty="0"/>
              <a:t>SVM techniques have been extended to a number of tasks such as regression [</a:t>
            </a:r>
            <a:r>
              <a:rPr lang="en-US" altLang="en-US" dirty="0" err="1"/>
              <a:t>Vapnik</a:t>
            </a:r>
            <a:r>
              <a:rPr lang="en-US" altLang="en-US" dirty="0"/>
              <a:t> </a:t>
            </a:r>
            <a:r>
              <a:rPr lang="en-US" altLang="en-US" i="1" dirty="0"/>
              <a:t>et al.</a:t>
            </a:r>
            <a:r>
              <a:rPr lang="en-US" altLang="en-US" dirty="0"/>
              <a:t> ’97], principal component analysis [</a:t>
            </a:r>
            <a:r>
              <a:rPr lang="en-US" altLang="en-US" dirty="0" err="1"/>
              <a:t>Sch</a:t>
            </a:r>
            <a:r>
              <a:rPr lang="en-US" altLang="en-US" dirty="0" err="1">
                <a:cs typeface="Times New Roman" panose="02020603050405020304" pitchFamily="18" charset="0"/>
              </a:rPr>
              <a:t>ö</a:t>
            </a:r>
            <a:r>
              <a:rPr lang="en-US" altLang="en-US" dirty="0" err="1"/>
              <a:t>lkopf</a:t>
            </a:r>
            <a:r>
              <a:rPr lang="en-US" altLang="en-US" dirty="0"/>
              <a:t> </a:t>
            </a:r>
            <a:r>
              <a:rPr lang="en-US" altLang="en-US" i="1" dirty="0"/>
              <a:t>et al. </a:t>
            </a:r>
            <a:r>
              <a:rPr lang="en-US" altLang="en-US" dirty="0"/>
              <a:t>’99], etc. </a:t>
            </a:r>
          </a:p>
          <a:p>
            <a:pPr marL="171450" indent="-171450">
              <a:buFont typeface="Arial" panose="020B0604020202020204" pitchFamily="34" charset="0"/>
              <a:buChar char="•"/>
            </a:pPr>
            <a:r>
              <a:rPr lang="en-US" altLang="en-US" dirty="0">
                <a:cs typeface="Times New Roman" panose="02020603050405020304" pitchFamily="18" charset="0"/>
              </a:rPr>
              <a:t>Tuning SVMs remains a black art:  selecting a specific kernel and parameters is usually done in a </a:t>
            </a:r>
            <a:r>
              <a:rPr lang="en-US" altLang="en-US" dirty="0">
                <a:solidFill>
                  <a:srgbClr val="FF0000"/>
                </a:solidFill>
                <a:cs typeface="Times New Roman" panose="02020603050405020304" pitchFamily="18" charset="0"/>
              </a:rPr>
              <a:t>try-and-see manner</a:t>
            </a:r>
            <a:r>
              <a:rPr lang="en-US" altLang="en-US" dirty="0">
                <a:cs typeface="Times New Roman" panose="02020603050405020304" pitchFamily="18" charset="0"/>
              </a:rPr>
              <a:t>. </a:t>
            </a:r>
          </a:p>
          <a:p>
            <a:pPr marL="171450" indent="-171450">
              <a:buFont typeface="Arial" panose="020B0604020202020204" pitchFamily="34" charset="0"/>
              <a:buChar char="•"/>
            </a:pPr>
            <a:r>
              <a:rPr lang="en-US" dirty="0"/>
              <a:t>More mathematical material you can find in the text book! </a:t>
            </a:r>
          </a:p>
          <a:p>
            <a:pPr marL="171450" indent="-171450">
              <a:buFont typeface="Arial" panose="020B0604020202020204" pitchFamily="34" charset="0"/>
              <a:buChar char="•"/>
            </a:pPr>
            <a:r>
              <a:rPr lang="en-US" dirty="0"/>
              <a:t>Demo </a:t>
            </a:r>
            <a:r>
              <a:rPr lang="en-US" dirty="0">
                <a:sym typeface="Wingdings" pitchFamily="2" charset="2"/>
              </a:rPr>
              <a:t></a:t>
            </a:r>
            <a:endParaRPr lang="en-US" dirty="0"/>
          </a:p>
          <a:p>
            <a:pPr lvl="1"/>
            <a:r>
              <a:rPr lang="en-US" altLang="en-US" sz="1000" dirty="0">
                <a:cs typeface="Times New Roman" panose="02020603050405020304" pitchFamily="18" charset="0"/>
                <a:hlinkClick r:id="rId2"/>
              </a:rPr>
              <a:t>http://vision.stanford.edu/teaching/cs231n-demos/linear-classify/</a:t>
            </a:r>
            <a:endParaRPr lang="en-US" altLang="en-US" sz="1000" dirty="0">
              <a:cs typeface="Times New Roman" panose="02020603050405020304" pitchFamily="18" charset="0"/>
            </a:endParaRPr>
          </a:p>
          <a:p>
            <a:pPr lvl="1"/>
            <a:r>
              <a:rPr lang="en-US" altLang="en-US" sz="1000" dirty="0">
                <a:cs typeface="Times New Roman" panose="02020603050405020304" pitchFamily="18" charset="0"/>
                <a:hlinkClick r:id="rId3"/>
              </a:rPr>
              <a:t>https://cs.stanford.edu/people/karpathy/svmjs/demo/</a:t>
            </a:r>
            <a:endParaRPr lang="en-US" altLang="en-US" sz="1000" dirty="0">
              <a:cs typeface="Times New Roman" panose="02020603050405020304" pitchFamily="18" charset="0"/>
            </a:endParaRPr>
          </a:p>
          <a:p>
            <a:pPr lvl="1"/>
            <a:endParaRPr lang="en-US" altLang="en-US" sz="1000" dirty="0">
              <a:cs typeface="Times New Roman" panose="02020603050405020304" pitchFamily="18" charset="0"/>
            </a:endParaRPr>
          </a:p>
          <a:p>
            <a:endParaRPr lang="en-US" altLang="en-US" sz="1000" dirty="0">
              <a:cs typeface="Times New Roman" panose="02020603050405020304" pitchFamily="18" charset="0"/>
            </a:endParaRPr>
          </a:p>
          <a:p>
            <a:endParaRPr lang="en-US" altLang="en-US" i="1" baseline="-25000" dirty="0">
              <a:cs typeface="Times New Roman" panose="02020603050405020304" pitchFamily="18" charset="0"/>
            </a:endParaRPr>
          </a:p>
        </p:txBody>
      </p:sp>
      <p:sp>
        <p:nvSpPr>
          <p:cNvPr id="2" name="Date Placeholder 1">
            <a:extLst>
              <a:ext uri="{FF2B5EF4-FFF2-40B4-BE49-F238E27FC236}">
                <a16:creationId xmlns:a16="http://schemas.microsoft.com/office/drawing/2014/main" id="{DADA1227-5C32-4942-9839-B6B413D20B4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2B8A501D-7437-7E47-8FC9-56E7CFD5D09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64</a:t>
            </a:fld>
            <a:endParaRPr lang="en-US" dirty="0"/>
          </a:p>
        </p:txBody>
      </p:sp>
    </p:spTree>
    <p:extLst>
      <p:ext uri="{BB962C8B-B14F-4D97-AF65-F5344CB8AC3E}">
        <p14:creationId xmlns:p14="http://schemas.microsoft.com/office/powerpoint/2010/main" val="3867481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662940">
              <a:lnSpc>
                <a:spcPct val="100000"/>
              </a:lnSpc>
              <a:spcBef>
                <a:spcPts val="135"/>
              </a:spcBef>
            </a:pPr>
            <a:r>
              <a:rPr dirty="0"/>
              <a:t>Nonlinearities</a:t>
            </a:r>
            <a:r>
              <a:rPr spc="400" dirty="0"/>
              <a:t> </a:t>
            </a:r>
            <a:r>
              <a:rPr dirty="0"/>
              <a:t>and</a:t>
            </a:r>
            <a:r>
              <a:rPr spc="405" dirty="0"/>
              <a:t> </a:t>
            </a:r>
            <a:r>
              <a:rPr spc="40" dirty="0"/>
              <a:t>Kernels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65</a:t>
            </a:fld>
            <a:r>
              <a:rPr spc="-240" dirty="0"/>
              <a:t> </a:t>
            </a:r>
            <a:r>
              <a:rPr dirty="0"/>
              <a:t>/</a:t>
            </a:r>
            <a:r>
              <a:rPr spc="-245" dirty="0"/>
              <a:t> </a:t>
            </a:r>
            <a:r>
              <a:rPr spc="-25" dirty="0"/>
              <a:t>21</a:t>
            </a:r>
          </a:p>
        </p:txBody>
      </p:sp>
      <p:sp>
        <p:nvSpPr>
          <p:cNvPr id="3" name="object 3"/>
          <p:cNvSpPr txBox="1"/>
          <p:nvPr/>
        </p:nvSpPr>
        <p:spPr>
          <a:xfrm>
            <a:off x="491858" y="1093252"/>
            <a:ext cx="3616325" cy="1300480"/>
          </a:xfrm>
          <a:prstGeom prst="rect">
            <a:avLst/>
          </a:prstGeom>
        </p:spPr>
        <p:txBody>
          <a:bodyPr vert="horz" wrap="square" lIns="0" tIns="6985" rIns="0" bIns="0" rtlCol="0">
            <a:spAutoFit/>
          </a:bodyPr>
          <a:lstStyle/>
          <a:p>
            <a:pPr marL="144780" marR="85725" indent="-132715">
              <a:lnSpc>
                <a:spcPct val="102600"/>
              </a:lnSpc>
              <a:spcBef>
                <a:spcPts val="55"/>
              </a:spcBef>
              <a:buClr>
                <a:srgbClr val="3333B2"/>
              </a:buClr>
              <a:buSzPct val="90909"/>
              <a:buFont typeface="Cambria"/>
              <a:buChar char="•"/>
              <a:tabLst>
                <a:tab pos="144780" algn="l"/>
              </a:tabLst>
            </a:pPr>
            <a:r>
              <a:rPr sz="1100" spc="10" dirty="0">
                <a:latin typeface="Calibri"/>
                <a:cs typeface="Calibri"/>
              </a:rPr>
              <a:t>Polynomials</a:t>
            </a:r>
            <a:r>
              <a:rPr sz="1100" spc="225" dirty="0">
                <a:latin typeface="Calibri"/>
                <a:cs typeface="Calibri"/>
              </a:rPr>
              <a:t> </a:t>
            </a:r>
            <a:r>
              <a:rPr sz="1100" spc="10" dirty="0">
                <a:latin typeface="Calibri"/>
                <a:cs typeface="Calibri"/>
              </a:rPr>
              <a:t>(especially</a:t>
            </a:r>
            <a:r>
              <a:rPr sz="1100" spc="225" dirty="0">
                <a:latin typeface="Calibri"/>
                <a:cs typeface="Calibri"/>
              </a:rPr>
              <a:t> </a:t>
            </a:r>
            <a:r>
              <a:rPr sz="1100" spc="10" dirty="0">
                <a:latin typeface="Calibri"/>
                <a:cs typeface="Calibri"/>
              </a:rPr>
              <a:t>high-dimensional</a:t>
            </a:r>
            <a:r>
              <a:rPr sz="1100" spc="225" dirty="0">
                <a:latin typeface="Calibri"/>
                <a:cs typeface="Calibri"/>
              </a:rPr>
              <a:t> </a:t>
            </a:r>
            <a:r>
              <a:rPr sz="1100" spc="10" dirty="0">
                <a:latin typeface="Calibri"/>
                <a:cs typeface="Calibri"/>
              </a:rPr>
              <a:t>ones)</a:t>
            </a:r>
            <a:r>
              <a:rPr sz="1100" spc="229" dirty="0">
                <a:latin typeface="Calibri"/>
                <a:cs typeface="Calibri"/>
              </a:rPr>
              <a:t> </a:t>
            </a:r>
            <a:r>
              <a:rPr sz="1100" spc="10" dirty="0">
                <a:latin typeface="Calibri"/>
                <a:cs typeface="Calibri"/>
              </a:rPr>
              <a:t>get</a:t>
            </a:r>
            <a:r>
              <a:rPr sz="1100" spc="225" dirty="0">
                <a:latin typeface="Calibri"/>
                <a:cs typeface="Calibri"/>
              </a:rPr>
              <a:t> </a:t>
            </a:r>
            <a:r>
              <a:rPr sz="1100" spc="-20" dirty="0">
                <a:latin typeface="Calibri"/>
                <a:cs typeface="Calibri"/>
              </a:rPr>
              <a:t>wild </a:t>
            </a:r>
            <a:r>
              <a:rPr sz="1100" dirty="0">
                <a:latin typeface="Calibri"/>
                <a:cs typeface="Calibri"/>
              </a:rPr>
              <a:t>rather</a:t>
            </a:r>
            <a:r>
              <a:rPr sz="1100" spc="225" dirty="0">
                <a:latin typeface="Calibri"/>
                <a:cs typeface="Calibri"/>
              </a:rPr>
              <a:t> </a:t>
            </a:r>
            <a:r>
              <a:rPr sz="1100" spc="-10" dirty="0">
                <a:latin typeface="Calibri"/>
                <a:cs typeface="Calibri"/>
              </a:rPr>
              <a:t>fast.</a:t>
            </a:r>
            <a:endParaRPr sz="1100">
              <a:latin typeface="Calibri"/>
              <a:cs typeface="Calibri"/>
            </a:endParaRPr>
          </a:p>
          <a:p>
            <a:pPr marL="144780" marR="5080" indent="-132715">
              <a:lnSpc>
                <a:spcPct val="102600"/>
              </a:lnSpc>
              <a:spcBef>
                <a:spcPts val="300"/>
              </a:spcBef>
              <a:buClr>
                <a:srgbClr val="3333B2"/>
              </a:buClr>
              <a:buSzPct val="90909"/>
              <a:buFont typeface="Cambria"/>
              <a:buChar char="•"/>
              <a:tabLst>
                <a:tab pos="144780" algn="l"/>
              </a:tabLst>
            </a:pPr>
            <a:r>
              <a:rPr sz="1100" dirty="0">
                <a:latin typeface="Calibri"/>
                <a:cs typeface="Calibri"/>
              </a:rPr>
              <a:t>There</a:t>
            </a:r>
            <a:r>
              <a:rPr sz="1100" spc="165" dirty="0">
                <a:latin typeface="Calibri"/>
                <a:cs typeface="Calibri"/>
              </a:rPr>
              <a:t> </a:t>
            </a:r>
            <a:r>
              <a:rPr sz="1100" dirty="0">
                <a:latin typeface="Calibri"/>
                <a:cs typeface="Calibri"/>
              </a:rPr>
              <a:t>is</a:t>
            </a:r>
            <a:r>
              <a:rPr sz="1100" spc="165" dirty="0">
                <a:latin typeface="Calibri"/>
                <a:cs typeface="Calibri"/>
              </a:rPr>
              <a:t> </a:t>
            </a:r>
            <a:r>
              <a:rPr sz="1100" dirty="0">
                <a:latin typeface="Calibri"/>
                <a:cs typeface="Calibri"/>
              </a:rPr>
              <a:t>a</a:t>
            </a:r>
            <a:r>
              <a:rPr sz="1100" spc="165" dirty="0">
                <a:latin typeface="Calibri"/>
                <a:cs typeface="Calibri"/>
              </a:rPr>
              <a:t> </a:t>
            </a:r>
            <a:r>
              <a:rPr sz="1100" dirty="0">
                <a:latin typeface="Calibri"/>
                <a:cs typeface="Calibri"/>
              </a:rPr>
              <a:t>more</a:t>
            </a:r>
            <a:r>
              <a:rPr sz="1100" spc="165" dirty="0">
                <a:latin typeface="Calibri"/>
                <a:cs typeface="Calibri"/>
              </a:rPr>
              <a:t> </a:t>
            </a:r>
            <a:r>
              <a:rPr sz="1100" dirty="0">
                <a:latin typeface="Calibri"/>
                <a:cs typeface="Calibri"/>
              </a:rPr>
              <a:t>elegant</a:t>
            </a:r>
            <a:r>
              <a:rPr sz="1100" spc="170" dirty="0">
                <a:latin typeface="Calibri"/>
                <a:cs typeface="Calibri"/>
              </a:rPr>
              <a:t> </a:t>
            </a:r>
            <a:r>
              <a:rPr sz="1100" dirty="0">
                <a:latin typeface="Calibri"/>
                <a:cs typeface="Calibri"/>
              </a:rPr>
              <a:t>and</a:t>
            </a:r>
            <a:r>
              <a:rPr sz="1100" spc="165" dirty="0">
                <a:latin typeface="Calibri"/>
                <a:cs typeface="Calibri"/>
              </a:rPr>
              <a:t> </a:t>
            </a:r>
            <a:r>
              <a:rPr sz="1100" dirty="0">
                <a:latin typeface="Calibri"/>
                <a:cs typeface="Calibri"/>
              </a:rPr>
              <a:t>controlled</a:t>
            </a:r>
            <a:r>
              <a:rPr sz="1100" spc="170" dirty="0">
                <a:latin typeface="Calibri"/>
                <a:cs typeface="Calibri"/>
              </a:rPr>
              <a:t> </a:t>
            </a:r>
            <a:r>
              <a:rPr sz="1100" dirty="0">
                <a:latin typeface="Calibri"/>
                <a:cs typeface="Calibri"/>
              </a:rPr>
              <a:t>way</a:t>
            </a:r>
            <a:r>
              <a:rPr sz="1100" spc="165" dirty="0">
                <a:latin typeface="Calibri"/>
                <a:cs typeface="Calibri"/>
              </a:rPr>
              <a:t> </a:t>
            </a:r>
            <a:r>
              <a:rPr sz="1100" dirty="0">
                <a:latin typeface="Calibri"/>
                <a:cs typeface="Calibri"/>
              </a:rPr>
              <a:t>to</a:t>
            </a:r>
            <a:r>
              <a:rPr sz="1100" spc="170" dirty="0">
                <a:latin typeface="Calibri"/>
                <a:cs typeface="Calibri"/>
              </a:rPr>
              <a:t> </a:t>
            </a:r>
            <a:r>
              <a:rPr sz="1100" spc="-10" dirty="0">
                <a:latin typeface="Calibri"/>
                <a:cs typeface="Calibri"/>
              </a:rPr>
              <a:t>introduce </a:t>
            </a:r>
            <a:r>
              <a:rPr sz="1100" dirty="0">
                <a:latin typeface="Calibri"/>
                <a:cs typeface="Calibri"/>
              </a:rPr>
              <a:t>nonlinearities</a:t>
            </a:r>
            <a:r>
              <a:rPr sz="1100" spc="260" dirty="0">
                <a:latin typeface="Calibri"/>
                <a:cs typeface="Calibri"/>
              </a:rPr>
              <a:t> </a:t>
            </a:r>
            <a:r>
              <a:rPr sz="1100" dirty="0">
                <a:latin typeface="Calibri"/>
                <a:cs typeface="Calibri"/>
              </a:rPr>
              <a:t>in</a:t>
            </a:r>
            <a:r>
              <a:rPr sz="1100" spc="265" dirty="0">
                <a:latin typeface="Calibri"/>
                <a:cs typeface="Calibri"/>
              </a:rPr>
              <a:t> </a:t>
            </a:r>
            <a:r>
              <a:rPr sz="1100" dirty="0">
                <a:latin typeface="Calibri"/>
                <a:cs typeface="Calibri"/>
              </a:rPr>
              <a:t>support-vector</a:t>
            </a:r>
            <a:r>
              <a:rPr sz="1100" spc="265" dirty="0">
                <a:latin typeface="Calibri"/>
                <a:cs typeface="Calibri"/>
              </a:rPr>
              <a:t> </a:t>
            </a:r>
            <a:r>
              <a:rPr sz="1100" dirty="0">
                <a:latin typeface="Calibri"/>
                <a:cs typeface="Calibri"/>
              </a:rPr>
              <a:t>classifiers</a:t>
            </a:r>
            <a:r>
              <a:rPr sz="1100" spc="265" dirty="0">
                <a:latin typeface="Calibri"/>
                <a:cs typeface="Calibri"/>
              </a:rPr>
              <a:t> </a:t>
            </a:r>
            <a:r>
              <a:rPr sz="1100" spc="90" dirty="0">
                <a:latin typeface="Calibri"/>
                <a:cs typeface="Calibri"/>
              </a:rPr>
              <a:t>—</a:t>
            </a:r>
            <a:r>
              <a:rPr sz="1100" spc="254" dirty="0">
                <a:latin typeface="Calibri"/>
                <a:cs typeface="Calibri"/>
              </a:rPr>
              <a:t> </a:t>
            </a:r>
            <a:r>
              <a:rPr sz="1100" dirty="0">
                <a:latin typeface="Calibri"/>
                <a:cs typeface="Calibri"/>
              </a:rPr>
              <a:t>through</a:t>
            </a:r>
            <a:r>
              <a:rPr sz="1100" spc="265" dirty="0">
                <a:latin typeface="Calibri"/>
                <a:cs typeface="Calibri"/>
              </a:rPr>
              <a:t> </a:t>
            </a:r>
            <a:r>
              <a:rPr sz="1100" spc="-25" dirty="0">
                <a:latin typeface="Calibri"/>
                <a:cs typeface="Calibri"/>
              </a:rPr>
              <a:t>the </a:t>
            </a:r>
            <a:r>
              <a:rPr sz="1100" dirty="0">
                <a:latin typeface="Calibri"/>
                <a:cs typeface="Calibri"/>
              </a:rPr>
              <a:t>use</a:t>
            </a:r>
            <a:r>
              <a:rPr sz="1100" spc="80" dirty="0">
                <a:latin typeface="Calibri"/>
                <a:cs typeface="Calibri"/>
              </a:rPr>
              <a:t> </a:t>
            </a:r>
            <a:r>
              <a:rPr sz="1100" dirty="0">
                <a:latin typeface="Calibri"/>
                <a:cs typeface="Calibri"/>
              </a:rPr>
              <a:t>of</a:t>
            </a:r>
            <a:r>
              <a:rPr sz="1100" spc="80" dirty="0">
                <a:latin typeface="Calibri"/>
                <a:cs typeface="Calibri"/>
              </a:rPr>
              <a:t> </a:t>
            </a:r>
            <a:r>
              <a:rPr sz="1100" i="1" spc="-10" dirty="0">
                <a:solidFill>
                  <a:srgbClr val="009900"/>
                </a:solidFill>
                <a:latin typeface="Calibri"/>
                <a:cs typeface="Calibri"/>
              </a:rPr>
              <a:t>kernels</a:t>
            </a:r>
            <a:r>
              <a:rPr sz="1100" spc="-10" dirty="0">
                <a:latin typeface="Calibri"/>
                <a:cs typeface="Calibri"/>
              </a:rPr>
              <a:t>.</a:t>
            </a:r>
            <a:endParaRPr sz="1100">
              <a:latin typeface="Calibri"/>
              <a:cs typeface="Calibri"/>
            </a:endParaRPr>
          </a:p>
          <a:p>
            <a:pPr marL="146050" indent="-133350">
              <a:lnSpc>
                <a:spcPct val="100000"/>
              </a:lnSpc>
              <a:spcBef>
                <a:spcPts val="334"/>
              </a:spcBef>
              <a:buClr>
                <a:srgbClr val="3333B2"/>
              </a:buClr>
              <a:buSzPct val="90909"/>
              <a:buFont typeface="Cambria"/>
              <a:buChar char="•"/>
              <a:tabLst>
                <a:tab pos="146050" algn="l"/>
              </a:tabLst>
            </a:pPr>
            <a:r>
              <a:rPr sz="1100" dirty="0">
                <a:latin typeface="Calibri"/>
                <a:cs typeface="Calibri"/>
              </a:rPr>
              <a:t>Before</a:t>
            </a:r>
            <a:r>
              <a:rPr sz="1100" spc="140" dirty="0">
                <a:latin typeface="Calibri"/>
                <a:cs typeface="Calibri"/>
              </a:rPr>
              <a:t> </a:t>
            </a:r>
            <a:r>
              <a:rPr sz="1100" dirty="0">
                <a:latin typeface="Calibri"/>
                <a:cs typeface="Calibri"/>
              </a:rPr>
              <a:t>we</a:t>
            </a:r>
            <a:r>
              <a:rPr sz="1100" spc="140" dirty="0">
                <a:latin typeface="Calibri"/>
                <a:cs typeface="Calibri"/>
              </a:rPr>
              <a:t> </a:t>
            </a:r>
            <a:r>
              <a:rPr sz="1100" dirty="0">
                <a:latin typeface="Calibri"/>
                <a:cs typeface="Calibri"/>
              </a:rPr>
              <a:t>discuss</a:t>
            </a:r>
            <a:r>
              <a:rPr sz="1100" spc="140" dirty="0">
                <a:latin typeface="Calibri"/>
                <a:cs typeface="Calibri"/>
              </a:rPr>
              <a:t> </a:t>
            </a:r>
            <a:r>
              <a:rPr sz="1100" dirty="0">
                <a:latin typeface="Calibri"/>
                <a:cs typeface="Calibri"/>
              </a:rPr>
              <a:t>these,</a:t>
            </a:r>
            <a:r>
              <a:rPr sz="1100" spc="140" dirty="0">
                <a:latin typeface="Calibri"/>
                <a:cs typeface="Calibri"/>
              </a:rPr>
              <a:t> </a:t>
            </a:r>
            <a:r>
              <a:rPr sz="1100" dirty="0">
                <a:latin typeface="Calibri"/>
                <a:cs typeface="Calibri"/>
              </a:rPr>
              <a:t>we</a:t>
            </a:r>
            <a:r>
              <a:rPr sz="1100" spc="140" dirty="0">
                <a:latin typeface="Calibri"/>
                <a:cs typeface="Calibri"/>
              </a:rPr>
              <a:t> </a:t>
            </a:r>
            <a:r>
              <a:rPr sz="1100" dirty="0">
                <a:latin typeface="Calibri"/>
                <a:cs typeface="Calibri"/>
              </a:rPr>
              <a:t>must</a:t>
            </a:r>
            <a:r>
              <a:rPr sz="1100" spc="140" dirty="0">
                <a:latin typeface="Calibri"/>
                <a:cs typeface="Calibri"/>
              </a:rPr>
              <a:t> </a:t>
            </a:r>
            <a:r>
              <a:rPr sz="1100" dirty="0">
                <a:latin typeface="Calibri"/>
                <a:cs typeface="Calibri"/>
              </a:rPr>
              <a:t>understand</a:t>
            </a:r>
            <a:r>
              <a:rPr sz="1100" spc="140" dirty="0">
                <a:latin typeface="Calibri"/>
                <a:cs typeface="Calibri"/>
              </a:rPr>
              <a:t> </a:t>
            </a:r>
            <a:r>
              <a:rPr sz="1100" dirty="0">
                <a:latin typeface="Calibri"/>
                <a:cs typeface="Calibri"/>
              </a:rPr>
              <a:t>the</a:t>
            </a:r>
            <a:r>
              <a:rPr sz="1100" spc="140" dirty="0">
                <a:latin typeface="Calibri"/>
                <a:cs typeface="Calibri"/>
              </a:rPr>
              <a:t> </a:t>
            </a:r>
            <a:r>
              <a:rPr sz="1100" dirty="0">
                <a:latin typeface="Calibri"/>
                <a:cs typeface="Calibri"/>
              </a:rPr>
              <a:t>role</a:t>
            </a:r>
            <a:r>
              <a:rPr sz="1100" spc="140" dirty="0">
                <a:latin typeface="Calibri"/>
                <a:cs typeface="Calibri"/>
              </a:rPr>
              <a:t> </a:t>
            </a:r>
            <a:r>
              <a:rPr sz="1100" spc="-25" dirty="0">
                <a:latin typeface="Calibri"/>
                <a:cs typeface="Calibri"/>
              </a:rPr>
              <a:t>of</a:t>
            </a:r>
            <a:endParaRPr sz="1100">
              <a:latin typeface="Calibri"/>
              <a:cs typeface="Calibri"/>
            </a:endParaRPr>
          </a:p>
          <a:p>
            <a:pPr marL="144780">
              <a:lnSpc>
                <a:spcPct val="100000"/>
              </a:lnSpc>
              <a:spcBef>
                <a:spcPts val="35"/>
              </a:spcBef>
            </a:pPr>
            <a:r>
              <a:rPr sz="1100" i="1" dirty="0">
                <a:solidFill>
                  <a:srgbClr val="009900"/>
                </a:solidFill>
                <a:latin typeface="Calibri"/>
                <a:cs typeface="Calibri"/>
              </a:rPr>
              <a:t>inner</a:t>
            </a:r>
            <a:r>
              <a:rPr sz="1100" i="1" spc="295" dirty="0">
                <a:solidFill>
                  <a:srgbClr val="009900"/>
                </a:solidFill>
                <a:latin typeface="Calibri"/>
                <a:cs typeface="Calibri"/>
              </a:rPr>
              <a:t> </a:t>
            </a:r>
            <a:r>
              <a:rPr sz="1100" i="1" dirty="0">
                <a:solidFill>
                  <a:srgbClr val="009900"/>
                </a:solidFill>
                <a:latin typeface="Calibri"/>
                <a:cs typeface="Calibri"/>
              </a:rPr>
              <a:t>products</a:t>
            </a:r>
            <a:r>
              <a:rPr sz="1100" i="1" spc="254" dirty="0">
                <a:solidFill>
                  <a:srgbClr val="009900"/>
                </a:solidFill>
                <a:latin typeface="Calibri"/>
                <a:cs typeface="Calibri"/>
              </a:rPr>
              <a:t> </a:t>
            </a:r>
            <a:r>
              <a:rPr sz="1100" dirty="0">
                <a:latin typeface="Calibri"/>
                <a:cs typeface="Calibri"/>
              </a:rPr>
              <a:t>in</a:t>
            </a:r>
            <a:r>
              <a:rPr sz="1100" spc="260" dirty="0">
                <a:latin typeface="Calibri"/>
                <a:cs typeface="Calibri"/>
              </a:rPr>
              <a:t> </a:t>
            </a:r>
            <a:r>
              <a:rPr sz="1100" dirty="0">
                <a:latin typeface="Calibri"/>
                <a:cs typeface="Calibri"/>
              </a:rPr>
              <a:t>support-vector</a:t>
            </a:r>
            <a:r>
              <a:rPr sz="1100" spc="265" dirty="0">
                <a:latin typeface="Calibri"/>
                <a:cs typeface="Calibri"/>
              </a:rPr>
              <a:t> </a:t>
            </a:r>
            <a:r>
              <a:rPr sz="1100" spc="-10" dirty="0">
                <a:latin typeface="Calibri"/>
                <a:cs typeface="Calibri"/>
              </a:rPr>
              <a:t>classifiers.</a:t>
            </a:r>
            <a:endParaRPr sz="1100">
              <a:latin typeface="Calibri"/>
              <a:cs typeface="Calibri"/>
            </a:endParaRPr>
          </a:p>
        </p:txBody>
      </p:sp>
    </p:spTree>
    <p:extLst>
      <p:ext uri="{BB962C8B-B14F-4D97-AF65-F5344CB8AC3E}">
        <p14:creationId xmlns:p14="http://schemas.microsoft.com/office/powerpoint/2010/main" val="627103589"/>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315595">
              <a:lnSpc>
                <a:spcPct val="100000"/>
              </a:lnSpc>
              <a:spcBef>
                <a:spcPts val="135"/>
              </a:spcBef>
            </a:pPr>
            <a:r>
              <a:rPr dirty="0"/>
              <a:t>Inner</a:t>
            </a:r>
            <a:r>
              <a:rPr spc="355" dirty="0"/>
              <a:t> </a:t>
            </a:r>
            <a:r>
              <a:rPr dirty="0"/>
              <a:t>products</a:t>
            </a:r>
            <a:r>
              <a:rPr spc="360" dirty="0"/>
              <a:t> </a:t>
            </a:r>
            <a:r>
              <a:rPr dirty="0"/>
              <a:t>and</a:t>
            </a:r>
            <a:r>
              <a:rPr spc="355" dirty="0"/>
              <a:t> </a:t>
            </a:r>
            <a:r>
              <a:rPr dirty="0"/>
              <a:t>support</a:t>
            </a:r>
            <a:r>
              <a:rPr spc="360" dirty="0"/>
              <a:t> </a:t>
            </a:r>
            <a:r>
              <a:rPr spc="-10" dirty="0"/>
              <a:t>vectors</a:t>
            </a: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66</a:t>
            </a:fld>
            <a:r>
              <a:rPr spc="-240" dirty="0"/>
              <a:t> </a:t>
            </a:r>
            <a:r>
              <a:rPr dirty="0"/>
              <a:t>/</a:t>
            </a:r>
            <a:r>
              <a:rPr spc="-245" dirty="0"/>
              <a:t> </a:t>
            </a:r>
            <a:r>
              <a:rPr spc="-25" dirty="0"/>
              <a:t>21</a:t>
            </a:r>
          </a:p>
        </p:txBody>
      </p:sp>
      <p:sp>
        <p:nvSpPr>
          <p:cNvPr id="3" name="object 3"/>
          <p:cNvSpPr txBox="1"/>
          <p:nvPr/>
        </p:nvSpPr>
        <p:spPr>
          <a:xfrm>
            <a:off x="1324178" y="623835"/>
            <a:ext cx="80010" cy="147320"/>
          </a:xfrm>
          <a:prstGeom prst="rect">
            <a:avLst/>
          </a:prstGeom>
        </p:spPr>
        <p:txBody>
          <a:bodyPr vert="horz" wrap="square" lIns="0" tIns="12065" rIns="0" bIns="0" rtlCol="0">
            <a:spAutoFit/>
          </a:bodyPr>
          <a:lstStyle/>
          <a:p>
            <a:pPr marL="12700">
              <a:lnSpc>
                <a:spcPct val="100000"/>
              </a:lnSpc>
              <a:spcBef>
                <a:spcPts val="95"/>
              </a:spcBef>
            </a:pPr>
            <a:r>
              <a:rPr sz="800" i="1" spc="-50" dirty="0">
                <a:latin typeface="Calibri"/>
                <a:cs typeface="Calibri"/>
              </a:rPr>
              <a:t>p</a:t>
            </a:r>
            <a:endParaRPr sz="800">
              <a:latin typeface="Calibri"/>
              <a:cs typeface="Calibri"/>
            </a:endParaRPr>
          </a:p>
        </p:txBody>
      </p:sp>
      <p:sp>
        <p:nvSpPr>
          <p:cNvPr id="4" name="object 4"/>
          <p:cNvSpPr txBox="1"/>
          <p:nvPr/>
        </p:nvSpPr>
        <p:spPr>
          <a:xfrm>
            <a:off x="1251191" y="635443"/>
            <a:ext cx="226060" cy="191770"/>
          </a:xfrm>
          <a:prstGeom prst="rect">
            <a:avLst/>
          </a:prstGeom>
        </p:spPr>
        <p:txBody>
          <a:bodyPr vert="horz" wrap="square" lIns="0" tIns="11430" rIns="0" bIns="0" rtlCol="0">
            <a:spAutoFit/>
          </a:bodyPr>
          <a:lstStyle/>
          <a:p>
            <a:pPr marL="12700">
              <a:lnSpc>
                <a:spcPct val="100000"/>
              </a:lnSpc>
              <a:spcBef>
                <a:spcPts val="90"/>
              </a:spcBef>
            </a:pPr>
            <a:r>
              <a:rPr sz="1100" spc="869" dirty="0">
                <a:latin typeface="Lucida Sans Unicode"/>
                <a:cs typeface="Lucida Sans Unicode"/>
              </a:rPr>
              <a:t>Σ</a:t>
            </a:r>
            <a:endParaRPr sz="1100">
              <a:latin typeface="Lucida Sans Unicode"/>
              <a:cs typeface="Lucida Sans Unicode"/>
            </a:endParaRPr>
          </a:p>
        </p:txBody>
      </p:sp>
      <p:sp>
        <p:nvSpPr>
          <p:cNvPr id="5" name="object 5"/>
          <p:cNvSpPr txBox="1"/>
          <p:nvPr/>
        </p:nvSpPr>
        <p:spPr>
          <a:xfrm>
            <a:off x="1257871" y="970596"/>
            <a:ext cx="212725" cy="147320"/>
          </a:xfrm>
          <a:prstGeom prst="rect">
            <a:avLst/>
          </a:prstGeom>
        </p:spPr>
        <p:txBody>
          <a:bodyPr vert="horz" wrap="square" lIns="0" tIns="12065" rIns="0" bIns="0" rtlCol="0">
            <a:spAutoFit/>
          </a:bodyPr>
          <a:lstStyle/>
          <a:p>
            <a:pPr marL="12700">
              <a:lnSpc>
                <a:spcPct val="100000"/>
              </a:lnSpc>
              <a:spcBef>
                <a:spcPts val="95"/>
              </a:spcBef>
            </a:pPr>
            <a:r>
              <a:rPr sz="800" i="1" spc="130" dirty="0">
                <a:latin typeface="Calibri"/>
                <a:cs typeface="Calibri"/>
              </a:rPr>
              <a:t>j</a:t>
            </a:r>
            <a:r>
              <a:rPr sz="800" spc="130" dirty="0">
                <a:latin typeface="Calibri"/>
                <a:cs typeface="Calibri"/>
              </a:rPr>
              <a:t>=1</a:t>
            </a:r>
            <a:endParaRPr sz="800">
              <a:latin typeface="Calibri"/>
              <a:cs typeface="Calibri"/>
            </a:endParaRPr>
          </a:p>
        </p:txBody>
      </p:sp>
      <p:sp>
        <p:nvSpPr>
          <p:cNvPr id="6" name="object 6"/>
          <p:cNvSpPr txBox="1"/>
          <p:nvPr/>
        </p:nvSpPr>
        <p:spPr>
          <a:xfrm>
            <a:off x="618782" y="767066"/>
            <a:ext cx="1196340" cy="191770"/>
          </a:xfrm>
          <a:prstGeom prst="rect">
            <a:avLst/>
          </a:prstGeom>
        </p:spPr>
        <p:txBody>
          <a:bodyPr vert="horz" wrap="square" lIns="0" tIns="11430" rIns="0" bIns="0" rtlCol="0">
            <a:spAutoFit/>
          </a:bodyPr>
          <a:lstStyle/>
          <a:p>
            <a:pPr marL="12700">
              <a:lnSpc>
                <a:spcPct val="100000"/>
              </a:lnSpc>
              <a:spcBef>
                <a:spcPts val="90"/>
              </a:spcBef>
              <a:tabLst>
                <a:tab pos="868044" algn="l"/>
              </a:tabLst>
            </a:pPr>
            <a:r>
              <a:rPr sz="1100" spc="80" dirty="0">
                <a:latin typeface="Cambria"/>
                <a:cs typeface="Cambria"/>
              </a:rPr>
              <a:t>⟨</a:t>
            </a:r>
            <a:r>
              <a:rPr sz="1100" i="1" spc="80" dirty="0">
                <a:latin typeface="Calibri"/>
                <a:cs typeface="Calibri"/>
              </a:rPr>
              <a:t>x</a:t>
            </a:r>
            <a:r>
              <a:rPr sz="1100" i="1" spc="105" dirty="0">
                <a:latin typeface="Calibri"/>
                <a:cs typeface="Calibri"/>
              </a:rPr>
              <a:t> </a:t>
            </a:r>
            <a:r>
              <a:rPr sz="1100" i="1" dirty="0">
                <a:latin typeface="Calibri"/>
                <a:cs typeface="Calibri"/>
              </a:rPr>
              <a:t>,</a:t>
            </a:r>
            <a:r>
              <a:rPr sz="1100" i="1" spc="-60" dirty="0">
                <a:latin typeface="Calibri"/>
                <a:cs typeface="Calibri"/>
              </a:rPr>
              <a:t> </a:t>
            </a:r>
            <a:r>
              <a:rPr sz="1100" i="1" spc="145" dirty="0">
                <a:latin typeface="Calibri"/>
                <a:cs typeface="Calibri"/>
              </a:rPr>
              <a:t>x</a:t>
            </a:r>
            <a:r>
              <a:rPr sz="1100" i="1" spc="45" dirty="0">
                <a:latin typeface="Calibri"/>
                <a:cs typeface="Calibri"/>
              </a:rPr>
              <a:t> </a:t>
            </a:r>
            <a:r>
              <a:rPr sz="900" i="1" spc="150" baseline="4629" dirty="0">
                <a:latin typeface="Arial"/>
                <a:cs typeface="Arial"/>
              </a:rPr>
              <a:t>′</a:t>
            </a:r>
            <a:r>
              <a:rPr sz="900" i="1" spc="-97" baseline="4629" dirty="0">
                <a:latin typeface="Arial"/>
                <a:cs typeface="Arial"/>
              </a:rPr>
              <a:t> </a:t>
            </a:r>
            <a:r>
              <a:rPr sz="1100" dirty="0">
                <a:latin typeface="Cambria"/>
                <a:cs typeface="Cambria"/>
              </a:rPr>
              <a:t>⟩</a:t>
            </a:r>
            <a:r>
              <a:rPr sz="1100" spc="75" dirty="0">
                <a:latin typeface="Cambria"/>
                <a:cs typeface="Cambria"/>
              </a:rPr>
              <a:t> </a:t>
            </a:r>
            <a:r>
              <a:rPr sz="1100" spc="245" dirty="0">
                <a:latin typeface="Calibri"/>
                <a:cs typeface="Calibri"/>
              </a:rPr>
              <a:t>=</a:t>
            </a:r>
            <a:r>
              <a:rPr sz="1100" dirty="0">
                <a:latin typeface="Calibri"/>
                <a:cs typeface="Calibri"/>
              </a:rPr>
              <a:t>	</a:t>
            </a:r>
            <a:r>
              <a:rPr sz="1100" i="1" spc="145" dirty="0">
                <a:latin typeface="Calibri"/>
                <a:cs typeface="Calibri"/>
              </a:rPr>
              <a:t>x</a:t>
            </a:r>
            <a:r>
              <a:rPr sz="1100" i="1" spc="480" dirty="0">
                <a:latin typeface="Calibri"/>
                <a:cs typeface="Calibri"/>
              </a:rPr>
              <a:t> </a:t>
            </a:r>
            <a:r>
              <a:rPr sz="1100" i="1" spc="145" dirty="0">
                <a:latin typeface="Calibri"/>
                <a:cs typeface="Calibri"/>
              </a:rPr>
              <a:t>x</a:t>
            </a:r>
            <a:r>
              <a:rPr sz="1100" i="1" spc="40" dirty="0">
                <a:latin typeface="Calibri"/>
                <a:cs typeface="Calibri"/>
              </a:rPr>
              <a:t> </a:t>
            </a:r>
            <a:r>
              <a:rPr sz="900" i="1" spc="75" baseline="4629" dirty="0">
                <a:latin typeface="Arial"/>
                <a:cs typeface="Arial"/>
              </a:rPr>
              <a:t>′</a:t>
            </a:r>
            <a:endParaRPr sz="900" baseline="4629">
              <a:latin typeface="Arial"/>
              <a:cs typeface="Arial"/>
            </a:endParaRPr>
          </a:p>
        </p:txBody>
      </p:sp>
      <p:sp>
        <p:nvSpPr>
          <p:cNvPr id="7" name="object 7"/>
          <p:cNvSpPr txBox="1"/>
          <p:nvPr/>
        </p:nvSpPr>
        <p:spPr>
          <a:xfrm>
            <a:off x="751852" y="827657"/>
            <a:ext cx="1113155" cy="147320"/>
          </a:xfrm>
          <a:prstGeom prst="rect">
            <a:avLst/>
          </a:prstGeom>
        </p:spPr>
        <p:txBody>
          <a:bodyPr vert="horz" wrap="square" lIns="0" tIns="12065" rIns="0" bIns="0" rtlCol="0">
            <a:spAutoFit/>
          </a:bodyPr>
          <a:lstStyle/>
          <a:p>
            <a:pPr marL="12700">
              <a:lnSpc>
                <a:spcPct val="100000"/>
              </a:lnSpc>
              <a:spcBef>
                <a:spcPts val="95"/>
              </a:spcBef>
              <a:tabLst>
                <a:tab pos="196215" algn="l"/>
                <a:tab pos="814069" algn="l"/>
              </a:tabLst>
            </a:pPr>
            <a:r>
              <a:rPr sz="800" i="1" spc="45" dirty="0">
                <a:latin typeface="Calibri"/>
                <a:cs typeface="Calibri"/>
              </a:rPr>
              <a:t>i</a:t>
            </a:r>
            <a:r>
              <a:rPr sz="800" i="1" dirty="0">
                <a:latin typeface="Calibri"/>
                <a:cs typeface="Calibri"/>
              </a:rPr>
              <a:t>	</a:t>
            </a:r>
            <a:r>
              <a:rPr sz="800" i="1" spc="45" dirty="0">
                <a:latin typeface="Calibri"/>
                <a:cs typeface="Calibri"/>
              </a:rPr>
              <a:t>i</a:t>
            </a:r>
            <a:r>
              <a:rPr sz="800" i="1" dirty="0">
                <a:latin typeface="Calibri"/>
                <a:cs typeface="Calibri"/>
              </a:rPr>
              <a:t>	</a:t>
            </a:r>
            <a:r>
              <a:rPr sz="800" i="1" spc="125" dirty="0">
                <a:latin typeface="Calibri"/>
                <a:cs typeface="Calibri"/>
              </a:rPr>
              <a:t>ij</a:t>
            </a:r>
            <a:r>
              <a:rPr sz="800" i="1" spc="170" dirty="0">
                <a:latin typeface="Calibri"/>
                <a:cs typeface="Calibri"/>
              </a:rPr>
              <a:t>  </a:t>
            </a:r>
            <a:r>
              <a:rPr sz="800" i="1" spc="95" dirty="0">
                <a:latin typeface="Calibri"/>
                <a:cs typeface="Calibri"/>
              </a:rPr>
              <a:t>i </a:t>
            </a:r>
            <a:r>
              <a:rPr sz="800" i="1" spc="100" dirty="0">
                <a:latin typeface="Calibri"/>
                <a:cs typeface="Calibri"/>
              </a:rPr>
              <a:t>j</a:t>
            </a:r>
            <a:endParaRPr sz="800">
              <a:latin typeface="Calibri"/>
              <a:cs typeface="Calibri"/>
            </a:endParaRPr>
          </a:p>
        </p:txBody>
      </p:sp>
      <p:sp>
        <p:nvSpPr>
          <p:cNvPr id="8" name="object 8"/>
          <p:cNvSpPr txBox="1"/>
          <p:nvPr/>
        </p:nvSpPr>
        <p:spPr>
          <a:xfrm>
            <a:off x="1989937" y="767066"/>
            <a:ext cx="2000250" cy="191770"/>
          </a:xfrm>
          <a:prstGeom prst="rect">
            <a:avLst/>
          </a:prstGeom>
        </p:spPr>
        <p:txBody>
          <a:bodyPr vert="horz" wrap="square" lIns="0" tIns="11430" rIns="0" bIns="0" rtlCol="0">
            <a:spAutoFit/>
          </a:bodyPr>
          <a:lstStyle/>
          <a:p>
            <a:pPr marL="12700">
              <a:lnSpc>
                <a:spcPct val="100000"/>
              </a:lnSpc>
              <a:spcBef>
                <a:spcPts val="90"/>
              </a:spcBef>
            </a:pPr>
            <a:r>
              <a:rPr sz="1100" i="1" spc="110" dirty="0">
                <a:solidFill>
                  <a:srgbClr val="009900"/>
                </a:solidFill>
                <a:latin typeface="Calibri"/>
                <a:cs typeface="Calibri"/>
              </a:rPr>
              <a:t>—</a:t>
            </a:r>
            <a:r>
              <a:rPr sz="1100" i="1" spc="170" dirty="0">
                <a:solidFill>
                  <a:srgbClr val="009900"/>
                </a:solidFill>
                <a:latin typeface="Calibri"/>
                <a:cs typeface="Calibri"/>
              </a:rPr>
              <a:t> </a:t>
            </a:r>
            <a:r>
              <a:rPr sz="1100" i="1" dirty="0">
                <a:solidFill>
                  <a:srgbClr val="009900"/>
                </a:solidFill>
                <a:latin typeface="Calibri"/>
                <a:cs typeface="Calibri"/>
              </a:rPr>
              <a:t>inner</a:t>
            </a:r>
            <a:r>
              <a:rPr sz="1100" i="1" spc="170" dirty="0">
                <a:solidFill>
                  <a:srgbClr val="009900"/>
                </a:solidFill>
                <a:latin typeface="Calibri"/>
                <a:cs typeface="Calibri"/>
              </a:rPr>
              <a:t> </a:t>
            </a:r>
            <a:r>
              <a:rPr sz="1100" i="1" dirty="0">
                <a:solidFill>
                  <a:srgbClr val="009900"/>
                </a:solidFill>
                <a:latin typeface="Calibri"/>
                <a:cs typeface="Calibri"/>
              </a:rPr>
              <a:t>product</a:t>
            </a:r>
            <a:r>
              <a:rPr sz="1100" i="1" spc="170" dirty="0">
                <a:solidFill>
                  <a:srgbClr val="009900"/>
                </a:solidFill>
                <a:latin typeface="Calibri"/>
                <a:cs typeface="Calibri"/>
              </a:rPr>
              <a:t> </a:t>
            </a:r>
            <a:r>
              <a:rPr sz="1100" i="1" spc="-25" dirty="0">
                <a:solidFill>
                  <a:srgbClr val="009900"/>
                </a:solidFill>
                <a:latin typeface="Calibri"/>
                <a:cs typeface="Calibri"/>
              </a:rPr>
              <a:t>between</a:t>
            </a:r>
            <a:r>
              <a:rPr sz="1100" i="1" spc="170" dirty="0">
                <a:solidFill>
                  <a:srgbClr val="009900"/>
                </a:solidFill>
                <a:latin typeface="Calibri"/>
                <a:cs typeface="Calibri"/>
              </a:rPr>
              <a:t> </a:t>
            </a:r>
            <a:r>
              <a:rPr sz="1100" i="1" spc="-10" dirty="0">
                <a:solidFill>
                  <a:srgbClr val="009900"/>
                </a:solidFill>
                <a:latin typeface="Calibri"/>
                <a:cs typeface="Calibri"/>
              </a:rPr>
              <a:t>vectors</a:t>
            </a:r>
            <a:endParaRPr sz="1100">
              <a:latin typeface="Calibri"/>
              <a:cs typeface="Calibri"/>
            </a:endParaRPr>
          </a:p>
        </p:txBody>
      </p:sp>
      <p:sp>
        <p:nvSpPr>
          <p:cNvPr id="9" name="object 9"/>
          <p:cNvSpPr txBox="1"/>
          <p:nvPr/>
        </p:nvSpPr>
        <p:spPr>
          <a:xfrm>
            <a:off x="491858" y="1178267"/>
            <a:ext cx="3617595" cy="391160"/>
          </a:xfrm>
          <a:prstGeom prst="rect">
            <a:avLst/>
          </a:prstGeom>
        </p:spPr>
        <p:txBody>
          <a:bodyPr vert="horz" wrap="square" lIns="0" tIns="56515" rIns="0" bIns="0" rtlCol="0">
            <a:spAutoFit/>
          </a:bodyPr>
          <a:lstStyle/>
          <a:p>
            <a:pPr marL="146050" indent="-133350">
              <a:lnSpc>
                <a:spcPct val="100000"/>
              </a:lnSpc>
              <a:spcBef>
                <a:spcPts val="445"/>
              </a:spcBef>
              <a:buClr>
                <a:srgbClr val="3333B2"/>
              </a:buClr>
              <a:buSzPct val="90909"/>
              <a:buFont typeface="Cambria"/>
              <a:buChar char="•"/>
              <a:tabLst>
                <a:tab pos="146050" algn="l"/>
              </a:tabLst>
            </a:pPr>
            <a:r>
              <a:rPr sz="1100" spc="65" dirty="0">
                <a:latin typeface="Calibri"/>
                <a:cs typeface="Calibri"/>
              </a:rPr>
              <a:t>The</a:t>
            </a:r>
            <a:r>
              <a:rPr sz="1100" spc="170" dirty="0">
                <a:latin typeface="Calibri"/>
                <a:cs typeface="Calibri"/>
              </a:rPr>
              <a:t> </a:t>
            </a:r>
            <a:r>
              <a:rPr sz="1100" dirty="0">
                <a:latin typeface="Calibri"/>
                <a:cs typeface="Calibri"/>
              </a:rPr>
              <a:t>linear</a:t>
            </a:r>
            <a:r>
              <a:rPr sz="1100" spc="170" dirty="0">
                <a:latin typeface="Calibri"/>
                <a:cs typeface="Calibri"/>
              </a:rPr>
              <a:t> </a:t>
            </a:r>
            <a:r>
              <a:rPr sz="1100" dirty="0">
                <a:latin typeface="Calibri"/>
                <a:cs typeface="Calibri"/>
              </a:rPr>
              <a:t>support</a:t>
            </a:r>
            <a:r>
              <a:rPr sz="1100" spc="170" dirty="0">
                <a:latin typeface="Calibri"/>
                <a:cs typeface="Calibri"/>
              </a:rPr>
              <a:t> </a:t>
            </a:r>
            <a:r>
              <a:rPr sz="1100" dirty="0">
                <a:latin typeface="Calibri"/>
                <a:cs typeface="Calibri"/>
              </a:rPr>
              <a:t>vector</a:t>
            </a:r>
            <a:r>
              <a:rPr sz="1100" spc="175" dirty="0">
                <a:latin typeface="Calibri"/>
                <a:cs typeface="Calibri"/>
              </a:rPr>
              <a:t> </a:t>
            </a:r>
            <a:r>
              <a:rPr sz="1100" dirty="0">
                <a:latin typeface="Calibri"/>
                <a:cs typeface="Calibri"/>
              </a:rPr>
              <a:t>classifier</a:t>
            </a:r>
            <a:r>
              <a:rPr sz="1100" spc="170" dirty="0">
                <a:latin typeface="Calibri"/>
                <a:cs typeface="Calibri"/>
              </a:rPr>
              <a:t> </a:t>
            </a:r>
            <a:r>
              <a:rPr sz="1100" dirty="0">
                <a:latin typeface="Calibri"/>
                <a:cs typeface="Calibri"/>
              </a:rPr>
              <a:t>can</a:t>
            </a:r>
            <a:r>
              <a:rPr sz="1100" spc="170" dirty="0">
                <a:latin typeface="Calibri"/>
                <a:cs typeface="Calibri"/>
              </a:rPr>
              <a:t> </a:t>
            </a:r>
            <a:r>
              <a:rPr sz="1100" dirty="0">
                <a:latin typeface="Calibri"/>
                <a:cs typeface="Calibri"/>
              </a:rPr>
              <a:t>be</a:t>
            </a:r>
            <a:r>
              <a:rPr sz="1100" spc="175" dirty="0">
                <a:latin typeface="Calibri"/>
                <a:cs typeface="Calibri"/>
              </a:rPr>
              <a:t> </a:t>
            </a:r>
            <a:r>
              <a:rPr sz="1100" dirty="0">
                <a:latin typeface="Calibri"/>
                <a:cs typeface="Calibri"/>
              </a:rPr>
              <a:t>represented</a:t>
            </a:r>
            <a:r>
              <a:rPr sz="1100" spc="170" dirty="0">
                <a:latin typeface="Calibri"/>
                <a:cs typeface="Calibri"/>
              </a:rPr>
              <a:t> </a:t>
            </a:r>
            <a:r>
              <a:rPr sz="1100" spc="-25" dirty="0">
                <a:latin typeface="Calibri"/>
                <a:cs typeface="Calibri"/>
              </a:rPr>
              <a:t>as</a:t>
            </a:r>
            <a:endParaRPr sz="1100">
              <a:latin typeface="Calibri"/>
              <a:cs typeface="Calibri"/>
            </a:endParaRPr>
          </a:p>
          <a:p>
            <a:pPr marR="591820" algn="ctr">
              <a:lnSpc>
                <a:spcPct val="100000"/>
              </a:lnSpc>
              <a:spcBef>
                <a:spcPts val="250"/>
              </a:spcBef>
            </a:pPr>
            <a:r>
              <a:rPr sz="800" i="1" spc="45" dirty="0">
                <a:latin typeface="Calibri"/>
                <a:cs typeface="Calibri"/>
              </a:rPr>
              <a:t>n</a:t>
            </a:r>
            <a:endParaRPr sz="800">
              <a:latin typeface="Calibri"/>
              <a:cs typeface="Calibri"/>
            </a:endParaRPr>
          </a:p>
        </p:txBody>
      </p:sp>
      <p:sp>
        <p:nvSpPr>
          <p:cNvPr id="10" name="object 10"/>
          <p:cNvSpPr txBox="1"/>
          <p:nvPr/>
        </p:nvSpPr>
        <p:spPr>
          <a:xfrm>
            <a:off x="1887727" y="1426500"/>
            <a:ext cx="226060" cy="191770"/>
          </a:xfrm>
          <a:prstGeom prst="rect">
            <a:avLst/>
          </a:prstGeom>
        </p:spPr>
        <p:txBody>
          <a:bodyPr vert="horz" wrap="square" lIns="0" tIns="11430" rIns="0" bIns="0" rtlCol="0">
            <a:spAutoFit/>
          </a:bodyPr>
          <a:lstStyle/>
          <a:p>
            <a:pPr marL="12700">
              <a:lnSpc>
                <a:spcPct val="100000"/>
              </a:lnSpc>
              <a:spcBef>
                <a:spcPts val="90"/>
              </a:spcBef>
            </a:pPr>
            <a:r>
              <a:rPr sz="1100" spc="869" dirty="0">
                <a:latin typeface="Lucida Sans Unicode"/>
                <a:cs typeface="Lucida Sans Unicode"/>
              </a:rPr>
              <a:t>Σ</a:t>
            </a:r>
            <a:endParaRPr sz="1100">
              <a:latin typeface="Lucida Sans Unicode"/>
              <a:cs typeface="Lucida Sans Unicode"/>
            </a:endParaRPr>
          </a:p>
        </p:txBody>
      </p:sp>
      <p:sp>
        <p:nvSpPr>
          <p:cNvPr id="11" name="object 11"/>
          <p:cNvSpPr txBox="1"/>
          <p:nvPr/>
        </p:nvSpPr>
        <p:spPr>
          <a:xfrm>
            <a:off x="1900770" y="1761653"/>
            <a:ext cx="200025" cy="147320"/>
          </a:xfrm>
          <a:prstGeom prst="rect">
            <a:avLst/>
          </a:prstGeom>
        </p:spPr>
        <p:txBody>
          <a:bodyPr vert="horz" wrap="square" lIns="0" tIns="12065" rIns="0" bIns="0" rtlCol="0">
            <a:spAutoFit/>
          </a:bodyPr>
          <a:lstStyle/>
          <a:p>
            <a:pPr marL="12700">
              <a:lnSpc>
                <a:spcPct val="100000"/>
              </a:lnSpc>
              <a:spcBef>
                <a:spcPts val="95"/>
              </a:spcBef>
            </a:pPr>
            <a:r>
              <a:rPr sz="800" i="1" spc="100" dirty="0">
                <a:latin typeface="Calibri"/>
                <a:cs typeface="Calibri"/>
              </a:rPr>
              <a:t>i</a:t>
            </a:r>
            <a:r>
              <a:rPr sz="800" spc="100" dirty="0">
                <a:latin typeface="Calibri"/>
                <a:cs typeface="Calibri"/>
              </a:rPr>
              <a:t>=1</a:t>
            </a:r>
            <a:endParaRPr sz="800">
              <a:latin typeface="Calibri"/>
              <a:cs typeface="Calibri"/>
            </a:endParaRPr>
          </a:p>
        </p:txBody>
      </p:sp>
      <p:sp>
        <p:nvSpPr>
          <p:cNvPr id="12" name="object 12"/>
          <p:cNvSpPr txBox="1"/>
          <p:nvPr/>
        </p:nvSpPr>
        <p:spPr>
          <a:xfrm>
            <a:off x="1658302" y="1616226"/>
            <a:ext cx="920115" cy="147320"/>
          </a:xfrm>
          <a:prstGeom prst="rect">
            <a:avLst/>
          </a:prstGeom>
        </p:spPr>
        <p:txBody>
          <a:bodyPr vert="horz" wrap="square" lIns="0" tIns="12065" rIns="0" bIns="0" rtlCol="0">
            <a:spAutoFit/>
          </a:bodyPr>
          <a:lstStyle/>
          <a:p>
            <a:pPr marL="12700">
              <a:lnSpc>
                <a:spcPct val="100000"/>
              </a:lnSpc>
              <a:spcBef>
                <a:spcPts val="95"/>
              </a:spcBef>
              <a:tabLst>
                <a:tab pos="553720" algn="l"/>
                <a:tab pos="870585" algn="l"/>
              </a:tabLst>
            </a:pPr>
            <a:r>
              <a:rPr sz="800" spc="-50" dirty="0">
                <a:latin typeface="Calibri"/>
                <a:cs typeface="Calibri"/>
              </a:rPr>
              <a:t>0</a:t>
            </a:r>
            <a:r>
              <a:rPr sz="800" dirty="0">
                <a:latin typeface="Calibri"/>
                <a:cs typeface="Calibri"/>
              </a:rPr>
              <a:t>	</a:t>
            </a:r>
            <a:r>
              <a:rPr sz="800" i="1" spc="45" dirty="0">
                <a:latin typeface="Calibri"/>
                <a:cs typeface="Calibri"/>
              </a:rPr>
              <a:t>i</a:t>
            </a:r>
            <a:r>
              <a:rPr sz="800" i="1" dirty="0">
                <a:latin typeface="Calibri"/>
                <a:cs typeface="Calibri"/>
              </a:rPr>
              <a:t>	</a:t>
            </a:r>
            <a:r>
              <a:rPr sz="800" i="1" spc="45" dirty="0">
                <a:latin typeface="Calibri"/>
                <a:cs typeface="Calibri"/>
              </a:rPr>
              <a:t>i</a:t>
            </a:r>
            <a:endParaRPr sz="800">
              <a:latin typeface="Calibri"/>
              <a:cs typeface="Calibri"/>
            </a:endParaRPr>
          </a:p>
        </p:txBody>
      </p:sp>
      <p:sp>
        <p:nvSpPr>
          <p:cNvPr id="13" name="object 13"/>
          <p:cNvSpPr txBox="1"/>
          <p:nvPr/>
        </p:nvSpPr>
        <p:spPr>
          <a:xfrm>
            <a:off x="1125524" y="1558110"/>
            <a:ext cx="2635250" cy="191770"/>
          </a:xfrm>
          <a:prstGeom prst="rect">
            <a:avLst/>
          </a:prstGeom>
        </p:spPr>
        <p:txBody>
          <a:bodyPr vert="horz" wrap="square" lIns="0" tIns="11430" rIns="0" bIns="0" rtlCol="0">
            <a:spAutoFit/>
          </a:bodyPr>
          <a:lstStyle/>
          <a:p>
            <a:pPr marL="12700">
              <a:lnSpc>
                <a:spcPct val="100000"/>
              </a:lnSpc>
              <a:spcBef>
                <a:spcPts val="90"/>
              </a:spcBef>
              <a:tabLst>
                <a:tab pos="997585" algn="l"/>
                <a:tab pos="1638300" algn="l"/>
              </a:tabLst>
            </a:pPr>
            <a:r>
              <a:rPr sz="1100" i="1" spc="195" dirty="0">
                <a:latin typeface="Calibri"/>
                <a:cs typeface="Calibri"/>
              </a:rPr>
              <a:t>f</a:t>
            </a:r>
            <a:r>
              <a:rPr sz="1100" i="1" spc="-135" dirty="0">
                <a:latin typeface="Calibri"/>
                <a:cs typeface="Calibri"/>
              </a:rPr>
              <a:t> </a:t>
            </a:r>
            <a:r>
              <a:rPr sz="1100" spc="105" dirty="0">
                <a:latin typeface="Calibri"/>
                <a:cs typeface="Calibri"/>
              </a:rPr>
              <a:t>(</a:t>
            </a:r>
            <a:r>
              <a:rPr sz="1100" i="1" spc="105" dirty="0">
                <a:latin typeface="Calibri"/>
                <a:cs typeface="Calibri"/>
              </a:rPr>
              <a:t>x</a:t>
            </a:r>
            <a:r>
              <a:rPr sz="1100" spc="105" dirty="0">
                <a:latin typeface="Calibri"/>
                <a:cs typeface="Calibri"/>
              </a:rPr>
              <a:t>)</a:t>
            </a:r>
            <a:r>
              <a:rPr sz="1100" spc="65" dirty="0">
                <a:latin typeface="Calibri"/>
                <a:cs typeface="Calibri"/>
              </a:rPr>
              <a:t> </a:t>
            </a:r>
            <a:r>
              <a:rPr sz="1100" spc="295" dirty="0">
                <a:latin typeface="Calibri"/>
                <a:cs typeface="Calibri"/>
              </a:rPr>
              <a:t>=</a:t>
            </a:r>
            <a:r>
              <a:rPr sz="1100" spc="65" dirty="0">
                <a:latin typeface="Calibri"/>
                <a:cs typeface="Calibri"/>
              </a:rPr>
              <a:t> </a:t>
            </a:r>
            <a:r>
              <a:rPr sz="1100" i="1" dirty="0">
                <a:latin typeface="Calibri"/>
                <a:cs typeface="Calibri"/>
              </a:rPr>
              <a:t>β</a:t>
            </a:r>
            <a:r>
              <a:rPr sz="1100" i="1" spc="490" dirty="0">
                <a:latin typeface="Calibri"/>
                <a:cs typeface="Calibri"/>
              </a:rPr>
              <a:t> </a:t>
            </a:r>
            <a:r>
              <a:rPr sz="1100" spc="245" dirty="0">
                <a:latin typeface="Calibri"/>
                <a:cs typeface="Calibri"/>
              </a:rPr>
              <a:t>+</a:t>
            </a:r>
            <a:r>
              <a:rPr sz="1100" dirty="0">
                <a:latin typeface="Calibri"/>
                <a:cs typeface="Calibri"/>
              </a:rPr>
              <a:t>	</a:t>
            </a:r>
            <a:r>
              <a:rPr sz="1100" i="1" spc="65" dirty="0">
                <a:latin typeface="Calibri"/>
                <a:cs typeface="Calibri"/>
              </a:rPr>
              <a:t>α</a:t>
            </a:r>
            <a:r>
              <a:rPr sz="1100" i="1" spc="95" dirty="0">
                <a:latin typeface="Calibri"/>
                <a:cs typeface="Calibri"/>
              </a:rPr>
              <a:t> </a:t>
            </a:r>
            <a:r>
              <a:rPr sz="1100" spc="60" dirty="0">
                <a:latin typeface="Cambria"/>
                <a:cs typeface="Cambria"/>
              </a:rPr>
              <a:t>⟨</a:t>
            </a:r>
            <a:r>
              <a:rPr sz="1100" i="1" spc="60" dirty="0">
                <a:latin typeface="Calibri"/>
                <a:cs typeface="Calibri"/>
              </a:rPr>
              <a:t>x,</a:t>
            </a:r>
            <a:r>
              <a:rPr sz="1100" i="1" spc="-65" dirty="0">
                <a:latin typeface="Calibri"/>
                <a:cs typeface="Calibri"/>
              </a:rPr>
              <a:t> </a:t>
            </a:r>
            <a:r>
              <a:rPr sz="1100" i="1" spc="145" dirty="0">
                <a:latin typeface="Calibri"/>
                <a:cs typeface="Calibri"/>
              </a:rPr>
              <a:t>x</a:t>
            </a:r>
            <a:r>
              <a:rPr sz="1100" i="1" spc="90" dirty="0">
                <a:latin typeface="Calibri"/>
                <a:cs typeface="Calibri"/>
              </a:rPr>
              <a:t> </a:t>
            </a:r>
            <a:r>
              <a:rPr sz="1100" spc="-50" dirty="0">
                <a:latin typeface="Cambria"/>
                <a:cs typeface="Cambria"/>
              </a:rPr>
              <a:t>⟩</a:t>
            </a:r>
            <a:r>
              <a:rPr sz="1100" dirty="0">
                <a:latin typeface="Cambria"/>
                <a:cs typeface="Cambria"/>
              </a:rPr>
              <a:t>	</a:t>
            </a:r>
            <a:r>
              <a:rPr sz="1100" i="1" spc="110" dirty="0">
                <a:solidFill>
                  <a:srgbClr val="009900"/>
                </a:solidFill>
                <a:latin typeface="Calibri"/>
                <a:cs typeface="Calibri"/>
              </a:rPr>
              <a:t>—</a:t>
            </a:r>
            <a:r>
              <a:rPr sz="1100" i="1" spc="140" dirty="0">
                <a:solidFill>
                  <a:srgbClr val="009900"/>
                </a:solidFill>
                <a:latin typeface="Calibri"/>
                <a:cs typeface="Calibri"/>
              </a:rPr>
              <a:t> </a:t>
            </a:r>
            <a:r>
              <a:rPr sz="1100" i="1" spc="90" dirty="0">
                <a:solidFill>
                  <a:srgbClr val="009900"/>
                </a:solidFill>
                <a:latin typeface="Calibri"/>
                <a:cs typeface="Calibri"/>
              </a:rPr>
              <a:t>n</a:t>
            </a:r>
            <a:r>
              <a:rPr sz="1100" i="1" spc="140" dirty="0">
                <a:solidFill>
                  <a:srgbClr val="009900"/>
                </a:solidFill>
                <a:latin typeface="Calibri"/>
                <a:cs typeface="Calibri"/>
              </a:rPr>
              <a:t> </a:t>
            </a:r>
            <a:r>
              <a:rPr sz="1100" i="1" spc="-10" dirty="0">
                <a:solidFill>
                  <a:srgbClr val="009900"/>
                </a:solidFill>
                <a:latin typeface="Calibri"/>
                <a:cs typeface="Calibri"/>
              </a:rPr>
              <a:t>parameters</a:t>
            </a:r>
            <a:endParaRPr sz="1100">
              <a:latin typeface="Calibri"/>
              <a:cs typeface="Calibri"/>
            </a:endParaRPr>
          </a:p>
        </p:txBody>
      </p:sp>
      <p:sp>
        <p:nvSpPr>
          <p:cNvPr id="14" name="object 14"/>
          <p:cNvSpPr txBox="1"/>
          <p:nvPr/>
        </p:nvSpPr>
        <p:spPr>
          <a:xfrm>
            <a:off x="466458" y="1988348"/>
            <a:ext cx="3752850" cy="191770"/>
          </a:xfrm>
          <a:prstGeom prst="rect">
            <a:avLst/>
          </a:prstGeom>
        </p:spPr>
        <p:txBody>
          <a:bodyPr vert="horz" wrap="square" lIns="0" tIns="11430" rIns="0" bIns="0" rtlCol="0">
            <a:spAutoFit/>
          </a:bodyPr>
          <a:lstStyle/>
          <a:p>
            <a:pPr marL="171450" indent="-133350">
              <a:lnSpc>
                <a:spcPct val="100000"/>
              </a:lnSpc>
              <a:spcBef>
                <a:spcPts val="90"/>
              </a:spcBef>
              <a:buClr>
                <a:srgbClr val="3333B2"/>
              </a:buClr>
              <a:buSzPct val="90909"/>
              <a:buFont typeface="Cambria"/>
              <a:buChar char="•"/>
              <a:tabLst>
                <a:tab pos="171450" algn="l"/>
              </a:tabLst>
            </a:pPr>
            <a:r>
              <a:rPr sz="1100" spc="55" dirty="0">
                <a:latin typeface="Calibri"/>
                <a:cs typeface="Calibri"/>
              </a:rPr>
              <a:t>To</a:t>
            </a:r>
            <a:r>
              <a:rPr sz="1100" spc="155" dirty="0">
                <a:latin typeface="Calibri"/>
                <a:cs typeface="Calibri"/>
              </a:rPr>
              <a:t> </a:t>
            </a:r>
            <a:r>
              <a:rPr sz="1100" dirty="0">
                <a:latin typeface="Calibri"/>
                <a:cs typeface="Calibri"/>
              </a:rPr>
              <a:t>estimate</a:t>
            </a:r>
            <a:r>
              <a:rPr sz="1100" spc="160" dirty="0">
                <a:latin typeface="Calibri"/>
                <a:cs typeface="Calibri"/>
              </a:rPr>
              <a:t> </a:t>
            </a:r>
            <a:r>
              <a:rPr sz="1100" dirty="0">
                <a:latin typeface="Calibri"/>
                <a:cs typeface="Calibri"/>
              </a:rPr>
              <a:t>the</a:t>
            </a:r>
            <a:r>
              <a:rPr sz="1100" spc="165" dirty="0">
                <a:latin typeface="Calibri"/>
                <a:cs typeface="Calibri"/>
              </a:rPr>
              <a:t> </a:t>
            </a:r>
            <a:r>
              <a:rPr sz="1100" dirty="0">
                <a:latin typeface="Calibri"/>
                <a:cs typeface="Calibri"/>
              </a:rPr>
              <a:t>parameters</a:t>
            </a:r>
            <a:r>
              <a:rPr sz="1100" spc="160" dirty="0">
                <a:latin typeface="Calibri"/>
                <a:cs typeface="Calibri"/>
              </a:rPr>
              <a:t> </a:t>
            </a:r>
            <a:r>
              <a:rPr sz="1100" i="1" spc="50" dirty="0">
                <a:latin typeface="Calibri"/>
                <a:cs typeface="Calibri"/>
              </a:rPr>
              <a:t>α</a:t>
            </a:r>
            <a:r>
              <a:rPr sz="1200" spc="75" baseline="-10416" dirty="0">
                <a:latin typeface="Calibri"/>
                <a:cs typeface="Calibri"/>
              </a:rPr>
              <a:t>1</a:t>
            </a:r>
            <a:r>
              <a:rPr sz="1100" i="1" spc="50" dirty="0">
                <a:latin typeface="Calibri"/>
                <a:cs typeface="Calibri"/>
              </a:rPr>
              <a:t>,</a:t>
            </a:r>
            <a:r>
              <a:rPr sz="1100" i="1" spc="-45" dirty="0">
                <a:latin typeface="Calibri"/>
                <a:cs typeface="Calibri"/>
              </a:rPr>
              <a:t> </a:t>
            </a:r>
            <a:r>
              <a:rPr sz="1100" i="1" dirty="0">
                <a:latin typeface="Calibri"/>
                <a:cs typeface="Calibri"/>
              </a:rPr>
              <a:t>.</a:t>
            </a:r>
            <a:r>
              <a:rPr sz="1100" i="1" spc="-45" dirty="0">
                <a:latin typeface="Calibri"/>
                <a:cs typeface="Calibri"/>
              </a:rPr>
              <a:t> </a:t>
            </a:r>
            <a:r>
              <a:rPr sz="1100" i="1" dirty="0">
                <a:latin typeface="Calibri"/>
                <a:cs typeface="Calibri"/>
              </a:rPr>
              <a:t>.</a:t>
            </a:r>
            <a:r>
              <a:rPr sz="1100" i="1" spc="-50" dirty="0">
                <a:latin typeface="Calibri"/>
                <a:cs typeface="Calibri"/>
              </a:rPr>
              <a:t> </a:t>
            </a:r>
            <a:r>
              <a:rPr sz="1100" i="1" dirty="0">
                <a:latin typeface="Calibri"/>
                <a:cs typeface="Calibri"/>
              </a:rPr>
              <a:t>.</a:t>
            </a:r>
            <a:r>
              <a:rPr sz="1100" i="1" spc="-45" dirty="0">
                <a:latin typeface="Calibri"/>
                <a:cs typeface="Calibri"/>
              </a:rPr>
              <a:t> </a:t>
            </a:r>
            <a:r>
              <a:rPr sz="1100" i="1" dirty="0">
                <a:latin typeface="Calibri"/>
                <a:cs typeface="Calibri"/>
              </a:rPr>
              <a:t>,</a:t>
            </a:r>
            <a:r>
              <a:rPr sz="1100" i="1" spc="-45" dirty="0">
                <a:latin typeface="Calibri"/>
                <a:cs typeface="Calibri"/>
              </a:rPr>
              <a:t> </a:t>
            </a:r>
            <a:r>
              <a:rPr sz="1100" i="1" spc="80" dirty="0">
                <a:latin typeface="Calibri"/>
                <a:cs typeface="Calibri"/>
              </a:rPr>
              <a:t>α</a:t>
            </a:r>
            <a:r>
              <a:rPr sz="1200" i="1" spc="120" baseline="-10416" dirty="0">
                <a:latin typeface="Calibri"/>
                <a:cs typeface="Calibri"/>
              </a:rPr>
              <a:t>n</a:t>
            </a:r>
            <a:r>
              <a:rPr sz="1200" i="1" spc="412" baseline="-10416" dirty="0">
                <a:latin typeface="Calibri"/>
                <a:cs typeface="Calibri"/>
              </a:rPr>
              <a:t> </a:t>
            </a:r>
            <a:r>
              <a:rPr sz="1100" dirty="0">
                <a:latin typeface="Calibri"/>
                <a:cs typeface="Calibri"/>
              </a:rPr>
              <a:t>and</a:t>
            </a:r>
            <a:r>
              <a:rPr sz="1100" spc="160" dirty="0">
                <a:latin typeface="Calibri"/>
                <a:cs typeface="Calibri"/>
              </a:rPr>
              <a:t> </a:t>
            </a:r>
            <a:r>
              <a:rPr sz="1100" i="1" dirty="0">
                <a:latin typeface="Calibri"/>
                <a:cs typeface="Calibri"/>
              </a:rPr>
              <a:t>β</a:t>
            </a:r>
            <a:r>
              <a:rPr sz="1200" baseline="-10416" dirty="0">
                <a:latin typeface="Calibri"/>
                <a:cs typeface="Calibri"/>
              </a:rPr>
              <a:t>0</a:t>
            </a:r>
            <a:r>
              <a:rPr sz="1100" dirty="0">
                <a:latin typeface="Calibri"/>
                <a:cs typeface="Calibri"/>
              </a:rPr>
              <a:t>,</a:t>
            </a:r>
            <a:r>
              <a:rPr sz="1100" spc="160" dirty="0">
                <a:latin typeface="Calibri"/>
                <a:cs typeface="Calibri"/>
              </a:rPr>
              <a:t> </a:t>
            </a:r>
            <a:r>
              <a:rPr sz="1100" dirty="0">
                <a:latin typeface="Calibri"/>
                <a:cs typeface="Calibri"/>
              </a:rPr>
              <a:t>all</a:t>
            </a:r>
            <a:r>
              <a:rPr sz="1100" spc="165" dirty="0">
                <a:latin typeface="Calibri"/>
                <a:cs typeface="Calibri"/>
              </a:rPr>
              <a:t> </a:t>
            </a:r>
            <a:r>
              <a:rPr sz="1100" dirty="0">
                <a:latin typeface="Calibri"/>
                <a:cs typeface="Calibri"/>
              </a:rPr>
              <a:t>we</a:t>
            </a:r>
            <a:r>
              <a:rPr sz="1100" spc="160" dirty="0">
                <a:latin typeface="Calibri"/>
                <a:cs typeface="Calibri"/>
              </a:rPr>
              <a:t> </a:t>
            </a:r>
            <a:r>
              <a:rPr sz="1100" spc="-20" dirty="0">
                <a:latin typeface="Calibri"/>
                <a:cs typeface="Calibri"/>
              </a:rPr>
              <a:t>need</a:t>
            </a:r>
            <a:endParaRPr sz="1100">
              <a:latin typeface="Calibri"/>
              <a:cs typeface="Calibri"/>
            </a:endParaRPr>
          </a:p>
        </p:txBody>
      </p:sp>
      <p:sp>
        <p:nvSpPr>
          <p:cNvPr id="15" name="object 15"/>
          <p:cNvSpPr txBox="1"/>
          <p:nvPr/>
        </p:nvSpPr>
        <p:spPr>
          <a:xfrm>
            <a:off x="1157795" y="2136278"/>
            <a:ext cx="90805" cy="147320"/>
          </a:xfrm>
          <a:prstGeom prst="rect">
            <a:avLst/>
          </a:prstGeom>
        </p:spPr>
        <p:txBody>
          <a:bodyPr vert="horz" wrap="square" lIns="0" tIns="12065" rIns="0" bIns="0" rtlCol="0">
            <a:spAutoFit/>
          </a:bodyPr>
          <a:lstStyle/>
          <a:p>
            <a:pPr marL="12700">
              <a:lnSpc>
                <a:spcPct val="100000"/>
              </a:lnSpc>
              <a:spcBef>
                <a:spcPts val="95"/>
              </a:spcBef>
            </a:pPr>
            <a:r>
              <a:rPr sz="800" i="1" spc="45" dirty="0">
                <a:latin typeface="Calibri"/>
                <a:cs typeface="Calibri"/>
              </a:rPr>
              <a:t>n</a:t>
            </a:r>
            <a:endParaRPr sz="800">
              <a:latin typeface="Calibri"/>
              <a:cs typeface="Calibri"/>
            </a:endParaRPr>
          </a:p>
        </p:txBody>
      </p:sp>
      <p:sp>
        <p:nvSpPr>
          <p:cNvPr id="16" name="object 16"/>
          <p:cNvSpPr txBox="1"/>
          <p:nvPr/>
        </p:nvSpPr>
        <p:spPr>
          <a:xfrm>
            <a:off x="1163535" y="2245523"/>
            <a:ext cx="79375" cy="147320"/>
          </a:xfrm>
          <a:prstGeom prst="rect">
            <a:avLst/>
          </a:prstGeom>
        </p:spPr>
        <p:txBody>
          <a:bodyPr vert="horz" wrap="square" lIns="0" tIns="12065" rIns="0" bIns="0" rtlCol="0">
            <a:spAutoFit/>
          </a:bodyPr>
          <a:lstStyle/>
          <a:p>
            <a:pPr marL="12700">
              <a:lnSpc>
                <a:spcPct val="100000"/>
              </a:lnSpc>
              <a:spcBef>
                <a:spcPts val="95"/>
              </a:spcBef>
            </a:pPr>
            <a:r>
              <a:rPr sz="800" spc="-50" dirty="0">
                <a:latin typeface="Calibri"/>
                <a:cs typeface="Calibri"/>
              </a:rPr>
              <a:t>2</a:t>
            </a:r>
            <a:endParaRPr sz="800">
              <a:latin typeface="Calibri"/>
              <a:cs typeface="Calibri"/>
            </a:endParaRPr>
          </a:p>
        </p:txBody>
      </p:sp>
      <p:sp>
        <p:nvSpPr>
          <p:cNvPr id="17" name="object 17"/>
          <p:cNvSpPr txBox="1"/>
          <p:nvPr/>
        </p:nvSpPr>
        <p:spPr>
          <a:xfrm>
            <a:off x="1094295" y="2048204"/>
            <a:ext cx="217804" cy="191770"/>
          </a:xfrm>
          <a:prstGeom prst="rect">
            <a:avLst/>
          </a:prstGeom>
        </p:spPr>
        <p:txBody>
          <a:bodyPr vert="horz" wrap="square" lIns="0" tIns="151130" rIns="0" bIns="0" rtlCol="0">
            <a:spAutoFit/>
          </a:bodyPr>
          <a:lstStyle/>
          <a:p>
            <a:pPr marL="12700">
              <a:lnSpc>
                <a:spcPct val="100000"/>
              </a:lnSpc>
              <a:spcBef>
                <a:spcPts val="1190"/>
              </a:spcBef>
            </a:pPr>
            <a:r>
              <a:rPr sz="1100" dirty="0">
                <a:latin typeface="Lucida Sans Unicode"/>
                <a:cs typeface="Lucida Sans Unicode"/>
              </a:rPr>
              <a:t> </a:t>
            </a:r>
            <a:endParaRPr sz="1100">
              <a:latin typeface="Lucida Sans Unicode"/>
              <a:cs typeface="Lucida Sans Unicode"/>
            </a:endParaRPr>
          </a:p>
        </p:txBody>
      </p:sp>
      <p:sp>
        <p:nvSpPr>
          <p:cNvPr id="18" name="object 18"/>
          <p:cNvSpPr txBox="1"/>
          <p:nvPr/>
        </p:nvSpPr>
        <p:spPr>
          <a:xfrm>
            <a:off x="624395" y="2160421"/>
            <a:ext cx="1979930" cy="191770"/>
          </a:xfrm>
          <a:prstGeom prst="rect">
            <a:avLst/>
          </a:prstGeom>
        </p:spPr>
        <p:txBody>
          <a:bodyPr vert="horz" wrap="square" lIns="0" tIns="11430" rIns="0" bIns="0" rtlCol="0">
            <a:spAutoFit/>
          </a:bodyPr>
          <a:lstStyle/>
          <a:p>
            <a:pPr marL="12700">
              <a:lnSpc>
                <a:spcPct val="100000"/>
              </a:lnSpc>
              <a:spcBef>
                <a:spcPts val="90"/>
              </a:spcBef>
              <a:tabLst>
                <a:tab pos="720725" algn="l"/>
              </a:tabLst>
            </a:pPr>
            <a:r>
              <a:rPr sz="1100" dirty="0">
                <a:latin typeface="Calibri"/>
                <a:cs typeface="Calibri"/>
              </a:rPr>
              <a:t>are</a:t>
            </a:r>
            <a:r>
              <a:rPr sz="1100" spc="100" dirty="0">
                <a:latin typeface="Calibri"/>
                <a:cs typeface="Calibri"/>
              </a:rPr>
              <a:t> </a:t>
            </a:r>
            <a:r>
              <a:rPr sz="1100" spc="-25" dirty="0">
                <a:latin typeface="Calibri"/>
                <a:cs typeface="Calibri"/>
              </a:rPr>
              <a:t>the</a:t>
            </a:r>
            <a:r>
              <a:rPr sz="1100" dirty="0">
                <a:latin typeface="Calibri"/>
                <a:cs typeface="Calibri"/>
              </a:rPr>
              <a:t>	inner</a:t>
            </a:r>
            <a:r>
              <a:rPr sz="1100" spc="200" dirty="0">
                <a:latin typeface="Calibri"/>
                <a:cs typeface="Calibri"/>
              </a:rPr>
              <a:t> </a:t>
            </a:r>
            <a:r>
              <a:rPr sz="1100" dirty="0">
                <a:latin typeface="Calibri"/>
                <a:cs typeface="Calibri"/>
              </a:rPr>
              <a:t>products</a:t>
            </a:r>
            <a:r>
              <a:rPr sz="1100" spc="204" dirty="0">
                <a:latin typeface="Calibri"/>
                <a:cs typeface="Calibri"/>
              </a:rPr>
              <a:t> </a:t>
            </a:r>
            <a:r>
              <a:rPr sz="1100" spc="80" dirty="0">
                <a:latin typeface="Cambria"/>
                <a:cs typeface="Cambria"/>
              </a:rPr>
              <a:t>⟨</a:t>
            </a:r>
            <a:r>
              <a:rPr sz="1100" i="1" spc="80" dirty="0">
                <a:latin typeface="Calibri"/>
                <a:cs typeface="Calibri"/>
              </a:rPr>
              <a:t>x</a:t>
            </a:r>
            <a:r>
              <a:rPr sz="1100" i="1" spc="175" dirty="0">
                <a:latin typeface="Calibri"/>
                <a:cs typeface="Calibri"/>
              </a:rPr>
              <a:t> </a:t>
            </a:r>
            <a:r>
              <a:rPr sz="1100" i="1" dirty="0">
                <a:latin typeface="Calibri"/>
                <a:cs typeface="Calibri"/>
              </a:rPr>
              <a:t>,</a:t>
            </a:r>
            <a:r>
              <a:rPr sz="1100" i="1" spc="-25" dirty="0">
                <a:latin typeface="Calibri"/>
                <a:cs typeface="Calibri"/>
              </a:rPr>
              <a:t> </a:t>
            </a:r>
            <a:r>
              <a:rPr sz="1100" i="1" spc="95" dirty="0">
                <a:latin typeface="Calibri"/>
                <a:cs typeface="Calibri"/>
              </a:rPr>
              <a:t>x</a:t>
            </a:r>
            <a:endParaRPr sz="1100">
              <a:latin typeface="Calibri"/>
              <a:cs typeface="Calibri"/>
            </a:endParaRPr>
          </a:p>
        </p:txBody>
      </p:sp>
      <p:sp>
        <p:nvSpPr>
          <p:cNvPr id="19" name="object 19"/>
          <p:cNvSpPr txBox="1"/>
          <p:nvPr/>
        </p:nvSpPr>
        <p:spPr>
          <a:xfrm>
            <a:off x="2394813" y="2221025"/>
            <a:ext cx="245745" cy="147320"/>
          </a:xfrm>
          <a:prstGeom prst="rect">
            <a:avLst/>
          </a:prstGeom>
        </p:spPr>
        <p:txBody>
          <a:bodyPr vert="horz" wrap="square" lIns="0" tIns="12065" rIns="0" bIns="0" rtlCol="0">
            <a:spAutoFit/>
          </a:bodyPr>
          <a:lstStyle/>
          <a:p>
            <a:pPr marL="12700">
              <a:lnSpc>
                <a:spcPct val="100000"/>
              </a:lnSpc>
              <a:spcBef>
                <a:spcPts val="95"/>
              </a:spcBef>
              <a:tabLst>
                <a:tab pos="196215" algn="l"/>
              </a:tabLst>
            </a:pPr>
            <a:r>
              <a:rPr sz="800" i="1" spc="45" dirty="0">
                <a:latin typeface="Calibri"/>
                <a:cs typeface="Calibri"/>
              </a:rPr>
              <a:t>i</a:t>
            </a:r>
            <a:r>
              <a:rPr sz="800" i="1" dirty="0">
                <a:latin typeface="Calibri"/>
                <a:cs typeface="Calibri"/>
              </a:rPr>
              <a:t>	</a:t>
            </a:r>
            <a:r>
              <a:rPr sz="800" i="1" spc="45" dirty="0">
                <a:latin typeface="Calibri"/>
                <a:cs typeface="Calibri"/>
              </a:rPr>
              <a:t>i</a:t>
            </a:r>
            <a:endParaRPr sz="800">
              <a:latin typeface="Calibri"/>
              <a:cs typeface="Calibri"/>
            </a:endParaRPr>
          </a:p>
        </p:txBody>
      </p:sp>
      <p:sp>
        <p:nvSpPr>
          <p:cNvPr id="20" name="object 20"/>
          <p:cNvSpPr txBox="1"/>
          <p:nvPr/>
        </p:nvSpPr>
        <p:spPr>
          <a:xfrm>
            <a:off x="2615133" y="2160421"/>
            <a:ext cx="1344930" cy="191770"/>
          </a:xfrm>
          <a:prstGeom prst="rect">
            <a:avLst/>
          </a:prstGeom>
        </p:spPr>
        <p:txBody>
          <a:bodyPr vert="horz" wrap="square" lIns="0" tIns="11430" rIns="0" bIns="0" rtlCol="0">
            <a:spAutoFit/>
          </a:bodyPr>
          <a:lstStyle/>
          <a:p>
            <a:pPr marL="12700">
              <a:lnSpc>
                <a:spcPct val="100000"/>
              </a:lnSpc>
              <a:spcBef>
                <a:spcPts val="90"/>
              </a:spcBef>
            </a:pPr>
            <a:r>
              <a:rPr sz="900" i="1" spc="150" baseline="4629" dirty="0">
                <a:latin typeface="Arial"/>
                <a:cs typeface="Arial"/>
              </a:rPr>
              <a:t>′</a:t>
            </a:r>
            <a:r>
              <a:rPr sz="900" i="1" spc="-89" baseline="4629" dirty="0">
                <a:latin typeface="Arial"/>
                <a:cs typeface="Arial"/>
              </a:rPr>
              <a:t> </a:t>
            </a:r>
            <a:r>
              <a:rPr sz="1100" dirty="0">
                <a:latin typeface="Cambria"/>
                <a:cs typeface="Cambria"/>
              </a:rPr>
              <a:t>⟩</a:t>
            </a:r>
            <a:r>
              <a:rPr sz="1100" spc="165" dirty="0">
                <a:latin typeface="Cambria"/>
                <a:cs typeface="Cambria"/>
              </a:rPr>
              <a:t> </a:t>
            </a:r>
            <a:r>
              <a:rPr sz="1100" spc="-10" dirty="0">
                <a:latin typeface="Calibri"/>
                <a:cs typeface="Calibri"/>
              </a:rPr>
              <a:t>between</a:t>
            </a:r>
            <a:r>
              <a:rPr sz="1100" spc="165" dirty="0">
                <a:latin typeface="Calibri"/>
                <a:cs typeface="Calibri"/>
              </a:rPr>
              <a:t> </a:t>
            </a:r>
            <a:r>
              <a:rPr sz="1100" dirty="0">
                <a:latin typeface="Calibri"/>
                <a:cs typeface="Calibri"/>
              </a:rPr>
              <a:t>all</a:t>
            </a:r>
            <a:r>
              <a:rPr sz="1100" spc="165" dirty="0">
                <a:latin typeface="Calibri"/>
                <a:cs typeface="Calibri"/>
              </a:rPr>
              <a:t> </a:t>
            </a:r>
            <a:r>
              <a:rPr sz="1100" dirty="0">
                <a:latin typeface="Calibri"/>
                <a:cs typeface="Calibri"/>
              </a:rPr>
              <a:t>pairs</a:t>
            </a:r>
            <a:r>
              <a:rPr sz="1100" spc="165" dirty="0">
                <a:latin typeface="Calibri"/>
                <a:cs typeface="Calibri"/>
              </a:rPr>
              <a:t> </a:t>
            </a:r>
            <a:r>
              <a:rPr sz="1100" spc="-25" dirty="0">
                <a:latin typeface="Calibri"/>
                <a:cs typeface="Calibri"/>
              </a:rPr>
              <a:t>of</a:t>
            </a:r>
            <a:endParaRPr sz="1100">
              <a:latin typeface="Calibri"/>
              <a:cs typeface="Calibri"/>
            </a:endParaRPr>
          </a:p>
        </p:txBody>
      </p:sp>
      <p:sp>
        <p:nvSpPr>
          <p:cNvPr id="21" name="object 21"/>
          <p:cNvSpPr txBox="1"/>
          <p:nvPr/>
        </p:nvSpPr>
        <p:spPr>
          <a:xfrm>
            <a:off x="321894" y="2319754"/>
            <a:ext cx="3789045" cy="990600"/>
          </a:xfrm>
          <a:prstGeom prst="rect">
            <a:avLst/>
          </a:prstGeom>
        </p:spPr>
        <p:txBody>
          <a:bodyPr vert="horz" wrap="square" lIns="0" tIns="24130" rIns="0" bIns="0" rtlCol="0">
            <a:spAutoFit/>
          </a:bodyPr>
          <a:lstStyle/>
          <a:p>
            <a:pPr marL="314960">
              <a:lnSpc>
                <a:spcPct val="100000"/>
              </a:lnSpc>
              <a:spcBef>
                <a:spcPts val="190"/>
              </a:spcBef>
            </a:pPr>
            <a:r>
              <a:rPr sz="1100" dirty="0">
                <a:latin typeface="Calibri"/>
                <a:cs typeface="Calibri"/>
              </a:rPr>
              <a:t>training</a:t>
            </a:r>
            <a:r>
              <a:rPr sz="1100" spc="415" dirty="0">
                <a:latin typeface="Calibri"/>
                <a:cs typeface="Calibri"/>
              </a:rPr>
              <a:t> </a:t>
            </a:r>
            <a:r>
              <a:rPr sz="1100" spc="-10" dirty="0">
                <a:latin typeface="Calibri"/>
                <a:cs typeface="Calibri"/>
              </a:rPr>
              <a:t>observations.</a:t>
            </a:r>
            <a:endParaRPr sz="1100">
              <a:latin typeface="Calibri"/>
              <a:cs typeface="Calibri"/>
            </a:endParaRPr>
          </a:p>
          <a:p>
            <a:pPr marL="38100">
              <a:lnSpc>
                <a:spcPct val="100000"/>
              </a:lnSpc>
              <a:spcBef>
                <a:spcPts val="90"/>
              </a:spcBef>
            </a:pPr>
            <a:r>
              <a:rPr sz="1100" spc="85" dirty="0">
                <a:latin typeface="Calibri"/>
                <a:cs typeface="Calibri"/>
              </a:rPr>
              <a:t>It</a:t>
            </a:r>
            <a:r>
              <a:rPr sz="1100" spc="150" dirty="0">
                <a:latin typeface="Calibri"/>
                <a:cs typeface="Calibri"/>
              </a:rPr>
              <a:t> </a:t>
            </a:r>
            <a:r>
              <a:rPr sz="1100" dirty="0">
                <a:latin typeface="Calibri"/>
                <a:cs typeface="Calibri"/>
              </a:rPr>
              <a:t>turns</a:t>
            </a:r>
            <a:r>
              <a:rPr sz="1100" spc="155" dirty="0">
                <a:latin typeface="Calibri"/>
                <a:cs typeface="Calibri"/>
              </a:rPr>
              <a:t> </a:t>
            </a:r>
            <a:r>
              <a:rPr sz="1100" dirty="0">
                <a:latin typeface="Calibri"/>
                <a:cs typeface="Calibri"/>
              </a:rPr>
              <a:t>out</a:t>
            </a:r>
            <a:r>
              <a:rPr sz="1100" spc="150" dirty="0">
                <a:latin typeface="Calibri"/>
                <a:cs typeface="Calibri"/>
              </a:rPr>
              <a:t> </a:t>
            </a:r>
            <a:r>
              <a:rPr sz="1100" dirty="0">
                <a:latin typeface="Calibri"/>
                <a:cs typeface="Calibri"/>
              </a:rPr>
              <a:t>that</a:t>
            </a:r>
            <a:r>
              <a:rPr sz="1100" spc="155" dirty="0">
                <a:latin typeface="Calibri"/>
                <a:cs typeface="Calibri"/>
              </a:rPr>
              <a:t> </a:t>
            </a:r>
            <a:r>
              <a:rPr sz="1100" dirty="0">
                <a:latin typeface="Calibri"/>
                <a:cs typeface="Calibri"/>
              </a:rPr>
              <a:t>most</a:t>
            </a:r>
            <a:r>
              <a:rPr sz="1100" spc="155" dirty="0">
                <a:latin typeface="Calibri"/>
                <a:cs typeface="Calibri"/>
              </a:rPr>
              <a:t> </a:t>
            </a:r>
            <a:r>
              <a:rPr sz="1100" dirty="0">
                <a:latin typeface="Calibri"/>
                <a:cs typeface="Calibri"/>
              </a:rPr>
              <a:t>of</a:t>
            </a:r>
            <a:r>
              <a:rPr sz="1100" spc="150" dirty="0">
                <a:latin typeface="Calibri"/>
                <a:cs typeface="Calibri"/>
              </a:rPr>
              <a:t> </a:t>
            </a:r>
            <a:r>
              <a:rPr sz="1100" dirty="0">
                <a:latin typeface="Calibri"/>
                <a:cs typeface="Calibri"/>
              </a:rPr>
              <a:t>the</a:t>
            </a:r>
            <a:r>
              <a:rPr sz="1100" spc="150" dirty="0">
                <a:latin typeface="Calibri"/>
                <a:cs typeface="Calibri"/>
              </a:rPr>
              <a:t> </a:t>
            </a:r>
            <a:r>
              <a:rPr sz="1100" i="1" spc="-420" dirty="0">
                <a:latin typeface="Calibri"/>
                <a:cs typeface="Calibri"/>
              </a:rPr>
              <a:t>α</a:t>
            </a:r>
            <a:r>
              <a:rPr sz="1100" spc="145" dirty="0">
                <a:latin typeface="Calibri"/>
                <a:cs typeface="Calibri"/>
              </a:rPr>
              <a:t>ˆ</a:t>
            </a:r>
            <a:r>
              <a:rPr sz="1200" i="1" spc="165" baseline="-10416" dirty="0">
                <a:latin typeface="Calibri"/>
                <a:cs typeface="Calibri"/>
              </a:rPr>
              <a:t>i</a:t>
            </a:r>
            <a:r>
              <a:rPr sz="1200" i="1" spc="397" baseline="-10416" dirty="0">
                <a:latin typeface="Calibri"/>
                <a:cs typeface="Calibri"/>
              </a:rPr>
              <a:t> </a:t>
            </a:r>
            <a:r>
              <a:rPr sz="1100" dirty="0">
                <a:latin typeface="Calibri"/>
                <a:cs typeface="Calibri"/>
              </a:rPr>
              <a:t>can</a:t>
            </a:r>
            <a:r>
              <a:rPr sz="1100" spc="155" dirty="0">
                <a:latin typeface="Calibri"/>
                <a:cs typeface="Calibri"/>
              </a:rPr>
              <a:t> </a:t>
            </a:r>
            <a:r>
              <a:rPr sz="1100" dirty="0">
                <a:latin typeface="Calibri"/>
                <a:cs typeface="Calibri"/>
              </a:rPr>
              <a:t>be</a:t>
            </a:r>
            <a:r>
              <a:rPr sz="1100" spc="150" dirty="0">
                <a:latin typeface="Calibri"/>
                <a:cs typeface="Calibri"/>
              </a:rPr>
              <a:t> </a:t>
            </a:r>
            <a:r>
              <a:rPr sz="1100" spc="-10" dirty="0">
                <a:latin typeface="Calibri"/>
                <a:cs typeface="Calibri"/>
              </a:rPr>
              <a:t>zero:</a:t>
            </a:r>
            <a:endParaRPr sz="1100">
              <a:latin typeface="Calibri"/>
              <a:cs typeface="Calibri"/>
            </a:endParaRPr>
          </a:p>
          <a:p>
            <a:pPr marL="1238250">
              <a:lnSpc>
                <a:spcPct val="100000"/>
              </a:lnSpc>
              <a:spcBef>
                <a:spcPts val="545"/>
              </a:spcBef>
            </a:pPr>
            <a:r>
              <a:rPr sz="1100" i="1" spc="195" dirty="0">
                <a:latin typeface="Calibri"/>
                <a:cs typeface="Calibri"/>
              </a:rPr>
              <a:t>f</a:t>
            </a:r>
            <a:r>
              <a:rPr sz="1100" i="1" spc="-140" dirty="0">
                <a:latin typeface="Calibri"/>
                <a:cs typeface="Calibri"/>
              </a:rPr>
              <a:t> </a:t>
            </a:r>
            <a:r>
              <a:rPr sz="1100" spc="105" dirty="0">
                <a:latin typeface="Calibri"/>
                <a:cs typeface="Calibri"/>
              </a:rPr>
              <a:t>(</a:t>
            </a:r>
            <a:r>
              <a:rPr sz="1100" i="1" spc="105" dirty="0">
                <a:latin typeface="Calibri"/>
                <a:cs typeface="Calibri"/>
              </a:rPr>
              <a:t>x</a:t>
            </a:r>
            <a:r>
              <a:rPr sz="1100" spc="105" dirty="0">
                <a:latin typeface="Calibri"/>
                <a:cs typeface="Calibri"/>
              </a:rPr>
              <a:t>)</a:t>
            </a:r>
            <a:r>
              <a:rPr sz="1100" spc="80" dirty="0">
                <a:latin typeface="Calibri"/>
                <a:cs typeface="Calibri"/>
              </a:rPr>
              <a:t> </a:t>
            </a:r>
            <a:r>
              <a:rPr sz="1100" spc="295" dirty="0">
                <a:latin typeface="Calibri"/>
                <a:cs typeface="Calibri"/>
              </a:rPr>
              <a:t>=</a:t>
            </a:r>
            <a:r>
              <a:rPr sz="1100" spc="75" dirty="0">
                <a:latin typeface="Calibri"/>
                <a:cs typeface="Calibri"/>
              </a:rPr>
              <a:t> </a:t>
            </a:r>
            <a:r>
              <a:rPr sz="1100" i="1" dirty="0">
                <a:latin typeface="Calibri"/>
                <a:cs typeface="Calibri"/>
              </a:rPr>
              <a:t>β</a:t>
            </a:r>
            <a:r>
              <a:rPr sz="1200" baseline="-10416" dirty="0">
                <a:latin typeface="Calibri"/>
                <a:cs typeface="Calibri"/>
              </a:rPr>
              <a:t>0</a:t>
            </a:r>
            <a:r>
              <a:rPr sz="1200" spc="187" baseline="-10416" dirty="0">
                <a:latin typeface="Calibri"/>
                <a:cs typeface="Calibri"/>
              </a:rPr>
              <a:t> </a:t>
            </a:r>
            <a:r>
              <a:rPr sz="1100" spc="295" dirty="0">
                <a:latin typeface="Calibri"/>
                <a:cs typeface="Calibri"/>
              </a:rPr>
              <a:t>+</a:t>
            </a:r>
            <a:r>
              <a:rPr sz="1100" spc="10" dirty="0">
                <a:latin typeface="Calibri"/>
                <a:cs typeface="Calibri"/>
              </a:rPr>
              <a:t> </a:t>
            </a:r>
            <a:r>
              <a:rPr sz="1650" spc="1380" baseline="53030" dirty="0">
                <a:latin typeface="Lucida Sans Unicode"/>
                <a:cs typeface="Lucida Sans Unicode"/>
              </a:rPr>
              <a:t>Σ</a:t>
            </a:r>
            <a:r>
              <a:rPr sz="1650" spc="-232" baseline="53030" dirty="0">
                <a:latin typeface="Lucida Sans Unicode"/>
                <a:cs typeface="Lucida Sans Unicode"/>
              </a:rPr>
              <a:t> </a:t>
            </a:r>
            <a:r>
              <a:rPr sz="1100" i="1" spc="-475" dirty="0">
                <a:latin typeface="Calibri"/>
                <a:cs typeface="Calibri"/>
              </a:rPr>
              <a:t>α</a:t>
            </a:r>
            <a:r>
              <a:rPr sz="1100" spc="100" dirty="0">
                <a:latin typeface="Calibri"/>
                <a:cs typeface="Calibri"/>
              </a:rPr>
              <a:t>ˆ</a:t>
            </a:r>
            <a:r>
              <a:rPr sz="1200" i="1" spc="165" baseline="-10416" dirty="0">
                <a:latin typeface="Calibri"/>
                <a:cs typeface="Calibri"/>
              </a:rPr>
              <a:t>i</a:t>
            </a:r>
            <a:r>
              <a:rPr sz="1100" spc="60" dirty="0">
                <a:latin typeface="Cambria"/>
                <a:cs typeface="Cambria"/>
              </a:rPr>
              <a:t>⟨</a:t>
            </a:r>
            <a:r>
              <a:rPr sz="1100" i="1" spc="60" dirty="0">
                <a:latin typeface="Calibri"/>
                <a:cs typeface="Calibri"/>
              </a:rPr>
              <a:t>x,</a:t>
            </a:r>
            <a:r>
              <a:rPr sz="1100" i="1" spc="-55" dirty="0">
                <a:latin typeface="Calibri"/>
                <a:cs typeface="Calibri"/>
              </a:rPr>
              <a:t> </a:t>
            </a:r>
            <a:r>
              <a:rPr sz="1100" i="1" spc="75" dirty="0">
                <a:latin typeface="Calibri"/>
                <a:cs typeface="Calibri"/>
              </a:rPr>
              <a:t>x</a:t>
            </a:r>
            <a:r>
              <a:rPr sz="1200" i="1" spc="112" baseline="-10416" dirty="0">
                <a:latin typeface="Calibri"/>
                <a:cs typeface="Calibri"/>
              </a:rPr>
              <a:t>i</a:t>
            </a:r>
            <a:r>
              <a:rPr sz="1100" spc="75" dirty="0">
                <a:latin typeface="Cambria"/>
                <a:cs typeface="Cambria"/>
              </a:rPr>
              <a:t>⟩</a:t>
            </a:r>
            <a:endParaRPr sz="1100">
              <a:latin typeface="Cambria"/>
              <a:cs typeface="Cambria"/>
            </a:endParaRPr>
          </a:p>
          <a:p>
            <a:pPr marL="404495" algn="ctr">
              <a:lnSpc>
                <a:spcPct val="100000"/>
              </a:lnSpc>
              <a:spcBef>
                <a:spcPts val="305"/>
              </a:spcBef>
            </a:pPr>
            <a:r>
              <a:rPr sz="800" i="1" spc="65" dirty="0">
                <a:latin typeface="Calibri"/>
                <a:cs typeface="Calibri"/>
              </a:rPr>
              <a:t>i</a:t>
            </a:r>
            <a:r>
              <a:rPr sz="800" spc="65" dirty="0">
                <a:latin typeface="Cambria"/>
                <a:cs typeface="Cambria"/>
              </a:rPr>
              <a:t>∈S</a:t>
            </a:r>
            <a:endParaRPr sz="800">
              <a:latin typeface="Cambria"/>
              <a:cs typeface="Cambria"/>
            </a:endParaRPr>
          </a:p>
          <a:p>
            <a:pPr marL="38100">
              <a:lnSpc>
                <a:spcPct val="100000"/>
              </a:lnSpc>
              <a:spcBef>
                <a:spcPts val="325"/>
              </a:spcBef>
            </a:pPr>
            <a:r>
              <a:rPr sz="1100" spc="110" dirty="0">
                <a:latin typeface="Cambria"/>
                <a:cs typeface="Cambria"/>
              </a:rPr>
              <a:t>S</a:t>
            </a:r>
            <a:r>
              <a:rPr sz="1100" spc="210" dirty="0">
                <a:latin typeface="Cambria"/>
                <a:cs typeface="Cambria"/>
              </a:rPr>
              <a:t> </a:t>
            </a:r>
            <a:r>
              <a:rPr sz="1100" dirty="0">
                <a:latin typeface="Calibri"/>
                <a:cs typeface="Calibri"/>
              </a:rPr>
              <a:t>is</a:t>
            </a:r>
            <a:r>
              <a:rPr sz="1100" spc="130" dirty="0">
                <a:latin typeface="Calibri"/>
                <a:cs typeface="Calibri"/>
              </a:rPr>
              <a:t> </a:t>
            </a:r>
            <a:r>
              <a:rPr sz="1100" dirty="0">
                <a:latin typeface="Calibri"/>
                <a:cs typeface="Calibri"/>
              </a:rPr>
              <a:t>the</a:t>
            </a:r>
            <a:r>
              <a:rPr sz="1100" spc="130" dirty="0">
                <a:latin typeface="Calibri"/>
                <a:cs typeface="Calibri"/>
              </a:rPr>
              <a:t> </a:t>
            </a:r>
            <a:r>
              <a:rPr sz="1100" i="1" dirty="0">
                <a:solidFill>
                  <a:srgbClr val="009900"/>
                </a:solidFill>
                <a:latin typeface="Calibri"/>
                <a:cs typeface="Calibri"/>
              </a:rPr>
              <a:t>support</a:t>
            </a:r>
            <a:r>
              <a:rPr sz="1100" i="1" spc="155" dirty="0">
                <a:solidFill>
                  <a:srgbClr val="009900"/>
                </a:solidFill>
                <a:latin typeface="Calibri"/>
                <a:cs typeface="Calibri"/>
              </a:rPr>
              <a:t> </a:t>
            </a:r>
            <a:r>
              <a:rPr sz="1100" i="1" dirty="0">
                <a:solidFill>
                  <a:srgbClr val="009900"/>
                </a:solidFill>
                <a:latin typeface="Calibri"/>
                <a:cs typeface="Calibri"/>
              </a:rPr>
              <a:t>set</a:t>
            </a:r>
            <a:r>
              <a:rPr sz="1100" i="1" spc="130" dirty="0">
                <a:solidFill>
                  <a:srgbClr val="009900"/>
                </a:solidFill>
                <a:latin typeface="Calibri"/>
                <a:cs typeface="Calibri"/>
              </a:rPr>
              <a:t> </a:t>
            </a:r>
            <a:r>
              <a:rPr sz="1100" dirty="0">
                <a:latin typeface="Calibri"/>
                <a:cs typeface="Calibri"/>
              </a:rPr>
              <a:t>of</a:t>
            </a:r>
            <a:r>
              <a:rPr sz="1100" spc="130" dirty="0">
                <a:latin typeface="Calibri"/>
                <a:cs typeface="Calibri"/>
              </a:rPr>
              <a:t> </a:t>
            </a:r>
            <a:r>
              <a:rPr sz="1100" dirty="0">
                <a:latin typeface="Calibri"/>
                <a:cs typeface="Calibri"/>
              </a:rPr>
              <a:t>indices</a:t>
            </a:r>
            <a:r>
              <a:rPr sz="1100" spc="130" dirty="0">
                <a:latin typeface="Calibri"/>
                <a:cs typeface="Calibri"/>
              </a:rPr>
              <a:t> </a:t>
            </a:r>
            <a:r>
              <a:rPr sz="1100" i="1" spc="125" dirty="0">
                <a:latin typeface="Calibri"/>
                <a:cs typeface="Calibri"/>
              </a:rPr>
              <a:t>i</a:t>
            </a:r>
            <a:r>
              <a:rPr sz="1100" i="1" spc="130" dirty="0">
                <a:latin typeface="Calibri"/>
                <a:cs typeface="Calibri"/>
              </a:rPr>
              <a:t> </a:t>
            </a:r>
            <a:r>
              <a:rPr sz="1100" dirty="0">
                <a:latin typeface="Calibri"/>
                <a:cs typeface="Calibri"/>
              </a:rPr>
              <a:t>such</a:t>
            </a:r>
            <a:r>
              <a:rPr sz="1100" spc="130" dirty="0">
                <a:latin typeface="Calibri"/>
                <a:cs typeface="Calibri"/>
              </a:rPr>
              <a:t> </a:t>
            </a:r>
            <a:r>
              <a:rPr sz="1100" dirty="0">
                <a:latin typeface="Calibri"/>
                <a:cs typeface="Calibri"/>
              </a:rPr>
              <a:t>that</a:t>
            </a:r>
            <a:r>
              <a:rPr sz="1100" spc="130" dirty="0">
                <a:latin typeface="Calibri"/>
                <a:cs typeface="Calibri"/>
              </a:rPr>
              <a:t> </a:t>
            </a:r>
            <a:r>
              <a:rPr sz="1100" i="1" spc="-430" dirty="0">
                <a:latin typeface="Calibri"/>
                <a:cs typeface="Calibri"/>
              </a:rPr>
              <a:t>α</a:t>
            </a:r>
            <a:r>
              <a:rPr sz="1100" spc="145" dirty="0">
                <a:latin typeface="Calibri"/>
                <a:cs typeface="Calibri"/>
              </a:rPr>
              <a:t>ˆ</a:t>
            </a:r>
            <a:r>
              <a:rPr sz="1200" i="1" spc="157" baseline="-10416" dirty="0">
                <a:latin typeface="Calibri"/>
                <a:cs typeface="Calibri"/>
              </a:rPr>
              <a:t>i</a:t>
            </a:r>
            <a:r>
              <a:rPr sz="1200" i="1" spc="262" baseline="-10416" dirty="0">
                <a:latin typeface="Calibri"/>
                <a:cs typeface="Calibri"/>
              </a:rPr>
              <a:t> </a:t>
            </a:r>
            <a:r>
              <a:rPr sz="1100" i="1" spc="295" dirty="0">
                <a:latin typeface="Calibri"/>
                <a:cs typeface="Calibri"/>
              </a:rPr>
              <a:t>&gt;</a:t>
            </a:r>
            <a:r>
              <a:rPr sz="1100" i="1" spc="70" dirty="0">
                <a:latin typeface="Calibri"/>
                <a:cs typeface="Calibri"/>
              </a:rPr>
              <a:t> </a:t>
            </a:r>
            <a:r>
              <a:rPr sz="1100" dirty="0">
                <a:latin typeface="Calibri"/>
                <a:cs typeface="Calibri"/>
              </a:rPr>
              <a:t>0.</a:t>
            </a:r>
            <a:r>
              <a:rPr sz="1100" spc="254" dirty="0">
                <a:latin typeface="Calibri"/>
                <a:cs typeface="Calibri"/>
              </a:rPr>
              <a:t> </a:t>
            </a:r>
            <a:r>
              <a:rPr sz="1100" spc="-10" dirty="0">
                <a:solidFill>
                  <a:srgbClr val="7F7F7F"/>
                </a:solidFill>
                <a:latin typeface="Calibri"/>
                <a:cs typeface="Calibri"/>
              </a:rPr>
              <a:t>[see</a:t>
            </a:r>
            <a:r>
              <a:rPr sz="1100" spc="130" dirty="0">
                <a:solidFill>
                  <a:srgbClr val="7F7F7F"/>
                </a:solidFill>
                <a:latin typeface="Calibri"/>
                <a:cs typeface="Calibri"/>
              </a:rPr>
              <a:t> </a:t>
            </a:r>
            <a:r>
              <a:rPr sz="1100" dirty="0">
                <a:solidFill>
                  <a:srgbClr val="7F7F7F"/>
                </a:solidFill>
                <a:latin typeface="Calibri"/>
                <a:cs typeface="Calibri"/>
              </a:rPr>
              <a:t>slide</a:t>
            </a:r>
            <a:r>
              <a:rPr sz="1100" spc="130" dirty="0">
                <a:solidFill>
                  <a:srgbClr val="7F7F7F"/>
                </a:solidFill>
                <a:latin typeface="Calibri"/>
                <a:cs typeface="Calibri"/>
              </a:rPr>
              <a:t> </a:t>
            </a:r>
            <a:r>
              <a:rPr sz="1100" spc="-25" dirty="0">
                <a:solidFill>
                  <a:srgbClr val="7F7F7F"/>
                </a:solidFill>
                <a:latin typeface="Calibri"/>
                <a:cs typeface="Calibri"/>
              </a:rPr>
              <a:t>8]</a:t>
            </a:r>
            <a:endParaRPr sz="1100">
              <a:latin typeface="Calibri"/>
              <a:cs typeface="Calibri"/>
            </a:endParaRPr>
          </a:p>
        </p:txBody>
      </p:sp>
    </p:spTree>
    <p:extLst>
      <p:ext uri="{BB962C8B-B14F-4D97-AF65-F5344CB8AC3E}">
        <p14:creationId xmlns:p14="http://schemas.microsoft.com/office/powerpoint/2010/main" val="2676286025"/>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212090">
              <a:lnSpc>
                <a:spcPct val="100000"/>
              </a:lnSpc>
              <a:spcBef>
                <a:spcPts val="135"/>
              </a:spcBef>
            </a:pPr>
            <a:r>
              <a:rPr spc="50" dirty="0"/>
              <a:t>Kernels</a:t>
            </a:r>
            <a:r>
              <a:rPr spc="229" dirty="0"/>
              <a:t> </a:t>
            </a:r>
            <a:r>
              <a:rPr dirty="0"/>
              <a:t>and</a:t>
            </a:r>
            <a:r>
              <a:rPr spc="229" dirty="0"/>
              <a:t> </a:t>
            </a:r>
            <a:r>
              <a:rPr spc="50" dirty="0"/>
              <a:t>Support</a:t>
            </a:r>
            <a:r>
              <a:rPr spc="235" dirty="0"/>
              <a:t> </a:t>
            </a:r>
            <a:r>
              <a:rPr dirty="0"/>
              <a:t>Vector</a:t>
            </a:r>
            <a:r>
              <a:rPr spc="229" dirty="0"/>
              <a:t> </a:t>
            </a:r>
            <a:r>
              <a:rPr spc="-10" dirty="0"/>
              <a:t>Machines</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67</a:t>
            </a:fld>
            <a:r>
              <a:rPr spc="-240" dirty="0"/>
              <a:t> </a:t>
            </a:r>
            <a:r>
              <a:rPr dirty="0"/>
              <a:t>/</a:t>
            </a:r>
            <a:r>
              <a:rPr spc="-245" dirty="0"/>
              <a:t> </a:t>
            </a:r>
            <a:r>
              <a:rPr spc="-25" dirty="0"/>
              <a:t>21</a:t>
            </a:r>
          </a:p>
        </p:txBody>
      </p:sp>
      <p:sp>
        <p:nvSpPr>
          <p:cNvPr id="3" name="object 3"/>
          <p:cNvSpPr txBox="1"/>
          <p:nvPr/>
        </p:nvSpPr>
        <p:spPr>
          <a:xfrm>
            <a:off x="491858" y="565250"/>
            <a:ext cx="3768090" cy="574040"/>
          </a:xfrm>
          <a:prstGeom prst="rect">
            <a:avLst/>
          </a:prstGeom>
        </p:spPr>
        <p:txBody>
          <a:bodyPr vert="horz" wrap="square" lIns="0" tIns="6985" rIns="0" bIns="0" rtlCol="0">
            <a:spAutoFit/>
          </a:bodyPr>
          <a:lstStyle/>
          <a:p>
            <a:pPr marL="144780" marR="5080" indent="-132715">
              <a:lnSpc>
                <a:spcPct val="102600"/>
              </a:lnSpc>
              <a:spcBef>
                <a:spcPts val="55"/>
              </a:spcBef>
              <a:buClr>
                <a:srgbClr val="3333B2"/>
              </a:buClr>
              <a:buSzPct val="90909"/>
              <a:buFont typeface="Cambria"/>
              <a:buChar char="•"/>
              <a:tabLst>
                <a:tab pos="144780" algn="l"/>
              </a:tabLst>
            </a:pPr>
            <a:r>
              <a:rPr sz="1100" spc="55" dirty="0">
                <a:latin typeface="Calibri"/>
                <a:cs typeface="Calibri"/>
              </a:rPr>
              <a:t>If</a:t>
            </a:r>
            <a:r>
              <a:rPr sz="1100" spc="170" dirty="0">
                <a:latin typeface="Calibri"/>
                <a:cs typeface="Calibri"/>
              </a:rPr>
              <a:t> </a:t>
            </a:r>
            <a:r>
              <a:rPr sz="1100" dirty="0">
                <a:latin typeface="Calibri"/>
                <a:cs typeface="Calibri"/>
              </a:rPr>
              <a:t>we</a:t>
            </a:r>
            <a:r>
              <a:rPr sz="1100" spc="170" dirty="0">
                <a:latin typeface="Calibri"/>
                <a:cs typeface="Calibri"/>
              </a:rPr>
              <a:t> </a:t>
            </a:r>
            <a:r>
              <a:rPr sz="1100" dirty="0">
                <a:latin typeface="Calibri"/>
                <a:cs typeface="Calibri"/>
              </a:rPr>
              <a:t>can</a:t>
            </a:r>
            <a:r>
              <a:rPr sz="1100" spc="175" dirty="0">
                <a:latin typeface="Calibri"/>
                <a:cs typeface="Calibri"/>
              </a:rPr>
              <a:t> </a:t>
            </a:r>
            <a:r>
              <a:rPr sz="1100" dirty="0">
                <a:latin typeface="Calibri"/>
                <a:cs typeface="Calibri"/>
              </a:rPr>
              <a:t>compute</a:t>
            </a:r>
            <a:r>
              <a:rPr sz="1100" spc="170" dirty="0">
                <a:latin typeface="Calibri"/>
                <a:cs typeface="Calibri"/>
              </a:rPr>
              <a:t> </a:t>
            </a:r>
            <a:r>
              <a:rPr sz="1100" dirty="0">
                <a:latin typeface="Calibri"/>
                <a:cs typeface="Calibri"/>
              </a:rPr>
              <a:t>inner-products</a:t>
            </a:r>
            <a:r>
              <a:rPr sz="1100" spc="175" dirty="0">
                <a:latin typeface="Calibri"/>
                <a:cs typeface="Calibri"/>
              </a:rPr>
              <a:t> </a:t>
            </a:r>
            <a:r>
              <a:rPr sz="1100" spc="-10" dirty="0">
                <a:latin typeface="Calibri"/>
                <a:cs typeface="Calibri"/>
              </a:rPr>
              <a:t>between</a:t>
            </a:r>
            <a:r>
              <a:rPr sz="1100" spc="170" dirty="0">
                <a:latin typeface="Calibri"/>
                <a:cs typeface="Calibri"/>
              </a:rPr>
              <a:t> </a:t>
            </a:r>
            <a:r>
              <a:rPr sz="1100" dirty="0">
                <a:latin typeface="Calibri"/>
                <a:cs typeface="Calibri"/>
              </a:rPr>
              <a:t>observations,</a:t>
            </a:r>
            <a:r>
              <a:rPr sz="1100" spc="170" dirty="0">
                <a:latin typeface="Calibri"/>
                <a:cs typeface="Calibri"/>
              </a:rPr>
              <a:t> </a:t>
            </a:r>
            <a:r>
              <a:rPr sz="1100" spc="-25" dirty="0">
                <a:latin typeface="Calibri"/>
                <a:cs typeface="Calibri"/>
              </a:rPr>
              <a:t>we </a:t>
            </a:r>
            <a:r>
              <a:rPr sz="1100" dirty="0">
                <a:latin typeface="Calibri"/>
                <a:cs typeface="Calibri"/>
              </a:rPr>
              <a:t>can</a:t>
            </a:r>
            <a:r>
              <a:rPr sz="1100" spc="160" dirty="0">
                <a:latin typeface="Calibri"/>
                <a:cs typeface="Calibri"/>
              </a:rPr>
              <a:t> </a:t>
            </a:r>
            <a:r>
              <a:rPr sz="1100" dirty="0">
                <a:latin typeface="Calibri"/>
                <a:cs typeface="Calibri"/>
              </a:rPr>
              <a:t>fit</a:t>
            </a:r>
            <a:r>
              <a:rPr sz="1100" spc="165" dirty="0">
                <a:latin typeface="Calibri"/>
                <a:cs typeface="Calibri"/>
              </a:rPr>
              <a:t> </a:t>
            </a:r>
            <a:r>
              <a:rPr sz="1100" dirty="0">
                <a:latin typeface="Calibri"/>
                <a:cs typeface="Calibri"/>
              </a:rPr>
              <a:t>a</a:t>
            </a:r>
            <a:r>
              <a:rPr sz="1100" spc="155" dirty="0">
                <a:latin typeface="Calibri"/>
                <a:cs typeface="Calibri"/>
              </a:rPr>
              <a:t> </a:t>
            </a:r>
            <a:r>
              <a:rPr sz="1100" spc="145" dirty="0">
                <a:latin typeface="Calibri"/>
                <a:cs typeface="Calibri"/>
              </a:rPr>
              <a:t>SV</a:t>
            </a:r>
            <a:r>
              <a:rPr sz="1100" spc="155" dirty="0">
                <a:latin typeface="Calibri"/>
                <a:cs typeface="Calibri"/>
              </a:rPr>
              <a:t> </a:t>
            </a:r>
            <a:r>
              <a:rPr sz="1100" dirty="0">
                <a:latin typeface="Calibri"/>
                <a:cs typeface="Calibri"/>
              </a:rPr>
              <a:t>classifier.</a:t>
            </a:r>
            <a:r>
              <a:rPr sz="1100" spc="300" dirty="0">
                <a:latin typeface="Calibri"/>
                <a:cs typeface="Calibri"/>
              </a:rPr>
              <a:t> </a:t>
            </a:r>
            <a:r>
              <a:rPr sz="1100" spc="75" dirty="0">
                <a:latin typeface="Calibri"/>
                <a:cs typeface="Calibri"/>
              </a:rPr>
              <a:t>Can</a:t>
            </a:r>
            <a:r>
              <a:rPr sz="1100" spc="165" dirty="0">
                <a:latin typeface="Calibri"/>
                <a:cs typeface="Calibri"/>
              </a:rPr>
              <a:t> </a:t>
            </a:r>
            <a:r>
              <a:rPr sz="1100" dirty="0">
                <a:latin typeface="Calibri"/>
                <a:cs typeface="Calibri"/>
              </a:rPr>
              <a:t>be</a:t>
            </a:r>
            <a:r>
              <a:rPr sz="1100" spc="160" dirty="0">
                <a:latin typeface="Calibri"/>
                <a:cs typeface="Calibri"/>
              </a:rPr>
              <a:t> </a:t>
            </a:r>
            <a:r>
              <a:rPr sz="1100" dirty="0">
                <a:latin typeface="Calibri"/>
                <a:cs typeface="Calibri"/>
              </a:rPr>
              <a:t>quite</a:t>
            </a:r>
            <a:r>
              <a:rPr sz="1100" spc="165" dirty="0">
                <a:latin typeface="Calibri"/>
                <a:cs typeface="Calibri"/>
              </a:rPr>
              <a:t> </a:t>
            </a:r>
            <a:r>
              <a:rPr sz="1100" spc="-10" dirty="0">
                <a:latin typeface="Calibri"/>
                <a:cs typeface="Calibri"/>
              </a:rPr>
              <a:t>abstract!</a:t>
            </a:r>
            <a:endParaRPr sz="1100">
              <a:latin typeface="Calibri"/>
              <a:cs typeface="Calibri"/>
            </a:endParaRPr>
          </a:p>
          <a:p>
            <a:pPr marL="146050" indent="-133350">
              <a:lnSpc>
                <a:spcPct val="100000"/>
              </a:lnSpc>
              <a:spcBef>
                <a:spcPts val="335"/>
              </a:spcBef>
              <a:buClr>
                <a:srgbClr val="3333B2"/>
              </a:buClr>
              <a:buSzPct val="90909"/>
              <a:buFont typeface="Cambria"/>
              <a:buChar char="•"/>
              <a:tabLst>
                <a:tab pos="146050" algn="l"/>
              </a:tabLst>
            </a:pPr>
            <a:r>
              <a:rPr sz="1100" dirty="0">
                <a:latin typeface="Calibri"/>
                <a:cs typeface="Calibri"/>
              </a:rPr>
              <a:t>Some</a:t>
            </a:r>
            <a:r>
              <a:rPr sz="1100" spc="195" dirty="0">
                <a:latin typeface="Calibri"/>
                <a:cs typeface="Calibri"/>
              </a:rPr>
              <a:t> </a:t>
            </a:r>
            <a:r>
              <a:rPr sz="1100" dirty="0">
                <a:latin typeface="Calibri"/>
                <a:cs typeface="Calibri"/>
              </a:rPr>
              <a:t>special</a:t>
            </a:r>
            <a:r>
              <a:rPr sz="1100" spc="190" dirty="0">
                <a:latin typeface="Calibri"/>
                <a:cs typeface="Calibri"/>
              </a:rPr>
              <a:t> </a:t>
            </a:r>
            <a:r>
              <a:rPr sz="1100" i="1" dirty="0">
                <a:solidFill>
                  <a:srgbClr val="009900"/>
                </a:solidFill>
                <a:latin typeface="Calibri"/>
                <a:cs typeface="Calibri"/>
              </a:rPr>
              <a:t>kernel</a:t>
            </a:r>
            <a:r>
              <a:rPr sz="1100" i="1" spc="225" dirty="0">
                <a:solidFill>
                  <a:srgbClr val="009900"/>
                </a:solidFill>
                <a:latin typeface="Calibri"/>
                <a:cs typeface="Calibri"/>
              </a:rPr>
              <a:t> </a:t>
            </a:r>
            <a:r>
              <a:rPr sz="1100" i="1" dirty="0">
                <a:solidFill>
                  <a:srgbClr val="009900"/>
                </a:solidFill>
                <a:latin typeface="Calibri"/>
                <a:cs typeface="Calibri"/>
              </a:rPr>
              <a:t>functions</a:t>
            </a:r>
            <a:r>
              <a:rPr sz="1100" i="1" spc="185" dirty="0">
                <a:solidFill>
                  <a:srgbClr val="009900"/>
                </a:solidFill>
                <a:latin typeface="Calibri"/>
                <a:cs typeface="Calibri"/>
              </a:rPr>
              <a:t> </a:t>
            </a:r>
            <a:r>
              <a:rPr sz="1100" dirty="0">
                <a:latin typeface="Calibri"/>
                <a:cs typeface="Calibri"/>
              </a:rPr>
              <a:t>can</a:t>
            </a:r>
            <a:r>
              <a:rPr sz="1100" spc="195" dirty="0">
                <a:latin typeface="Calibri"/>
                <a:cs typeface="Calibri"/>
              </a:rPr>
              <a:t> </a:t>
            </a:r>
            <a:r>
              <a:rPr sz="1100" dirty="0">
                <a:latin typeface="Calibri"/>
                <a:cs typeface="Calibri"/>
              </a:rPr>
              <a:t>do</a:t>
            </a:r>
            <a:r>
              <a:rPr sz="1100" spc="195" dirty="0">
                <a:latin typeface="Calibri"/>
                <a:cs typeface="Calibri"/>
              </a:rPr>
              <a:t> </a:t>
            </a:r>
            <a:r>
              <a:rPr sz="1100" dirty="0">
                <a:latin typeface="Calibri"/>
                <a:cs typeface="Calibri"/>
              </a:rPr>
              <a:t>this</a:t>
            </a:r>
            <a:r>
              <a:rPr sz="1100" spc="200" dirty="0">
                <a:latin typeface="Calibri"/>
                <a:cs typeface="Calibri"/>
              </a:rPr>
              <a:t> </a:t>
            </a:r>
            <a:r>
              <a:rPr sz="1100" dirty="0">
                <a:latin typeface="Calibri"/>
                <a:cs typeface="Calibri"/>
              </a:rPr>
              <a:t>for</a:t>
            </a:r>
            <a:r>
              <a:rPr sz="1100" spc="195" dirty="0">
                <a:latin typeface="Calibri"/>
                <a:cs typeface="Calibri"/>
              </a:rPr>
              <a:t> </a:t>
            </a:r>
            <a:r>
              <a:rPr sz="1100" dirty="0">
                <a:latin typeface="Calibri"/>
                <a:cs typeface="Calibri"/>
              </a:rPr>
              <a:t>us.</a:t>
            </a:r>
            <a:r>
              <a:rPr sz="1100" spc="340" dirty="0">
                <a:latin typeface="Calibri"/>
                <a:cs typeface="Calibri"/>
              </a:rPr>
              <a:t> </a:t>
            </a:r>
            <a:r>
              <a:rPr sz="1100" spc="50" dirty="0">
                <a:latin typeface="Calibri"/>
                <a:cs typeface="Calibri"/>
              </a:rPr>
              <a:t>E.g.</a:t>
            </a:r>
            <a:endParaRPr sz="1100">
              <a:latin typeface="Calibri"/>
              <a:cs typeface="Calibri"/>
            </a:endParaRPr>
          </a:p>
        </p:txBody>
      </p:sp>
      <p:sp>
        <p:nvSpPr>
          <p:cNvPr id="4" name="object 4"/>
          <p:cNvSpPr txBox="1"/>
          <p:nvPr/>
        </p:nvSpPr>
        <p:spPr>
          <a:xfrm>
            <a:off x="1452994" y="1161896"/>
            <a:ext cx="1165225" cy="470534"/>
          </a:xfrm>
          <a:prstGeom prst="rect">
            <a:avLst/>
          </a:prstGeom>
        </p:spPr>
        <p:txBody>
          <a:bodyPr vert="horz" wrap="square" lIns="0" tIns="11430" rIns="0" bIns="0" rtlCol="0">
            <a:spAutoFit/>
          </a:bodyPr>
          <a:lstStyle/>
          <a:p>
            <a:pPr marR="238125" algn="r">
              <a:lnSpc>
                <a:spcPct val="100000"/>
              </a:lnSpc>
              <a:spcBef>
                <a:spcPts val="90"/>
              </a:spcBef>
            </a:pPr>
            <a:r>
              <a:rPr sz="1100" spc="550" dirty="0">
                <a:latin typeface="Lucida Sans Unicode"/>
                <a:cs typeface="Lucida Sans Unicode"/>
              </a:rPr>
              <a:t>,</a:t>
            </a:r>
            <a:endParaRPr sz="1100">
              <a:latin typeface="Lucida Sans Unicode"/>
              <a:cs typeface="Lucida Sans Unicode"/>
            </a:endParaRPr>
          </a:p>
          <a:p>
            <a:pPr marL="38100">
              <a:lnSpc>
                <a:spcPct val="100000"/>
              </a:lnSpc>
              <a:spcBef>
                <a:spcPts val="869"/>
              </a:spcBef>
            </a:pPr>
            <a:r>
              <a:rPr sz="1100" i="1" spc="165" dirty="0">
                <a:latin typeface="Calibri"/>
                <a:cs typeface="Calibri"/>
              </a:rPr>
              <a:t>K</a:t>
            </a:r>
            <a:r>
              <a:rPr sz="1100" spc="165" dirty="0">
                <a:latin typeface="Calibri"/>
                <a:cs typeface="Calibri"/>
              </a:rPr>
              <a:t>(</a:t>
            </a:r>
            <a:r>
              <a:rPr sz="1100" i="1" spc="165" dirty="0">
                <a:latin typeface="Calibri"/>
                <a:cs typeface="Calibri"/>
              </a:rPr>
              <a:t>x</a:t>
            </a:r>
            <a:r>
              <a:rPr sz="1200" i="1" spc="247" baseline="-10416" dirty="0">
                <a:latin typeface="Calibri"/>
                <a:cs typeface="Calibri"/>
              </a:rPr>
              <a:t>i</a:t>
            </a:r>
            <a:r>
              <a:rPr sz="1100" i="1" spc="165" dirty="0">
                <a:latin typeface="Calibri"/>
                <a:cs typeface="Calibri"/>
              </a:rPr>
              <a:t>,</a:t>
            </a:r>
            <a:r>
              <a:rPr sz="1100" i="1" spc="-65" dirty="0">
                <a:latin typeface="Calibri"/>
                <a:cs typeface="Calibri"/>
              </a:rPr>
              <a:t> </a:t>
            </a:r>
            <a:r>
              <a:rPr sz="1100" i="1" spc="114" dirty="0">
                <a:latin typeface="Calibri"/>
                <a:cs typeface="Calibri"/>
              </a:rPr>
              <a:t>x</a:t>
            </a:r>
            <a:r>
              <a:rPr sz="1200" i="1" spc="172" baseline="-13888" dirty="0">
                <a:latin typeface="Calibri"/>
                <a:cs typeface="Calibri"/>
              </a:rPr>
              <a:t>i</a:t>
            </a:r>
            <a:r>
              <a:rPr sz="900" i="1" spc="172" baseline="4629" dirty="0">
                <a:latin typeface="Arial"/>
                <a:cs typeface="Arial"/>
              </a:rPr>
              <a:t>′</a:t>
            </a:r>
            <a:r>
              <a:rPr sz="900" i="1" spc="-104" baseline="4629" dirty="0">
                <a:latin typeface="Arial"/>
                <a:cs typeface="Arial"/>
              </a:rPr>
              <a:t> </a:t>
            </a:r>
            <a:r>
              <a:rPr sz="1100" spc="80" dirty="0">
                <a:latin typeface="Calibri"/>
                <a:cs typeface="Calibri"/>
              </a:rPr>
              <a:t>)</a:t>
            </a:r>
            <a:r>
              <a:rPr sz="1100" spc="65" dirty="0">
                <a:latin typeface="Calibri"/>
                <a:cs typeface="Calibri"/>
              </a:rPr>
              <a:t> </a:t>
            </a:r>
            <a:r>
              <a:rPr sz="1100" spc="295" dirty="0">
                <a:latin typeface="Calibri"/>
                <a:cs typeface="Calibri"/>
              </a:rPr>
              <a:t>=</a:t>
            </a:r>
            <a:r>
              <a:rPr sz="1100" spc="65" dirty="0">
                <a:latin typeface="Calibri"/>
                <a:cs typeface="Calibri"/>
              </a:rPr>
              <a:t> </a:t>
            </a:r>
            <a:r>
              <a:rPr sz="1650" spc="-142" baseline="12626" dirty="0">
                <a:latin typeface="Lucida Sans Unicode"/>
                <a:cs typeface="Lucida Sans Unicode"/>
              </a:rPr>
              <a:t></a:t>
            </a:r>
            <a:r>
              <a:rPr sz="1100" spc="-95" dirty="0">
                <a:latin typeface="Calibri"/>
                <a:cs typeface="Calibri"/>
              </a:rPr>
              <a:t>1</a:t>
            </a:r>
            <a:r>
              <a:rPr sz="1100" spc="-5" dirty="0">
                <a:latin typeface="Calibri"/>
                <a:cs typeface="Calibri"/>
              </a:rPr>
              <a:t> </a:t>
            </a:r>
            <a:r>
              <a:rPr sz="1100" spc="245" dirty="0">
                <a:latin typeface="Calibri"/>
                <a:cs typeface="Calibri"/>
              </a:rPr>
              <a:t>+</a:t>
            </a:r>
            <a:endParaRPr sz="1100">
              <a:latin typeface="Calibri"/>
              <a:cs typeface="Calibri"/>
            </a:endParaRPr>
          </a:p>
        </p:txBody>
      </p:sp>
      <p:sp>
        <p:nvSpPr>
          <p:cNvPr id="5" name="object 5"/>
          <p:cNvSpPr txBox="1"/>
          <p:nvPr/>
        </p:nvSpPr>
        <p:spPr>
          <a:xfrm>
            <a:off x="2598204" y="1297151"/>
            <a:ext cx="213360" cy="203835"/>
          </a:xfrm>
          <a:prstGeom prst="rect">
            <a:avLst/>
          </a:prstGeom>
        </p:spPr>
        <p:txBody>
          <a:bodyPr vert="horz" wrap="square" lIns="0" tIns="12065" rIns="0" bIns="0" rtlCol="0">
            <a:spAutoFit/>
          </a:bodyPr>
          <a:lstStyle/>
          <a:p>
            <a:pPr marL="12065" algn="ctr">
              <a:lnSpc>
                <a:spcPts val="525"/>
              </a:lnSpc>
              <a:spcBef>
                <a:spcPts val="95"/>
              </a:spcBef>
            </a:pPr>
            <a:r>
              <a:rPr sz="800" i="1" spc="-50" dirty="0">
                <a:latin typeface="Calibri"/>
                <a:cs typeface="Calibri"/>
              </a:rPr>
              <a:t>p</a:t>
            </a:r>
            <a:endParaRPr sz="800">
              <a:latin typeface="Calibri"/>
              <a:cs typeface="Calibri"/>
            </a:endParaRPr>
          </a:p>
          <a:p>
            <a:pPr marL="12700">
              <a:lnSpc>
                <a:spcPts val="885"/>
              </a:lnSpc>
            </a:pPr>
            <a:r>
              <a:rPr sz="1100" spc="-50" dirty="0">
                <a:latin typeface="Lucida Sans Unicode"/>
                <a:cs typeface="Lucida Sans Unicode"/>
              </a:rPr>
              <a:t>Σ</a:t>
            </a:r>
            <a:endParaRPr sz="1100">
              <a:latin typeface="Lucida Sans Unicode"/>
              <a:cs typeface="Lucida Sans Unicode"/>
            </a:endParaRPr>
          </a:p>
        </p:txBody>
      </p:sp>
      <p:sp>
        <p:nvSpPr>
          <p:cNvPr id="6" name="object 6"/>
          <p:cNvSpPr txBox="1"/>
          <p:nvPr/>
        </p:nvSpPr>
        <p:spPr>
          <a:xfrm>
            <a:off x="2604884" y="1643912"/>
            <a:ext cx="212725" cy="147320"/>
          </a:xfrm>
          <a:prstGeom prst="rect">
            <a:avLst/>
          </a:prstGeom>
        </p:spPr>
        <p:txBody>
          <a:bodyPr vert="horz" wrap="square" lIns="0" tIns="12065" rIns="0" bIns="0" rtlCol="0">
            <a:spAutoFit/>
          </a:bodyPr>
          <a:lstStyle/>
          <a:p>
            <a:pPr marL="12700">
              <a:lnSpc>
                <a:spcPct val="100000"/>
              </a:lnSpc>
              <a:spcBef>
                <a:spcPts val="95"/>
              </a:spcBef>
            </a:pPr>
            <a:r>
              <a:rPr sz="800" i="1" spc="130" dirty="0">
                <a:latin typeface="Calibri"/>
                <a:cs typeface="Calibri"/>
              </a:rPr>
              <a:t>j</a:t>
            </a:r>
            <a:r>
              <a:rPr sz="800" spc="130" dirty="0">
                <a:latin typeface="Calibri"/>
                <a:cs typeface="Calibri"/>
              </a:rPr>
              <a:t>=1</a:t>
            </a:r>
            <a:endParaRPr sz="800">
              <a:latin typeface="Calibri"/>
              <a:cs typeface="Calibri"/>
            </a:endParaRPr>
          </a:p>
        </p:txBody>
      </p:sp>
      <p:sp>
        <p:nvSpPr>
          <p:cNvPr id="7" name="object 7"/>
          <p:cNvSpPr txBox="1"/>
          <p:nvPr/>
        </p:nvSpPr>
        <p:spPr>
          <a:xfrm>
            <a:off x="2796019" y="1161896"/>
            <a:ext cx="629920" cy="494030"/>
          </a:xfrm>
          <a:prstGeom prst="rect">
            <a:avLst/>
          </a:prstGeom>
        </p:spPr>
        <p:txBody>
          <a:bodyPr vert="horz" wrap="square" lIns="0" tIns="11430" rIns="0" bIns="0" rtlCol="0">
            <a:spAutoFit/>
          </a:bodyPr>
          <a:lstStyle/>
          <a:p>
            <a:pPr marR="30480" algn="r">
              <a:lnSpc>
                <a:spcPct val="100000"/>
              </a:lnSpc>
              <a:spcBef>
                <a:spcPts val="90"/>
              </a:spcBef>
            </a:pPr>
            <a:r>
              <a:rPr sz="1100" spc="-25" dirty="0">
                <a:latin typeface="Lucida Sans Unicode"/>
                <a:cs typeface="Lucida Sans Unicode"/>
              </a:rPr>
              <a:t></a:t>
            </a:r>
            <a:r>
              <a:rPr sz="1200" i="1" spc="-37" baseline="-17361" dirty="0">
                <a:latin typeface="Calibri"/>
                <a:cs typeface="Calibri"/>
              </a:rPr>
              <a:t>d</a:t>
            </a:r>
            <a:endParaRPr sz="1200" baseline="-17361">
              <a:latin typeface="Calibri"/>
              <a:cs typeface="Calibri"/>
            </a:endParaRPr>
          </a:p>
          <a:p>
            <a:pPr>
              <a:lnSpc>
                <a:spcPct val="100000"/>
              </a:lnSpc>
              <a:spcBef>
                <a:spcPts val="80"/>
              </a:spcBef>
            </a:pPr>
            <a:endParaRPr sz="800">
              <a:latin typeface="Calibri"/>
              <a:cs typeface="Calibri"/>
            </a:endParaRPr>
          </a:p>
          <a:p>
            <a:pPr marR="85725" algn="r">
              <a:lnSpc>
                <a:spcPct val="100000"/>
              </a:lnSpc>
            </a:pPr>
            <a:r>
              <a:rPr sz="1650" i="1" spc="217" baseline="10101" dirty="0">
                <a:latin typeface="Calibri"/>
                <a:cs typeface="Calibri"/>
              </a:rPr>
              <a:t>x</a:t>
            </a:r>
            <a:r>
              <a:rPr sz="800" i="1" spc="145" dirty="0">
                <a:latin typeface="Calibri"/>
                <a:cs typeface="Calibri"/>
              </a:rPr>
              <a:t>ij</a:t>
            </a:r>
            <a:r>
              <a:rPr sz="1650" i="1" spc="217" baseline="10101" dirty="0">
                <a:latin typeface="Calibri"/>
                <a:cs typeface="Calibri"/>
              </a:rPr>
              <a:t>x</a:t>
            </a:r>
            <a:r>
              <a:rPr sz="800" i="1" spc="145" dirty="0">
                <a:latin typeface="Calibri"/>
                <a:cs typeface="Calibri"/>
              </a:rPr>
              <a:t>i</a:t>
            </a:r>
            <a:r>
              <a:rPr sz="900" i="1" spc="217" baseline="23148" dirty="0">
                <a:latin typeface="Arial"/>
                <a:cs typeface="Arial"/>
              </a:rPr>
              <a:t>′</a:t>
            </a:r>
            <a:r>
              <a:rPr sz="800" i="1" spc="145" dirty="0">
                <a:latin typeface="Calibri"/>
                <a:cs typeface="Calibri"/>
              </a:rPr>
              <a:t>j</a:t>
            </a:r>
            <a:r>
              <a:rPr sz="800" i="1" spc="-55" dirty="0">
                <a:latin typeface="Calibri"/>
                <a:cs typeface="Calibri"/>
              </a:rPr>
              <a:t> </a:t>
            </a:r>
            <a:r>
              <a:rPr sz="1650" spc="-75" baseline="20202" dirty="0">
                <a:latin typeface="Lucida Sans Unicode"/>
                <a:cs typeface="Lucida Sans Unicode"/>
              </a:rPr>
              <a:t></a:t>
            </a:r>
            <a:endParaRPr sz="1650" baseline="20202">
              <a:latin typeface="Lucida Sans Unicode"/>
              <a:cs typeface="Lucida Sans Unicode"/>
            </a:endParaRPr>
          </a:p>
        </p:txBody>
      </p:sp>
      <p:sp>
        <p:nvSpPr>
          <p:cNvPr id="8" name="object 8"/>
          <p:cNvSpPr txBox="1"/>
          <p:nvPr/>
        </p:nvSpPr>
        <p:spPr>
          <a:xfrm>
            <a:off x="624395" y="1903170"/>
            <a:ext cx="3319145" cy="191770"/>
          </a:xfrm>
          <a:prstGeom prst="rect">
            <a:avLst/>
          </a:prstGeom>
        </p:spPr>
        <p:txBody>
          <a:bodyPr vert="horz" wrap="square" lIns="0" tIns="11430" rIns="0" bIns="0" rtlCol="0">
            <a:spAutoFit/>
          </a:bodyPr>
          <a:lstStyle/>
          <a:p>
            <a:pPr marL="12700">
              <a:lnSpc>
                <a:spcPct val="100000"/>
              </a:lnSpc>
              <a:spcBef>
                <a:spcPts val="90"/>
              </a:spcBef>
            </a:pPr>
            <a:r>
              <a:rPr sz="1100" dirty="0">
                <a:latin typeface="Calibri"/>
                <a:cs typeface="Calibri"/>
              </a:rPr>
              <a:t>computes</a:t>
            </a:r>
            <a:r>
              <a:rPr sz="1100" spc="160" dirty="0">
                <a:latin typeface="Calibri"/>
                <a:cs typeface="Calibri"/>
              </a:rPr>
              <a:t> </a:t>
            </a:r>
            <a:r>
              <a:rPr sz="1100" dirty="0">
                <a:latin typeface="Calibri"/>
                <a:cs typeface="Calibri"/>
              </a:rPr>
              <a:t>the</a:t>
            </a:r>
            <a:r>
              <a:rPr sz="1100" spc="160" dirty="0">
                <a:latin typeface="Calibri"/>
                <a:cs typeface="Calibri"/>
              </a:rPr>
              <a:t> </a:t>
            </a:r>
            <a:r>
              <a:rPr sz="1100" dirty="0">
                <a:latin typeface="Calibri"/>
                <a:cs typeface="Calibri"/>
              </a:rPr>
              <a:t>inner-products</a:t>
            </a:r>
            <a:r>
              <a:rPr sz="1100" spc="160" dirty="0">
                <a:latin typeface="Calibri"/>
                <a:cs typeface="Calibri"/>
              </a:rPr>
              <a:t> </a:t>
            </a:r>
            <a:r>
              <a:rPr sz="1100" spc="-10" dirty="0">
                <a:latin typeface="Calibri"/>
                <a:cs typeface="Calibri"/>
              </a:rPr>
              <a:t>needed</a:t>
            </a:r>
            <a:r>
              <a:rPr sz="1100" spc="165" dirty="0">
                <a:latin typeface="Calibri"/>
                <a:cs typeface="Calibri"/>
              </a:rPr>
              <a:t> </a:t>
            </a:r>
            <a:r>
              <a:rPr sz="1100" dirty="0">
                <a:latin typeface="Calibri"/>
                <a:cs typeface="Calibri"/>
              </a:rPr>
              <a:t>for</a:t>
            </a:r>
            <a:r>
              <a:rPr sz="1100" spc="165" dirty="0">
                <a:latin typeface="Calibri"/>
                <a:cs typeface="Calibri"/>
              </a:rPr>
              <a:t> </a:t>
            </a:r>
            <a:r>
              <a:rPr sz="1100" i="1" dirty="0">
                <a:latin typeface="Calibri"/>
                <a:cs typeface="Calibri"/>
              </a:rPr>
              <a:t>d</a:t>
            </a:r>
            <a:r>
              <a:rPr sz="1100" i="1" spc="160" dirty="0">
                <a:latin typeface="Calibri"/>
                <a:cs typeface="Calibri"/>
              </a:rPr>
              <a:t> </a:t>
            </a:r>
            <a:r>
              <a:rPr sz="1100" spc="-10" dirty="0">
                <a:latin typeface="Calibri"/>
                <a:cs typeface="Calibri"/>
              </a:rPr>
              <a:t>dimensional</a:t>
            </a:r>
            <a:endParaRPr sz="1100">
              <a:latin typeface="Calibri"/>
              <a:cs typeface="Calibri"/>
            </a:endParaRPr>
          </a:p>
        </p:txBody>
      </p:sp>
      <p:sp>
        <p:nvSpPr>
          <p:cNvPr id="9" name="object 9"/>
          <p:cNvSpPr txBox="1"/>
          <p:nvPr/>
        </p:nvSpPr>
        <p:spPr>
          <a:xfrm>
            <a:off x="624395" y="2075242"/>
            <a:ext cx="934719" cy="191770"/>
          </a:xfrm>
          <a:prstGeom prst="rect">
            <a:avLst/>
          </a:prstGeom>
        </p:spPr>
        <p:txBody>
          <a:bodyPr vert="horz" wrap="square" lIns="0" tIns="11430" rIns="0" bIns="0" rtlCol="0">
            <a:spAutoFit/>
          </a:bodyPr>
          <a:lstStyle/>
          <a:p>
            <a:pPr marL="12700">
              <a:lnSpc>
                <a:spcPct val="100000"/>
              </a:lnSpc>
              <a:spcBef>
                <a:spcPts val="90"/>
              </a:spcBef>
            </a:pPr>
            <a:r>
              <a:rPr sz="1100" dirty="0">
                <a:latin typeface="Calibri"/>
                <a:cs typeface="Calibri"/>
              </a:rPr>
              <a:t>polynomials</a:t>
            </a:r>
            <a:r>
              <a:rPr sz="1100" spc="409" dirty="0">
                <a:latin typeface="Calibri"/>
                <a:cs typeface="Calibri"/>
              </a:rPr>
              <a:t> </a:t>
            </a:r>
            <a:r>
              <a:rPr sz="1100" spc="40" dirty="0">
                <a:latin typeface="Calibri"/>
                <a:cs typeface="Calibri"/>
              </a:rPr>
              <a:t>—</a:t>
            </a:r>
            <a:endParaRPr sz="1100">
              <a:latin typeface="Calibri"/>
              <a:cs typeface="Calibri"/>
            </a:endParaRPr>
          </a:p>
        </p:txBody>
      </p:sp>
      <p:sp>
        <p:nvSpPr>
          <p:cNvPr id="10" name="object 10"/>
          <p:cNvSpPr txBox="1"/>
          <p:nvPr/>
        </p:nvSpPr>
        <p:spPr>
          <a:xfrm>
            <a:off x="1643087" y="2051087"/>
            <a:ext cx="219075" cy="147320"/>
          </a:xfrm>
          <a:prstGeom prst="rect">
            <a:avLst/>
          </a:prstGeom>
        </p:spPr>
        <p:txBody>
          <a:bodyPr vert="horz" wrap="square" lIns="0" tIns="12065" rIns="0" bIns="0" rtlCol="0">
            <a:spAutoFit/>
          </a:bodyPr>
          <a:lstStyle/>
          <a:p>
            <a:pPr marL="12700">
              <a:lnSpc>
                <a:spcPct val="100000"/>
              </a:lnSpc>
              <a:spcBef>
                <a:spcPts val="95"/>
              </a:spcBef>
            </a:pPr>
            <a:r>
              <a:rPr sz="800" i="1" spc="70" dirty="0">
                <a:latin typeface="Calibri"/>
                <a:cs typeface="Calibri"/>
              </a:rPr>
              <a:t>p</a:t>
            </a:r>
            <a:r>
              <a:rPr sz="800" spc="70" dirty="0">
                <a:latin typeface="Calibri"/>
                <a:cs typeface="Calibri"/>
              </a:rPr>
              <a:t>+</a:t>
            </a:r>
            <a:r>
              <a:rPr sz="800" i="1" spc="70" dirty="0">
                <a:latin typeface="Calibri"/>
                <a:cs typeface="Calibri"/>
              </a:rPr>
              <a:t>d</a:t>
            </a:r>
            <a:endParaRPr sz="800">
              <a:latin typeface="Calibri"/>
              <a:cs typeface="Calibri"/>
            </a:endParaRPr>
          </a:p>
        </p:txBody>
      </p:sp>
      <p:sp>
        <p:nvSpPr>
          <p:cNvPr id="11" name="object 11"/>
          <p:cNvSpPr txBox="1"/>
          <p:nvPr/>
        </p:nvSpPr>
        <p:spPr>
          <a:xfrm>
            <a:off x="1711985" y="2160345"/>
            <a:ext cx="81280" cy="147320"/>
          </a:xfrm>
          <a:prstGeom prst="rect">
            <a:avLst/>
          </a:prstGeom>
        </p:spPr>
        <p:txBody>
          <a:bodyPr vert="horz" wrap="square" lIns="0" tIns="12065" rIns="0" bIns="0" rtlCol="0">
            <a:spAutoFit/>
          </a:bodyPr>
          <a:lstStyle/>
          <a:p>
            <a:pPr marL="12700">
              <a:lnSpc>
                <a:spcPct val="100000"/>
              </a:lnSpc>
              <a:spcBef>
                <a:spcPts val="95"/>
              </a:spcBef>
            </a:pPr>
            <a:r>
              <a:rPr sz="800" i="1" spc="-50" dirty="0">
                <a:latin typeface="Calibri"/>
                <a:cs typeface="Calibri"/>
              </a:rPr>
              <a:t>d</a:t>
            </a:r>
            <a:endParaRPr sz="800">
              <a:latin typeface="Calibri"/>
              <a:cs typeface="Calibri"/>
            </a:endParaRPr>
          </a:p>
        </p:txBody>
      </p:sp>
      <p:sp>
        <p:nvSpPr>
          <p:cNvPr id="12" name="object 12"/>
          <p:cNvSpPr txBox="1"/>
          <p:nvPr/>
        </p:nvSpPr>
        <p:spPr>
          <a:xfrm>
            <a:off x="1579587" y="1963012"/>
            <a:ext cx="346075" cy="191770"/>
          </a:xfrm>
          <a:prstGeom prst="rect">
            <a:avLst/>
          </a:prstGeom>
        </p:spPr>
        <p:txBody>
          <a:bodyPr vert="horz" wrap="square" lIns="0" tIns="151130" rIns="0" bIns="0" rtlCol="0">
            <a:spAutoFit/>
          </a:bodyPr>
          <a:lstStyle/>
          <a:p>
            <a:pPr marL="12700">
              <a:lnSpc>
                <a:spcPct val="100000"/>
              </a:lnSpc>
              <a:spcBef>
                <a:spcPts val="1190"/>
              </a:spcBef>
              <a:tabLst>
                <a:tab pos="269240" algn="l"/>
              </a:tabLst>
            </a:pPr>
            <a:r>
              <a:rPr sz="1100" dirty="0">
                <a:latin typeface="Lucida Sans Unicode"/>
                <a:cs typeface="Lucida Sans Unicode"/>
              </a:rPr>
              <a:t>	 </a:t>
            </a:r>
            <a:endParaRPr sz="1100">
              <a:latin typeface="Lucida Sans Unicode"/>
              <a:cs typeface="Lucida Sans Unicode"/>
            </a:endParaRPr>
          </a:p>
        </p:txBody>
      </p:sp>
      <p:sp>
        <p:nvSpPr>
          <p:cNvPr id="13" name="object 13"/>
          <p:cNvSpPr txBox="1"/>
          <p:nvPr/>
        </p:nvSpPr>
        <p:spPr>
          <a:xfrm>
            <a:off x="1945894" y="2075242"/>
            <a:ext cx="955675" cy="191770"/>
          </a:xfrm>
          <a:prstGeom prst="rect">
            <a:avLst/>
          </a:prstGeom>
        </p:spPr>
        <p:txBody>
          <a:bodyPr vert="horz" wrap="square" lIns="0" tIns="11430" rIns="0" bIns="0" rtlCol="0">
            <a:spAutoFit/>
          </a:bodyPr>
          <a:lstStyle/>
          <a:p>
            <a:pPr marL="12700">
              <a:lnSpc>
                <a:spcPct val="100000"/>
              </a:lnSpc>
              <a:spcBef>
                <a:spcPts val="90"/>
              </a:spcBef>
            </a:pPr>
            <a:r>
              <a:rPr sz="1100" dirty="0">
                <a:latin typeface="Calibri"/>
                <a:cs typeface="Calibri"/>
              </a:rPr>
              <a:t>basis</a:t>
            </a:r>
            <a:r>
              <a:rPr sz="1100" spc="215" dirty="0">
                <a:latin typeface="Calibri"/>
                <a:cs typeface="Calibri"/>
              </a:rPr>
              <a:t> </a:t>
            </a:r>
            <a:r>
              <a:rPr sz="1100" spc="-10" dirty="0">
                <a:latin typeface="Calibri"/>
                <a:cs typeface="Calibri"/>
              </a:rPr>
              <a:t>functions!</a:t>
            </a:r>
            <a:endParaRPr sz="1100">
              <a:latin typeface="Calibri"/>
              <a:cs typeface="Calibri"/>
            </a:endParaRPr>
          </a:p>
        </p:txBody>
      </p:sp>
      <p:sp>
        <p:nvSpPr>
          <p:cNvPr id="14" name="object 14"/>
          <p:cNvSpPr txBox="1"/>
          <p:nvPr/>
        </p:nvSpPr>
        <p:spPr>
          <a:xfrm>
            <a:off x="466458" y="2203536"/>
            <a:ext cx="2840990" cy="918210"/>
          </a:xfrm>
          <a:prstGeom prst="rect">
            <a:avLst/>
          </a:prstGeom>
        </p:spPr>
        <p:txBody>
          <a:bodyPr vert="horz" wrap="square" lIns="0" tIns="55244" rIns="0" bIns="0" rtlCol="0">
            <a:spAutoFit/>
          </a:bodyPr>
          <a:lstStyle/>
          <a:p>
            <a:pPr marL="1020444">
              <a:lnSpc>
                <a:spcPct val="100000"/>
              </a:lnSpc>
              <a:spcBef>
                <a:spcPts val="434"/>
              </a:spcBef>
            </a:pPr>
            <a:r>
              <a:rPr sz="1100" i="1" spc="90" dirty="0">
                <a:solidFill>
                  <a:srgbClr val="009900"/>
                </a:solidFill>
                <a:latin typeface="Calibri"/>
                <a:cs typeface="Calibri"/>
              </a:rPr>
              <a:t>Try</a:t>
            </a:r>
            <a:r>
              <a:rPr sz="1100" i="1" spc="155" dirty="0">
                <a:solidFill>
                  <a:srgbClr val="009900"/>
                </a:solidFill>
                <a:latin typeface="Calibri"/>
                <a:cs typeface="Calibri"/>
              </a:rPr>
              <a:t> </a:t>
            </a:r>
            <a:r>
              <a:rPr sz="1100" i="1" dirty="0">
                <a:solidFill>
                  <a:srgbClr val="009900"/>
                </a:solidFill>
                <a:latin typeface="Calibri"/>
                <a:cs typeface="Calibri"/>
              </a:rPr>
              <a:t>it</a:t>
            </a:r>
            <a:r>
              <a:rPr sz="1100" i="1" spc="160" dirty="0">
                <a:solidFill>
                  <a:srgbClr val="009900"/>
                </a:solidFill>
                <a:latin typeface="Calibri"/>
                <a:cs typeface="Calibri"/>
              </a:rPr>
              <a:t> </a:t>
            </a:r>
            <a:r>
              <a:rPr sz="1100" i="1" dirty="0">
                <a:solidFill>
                  <a:srgbClr val="009900"/>
                </a:solidFill>
                <a:latin typeface="Calibri"/>
                <a:cs typeface="Calibri"/>
              </a:rPr>
              <a:t>for</a:t>
            </a:r>
            <a:r>
              <a:rPr sz="1100" i="1" spc="160" dirty="0">
                <a:solidFill>
                  <a:srgbClr val="009900"/>
                </a:solidFill>
                <a:latin typeface="Calibri"/>
                <a:cs typeface="Calibri"/>
              </a:rPr>
              <a:t> </a:t>
            </a:r>
            <a:r>
              <a:rPr sz="1100" i="1" dirty="0">
                <a:solidFill>
                  <a:srgbClr val="009900"/>
                </a:solidFill>
                <a:latin typeface="Calibri"/>
                <a:cs typeface="Calibri"/>
              </a:rPr>
              <a:t>p</a:t>
            </a:r>
            <a:r>
              <a:rPr sz="1100" i="1" spc="60" dirty="0">
                <a:solidFill>
                  <a:srgbClr val="009900"/>
                </a:solidFill>
                <a:latin typeface="Calibri"/>
                <a:cs typeface="Calibri"/>
              </a:rPr>
              <a:t> </a:t>
            </a:r>
            <a:r>
              <a:rPr sz="1100" spc="295" dirty="0">
                <a:solidFill>
                  <a:srgbClr val="009900"/>
                </a:solidFill>
                <a:latin typeface="Calibri"/>
                <a:cs typeface="Calibri"/>
              </a:rPr>
              <a:t>=</a:t>
            </a:r>
            <a:r>
              <a:rPr sz="1100" spc="70" dirty="0">
                <a:solidFill>
                  <a:srgbClr val="009900"/>
                </a:solidFill>
                <a:latin typeface="Calibri"/>
                <a:cs typeface="Calibri"/>
              </a:rPr>
              <a:t> </a:t>
            </a:r>
            <a:r>
              <a:rPr sz="1100" dirty="0">
                <a:solidFill>
                  <a:srgbClr val="009900"/>
                </a:solidFill>
                <a:latin typeface="Calibri"/>
                <a:cs typeface="Calibri"/>
              </a:rPr>
              <a:t>2</a:t>
            </a:r>
            <a:r>
              <a:rPr sz="1100" spc="160" dirty="0">
                <a:solidFill>
                  <a:srgbClr val="009900"/>
                </a:solidFill>
                <a:latin typeface="Calibri"/>
                <a:cs typeface="Calibri"/>
              </a:rPr>
              <a:t> </a:t>
            </a:r>
            <a:r>
              <a:rPr sz="1100" i="1" dirty="0">
                <a:solidFill>
                  <a:srgbClr val="009900"/>
                </a:solidFill>
                <a:latin typeface="Calibri"/>
                <a:cs typeface="Calibri"/>
              </a:rPr>
              <a:t>and</a:t>
            </a:r>
            <a:r>
              <a:rPr sz="1100" i="1" spc="160" dirty="0">
                <a:solidFill>
                  <a:srgbClr val="009900"/>
                </a:solidFill>
                <a:latin typeface="Calibri"/>
                <a:cs typeface="Calibri"/>
              </a:rPr>
              <a:t> </a:t>
            </a:r>
            <a:r>
              <a:rPr sz="1100" i="1" dirty="0">
                <a:solidFill>
                  <a:srgbClr val="009900"/>
                </a:solidFill>
                <a:latin typeface="Calibri"/>
                <a:cs typeface="Calibri"/>
              </a:rPr>
              <a:t>d</a:t>
            </a:r>
            <a:r>
              <a:rPr sz="1100" i="1" spc="65" dirty="0">
                <a:solidFill>
                  <a:srgbClr val="009900"/>
                </a:solidFill>
                <a:latin typeface="Calibri"/>
                <a:cs typeface="Calibri"/>
              </a:rPr>
              <a:t> </a:t>
            </a:r>
            <a:r>
              <a:rPr sz="1100" spc="295" dirty="0">
                <a:solidFill>
                  <a:srgbClr val="009900"/>
                </a:solidFill>
                <a:latin typeface="Calibri"/>
                <a:cs typeface="Calibri"/>
              </a:rPr>
              <a:t>=</a:t>
            </a:r>
            <a:r>
              <a:rPr sz="1100" spc="65" dirty="0">
                <a:solidFill>
                  <a:srgbClr val="009900"/>
                </a:solidFill>
                <a:latin typeface="Calibri"/>
                <a:cs typeface="Calibri"/>
              </a:rPr>
              <a:t> </a:t>
            </a:r>
            <a:r>
              <a:rPr sz="1100" spc="-35" dirty="0">
                <a:solidFill>
                  <a:srgbClr val="009900"/>
                </a:solidFill>
                <a:latin typeface="Calibri"/>
                <a:cs typeface="Calibri"/>
              </a:rPr>
              <a:t>2</a:t>
            </a:r>
            <a:r>
              <a:rPr sz="1100" i="1" spc="-35" dirty="0">
                <a:solidFill>
                  <a:srgbClr val="009900"/>
                </a:solidFill>
                <a:latin typeface="Calibri"/>
                <a:cs typeface="Calibri"/>
              </a:rPr>
              <a:t>.</a:t>
            </a:r>
            <a:endParaRPr sz="1100">
              <a:latin typeface="Calibri"/>
              <a:cs typeface="Calibri"/>
            </a:endParaRPr>
          </a:p>
          <a:p>
            <a:pPr marL="171450" indent="-133350">
              <a:lnSpc>
                <a:spcPct val="100000"/>
              </a:lnSpc>
              <a:spcBef>
                <a:spcPts val="334"/>
              </a:spcBef>
              <a:buClr>
                <a:srgbClr val="3333B2"/>
              </a:buClr>
              <a:buSzPct val="90909"/>
              <a:buFont typeface="Cambria"/>
              <a:buChar char="•"/>
              <a:tabLst>
                <a:tab pos="171450" algn="l"/>
              </a:tabLst>
            </a:pPr>
            <a:r>
              <a:rPr sz="1100" spc="65" dirty="0">
                <a:latin typeface="Calibri"/>
                <a:cs typeface="Calibri"/>
              </a:rPr>
              <a:t>The</a:t>
            </a:r>
            <a:r>
              <a:rPr sz="1100" spc="165" dirty="0">
                <a:latin typeface="Calibri"/>
                <a:cs typeface="Calibri"/>
              </a:rPr>
              <a:t> </a:t>
            </a:r>
            <a:r>
              <a:rPr sz="1100" dirty="0">
                <a:latin typeface="Calibri"/>
                <a:cs typeface="Calibri"/>
              </a:rPr>
              <a:t>solution</a:t>
            </a:r>
            <a:r>
              <a:rPr sz="1100" spc="165" dirty="0">
                <a:latin typeface="Calibri"/>
                <a:cs typeface="Calibri"/>
              </a:rPr>
              <a:t> </a:t>
            </a:r>
            <a:r>
              <a:rPr sz="1100" dirty="0">
                <a:latin typeface="Calibri"/>
                <a:cs typeface="Calibri"/>
              </a:rPr>
              <a:t>has</a:t>
            </a:r>
            <a:r>
              <a:rPr sz="1100" spc="170" dirty="0">
                <a:latin typeface="Calibri"/>
                <a:cs typeface="Calibri"/>
              </a:rPr>
              <a:t> </a:t>
            </a:r>
            <a:r>
              <a:rPr sz="1100" dirty="0">
                <a:latin typeface="Calibri"/>
                <a:cs typeface="Calibri"/>
              </a:rPr>
              <a:t>the</a:t>
            </a:r>
            <a:r>
              <a:rPr sz="1100" spc="165" dirty="0">
                <a:latin typeface="Calibri"/>
                <a:cs typeface="Calibri"/>
              </a:rPr>
              <a:t> </a:t>
            </a:r>
            <a:r>
              <a:rPr sz="1100" spc="-20" dirty="0">
                <a:latin typeface="Calibri"/>
                <a:cs typeface="Calibri"/>
              </a:rPr>
              <a:t>form</a:t>
            </a:r>
            <a:endParaRPr sz="1100">
              <a:latin typeface="Calibri"/>
              <a:cs typeface="Calibri"/>
            </a:endParaRPr>
          </a:p>
          <a:p>
            <a:pPr marL="1148715">
              <a:lnSpc>
                <a:spcPct val="100000"/>
              </a:lnSpc>
              <a:spcBef>
                <a:spcPts val="1130"/>
              </a:spcBef>
            </a:pPr>
            <a:r>
              <a:rPr sz="1100" i="1" spc="195" dirty="0">
                <a:latin typeface="Calibri"/>
                <a:cs typeface="Calibri"/>
              </a:rPr>
              <a:t>f</a:t>
            </a:r>
            <a:r>
              <a:rPr sz="1100" i="1" spc="-140" dirty="0">
                <a:latin typeface="Calibri"/>
                <a:cs typeface="Calibri"/>
              </a:rPr>
              <a:t> </a:t>
            </a:r>
            <a:r>
              <a:rPr sz="1100" spc="105" dirty="0">
                <a:latin typeface="Calibri"/>
                <a:cs typeface="Calibri"/>
              </a:rPr>
              <a:t>(</a:t>
            </a:r>
            <a:r>
              <a:rPr sz="1100" i="1" spc="105" dirty="0">
                <a:latin typeface="Calibri"/>
                <a:cs typeface="Calibri"/>
              </a:rPr>
              <a:t>x</a:t>
            </a:r>
            <a:r>
              <a:rPr sz="1100" spc="105" dirty="0">
                <a:latin typeface="Calibri"/>
                <a:cs typeface="Calibri"/>
              </a:rPr>
              <a:t>)</a:t>
            </a:r>
            <a:r>
              <a:rPr sz="1100" spc="80" dirty="0">
                <a:latin typeface="Calibri"/>
                <a:cs typeface="Calibri"/>
              </a:rPr>
              <a:t> </a:t>
            </a:r>
            <a:r>
              <a:rPr sz="1100" spc="295" dirty="0">
                <a:latin typeface="Calibri"/>
                <a:cs typeface="Calibri"/>
              </a:rPr>
              <a:t>=</a:t>
            </a:r>
            <a:r>
              <a:rPr sz="1100" spc="80" dirty="0">
                <a:latin typeface="Calibri"/>
                <a:cs typeface="Calibri"/>
              </a:rPr>
              <a:t> </a:t>
            </a:r>
            <a:r>
              <a:rPr sz="1100" i="1" dirty="0">
                <a:latin typeface="Calibri"/>
                <a:cs typeface="Calibri"/>
              </a:rPr>
              <a:t>β</a:t>
            </a:r>
            <a:r>
              <a:rPr sz="1200" baseline="-10416" dirty="0">
                <a:latin typeface="Calibri"/>
                <a:cs typeface="Calibri"/>
              </a:rPr>
              <a:t>0</a:t>
            </a:r>
            <a:r>
              <a:rPr sz="1200" spc="187" baseline="-10416" dirty="0">
                <a:latin typeface="Calibri"/>
                <a:cs typeface="Calibri"/>
              </a:rPr>
              <a:t> </a:t>
            </a:r>
            <a:r>
              <a:rPr sz="1100" spc="295" dirty="0">
                <a:latin typeface="Calibri"/>
                <a:cs typeface="Calibri"/>
              </a:rPr>
              <a:t>+</a:t>
            </a:r>
            <a:r>
              <a:rPr sz="1100" spc="10" dirty="0">
                <a:latin typeface="Calibri"/>
                <a:cs typeface="Calibri"/>
              </a:rPr>
              <a:t> </a:t>
            </a:r>
            <a:r>
              <a:rPr sz="1650" spc="1380" baseline="53030" dirty="0">
                <a:latin typeface="Lucida Sans Unicode"/>
                <a:cs typeface="Lucida Sans Unicode"/>
              </a:rPr>
              <a:t>Σ</a:t>
            </a:r>
            <a:r>
              <a:rPr sz="1650" spc="-232" baseline="53030" dirty="0">
                <a:latin typeface="Lucida Sans Unicode"/>
                <a:cs typeface="Lucida Sans Unicode"/>
              </a:rPr>
              <a:t> </a:t>
            </a:r>
            <a:r>
              <a:rPr sz="1100" i="1" spc="-425" dirty="0">
                <a:latin typeface="Calibri"/>
                <a:cs typeface="Calibri"/>
              </a:rPr>
              <a:t>α</a:t>
            </a:r>
            <a:r>
              <a:rPr sz="1100" spc="150" dirty="0">
                <a:latin typeface="Calibri"/>
                <a:cs typeface="Calibri"/>
              </a:rPr>
              <a:t>ˆ</a:t>
            </a:r>
            <a:r>
              <a:rPr sz="1200" i="1" spc="240" baseline="-10416" dirty="0">
                <a:latin typeface="Calibri"/>
                <a:cs typeface="Calibri"/>
              </a:rPr>
              <a:t>i</a:t>
            </a:r>
            <a:r>
              <a:rPr sz="1100" i="1" spc="185" dirty="0">
                <a:latin typeface="Calibri"/>
                <a:cs typeface="Calibri"/>
              </a:rPr>
              <a:t>K</a:t>
            </a:r>
            <a:r>
              <a:rPr sz="1100" spc="110" dirty="0">
                <a:latin typeface="Calibri"/>
                <a:cs typeface="Calibri"/>
              </a:rPr>
              <a:t>(</a:t>
            </a:r>
            <a:r>
              <a:rPr sz="1100" i="1" spc="110" dirty="0">
                <a:latin typeface="Calibri"/>
                <a:cs typeface="Calibri"/>
              </a:rPr>
              <a:t>x,</a:t>
            </a:r>
            <a:r>
              <a:rPr sz="1100" i="1" spc="-55" dirty="0">
                <a:latin typeface="Calibri"/>
                <a:cs typeface="Calibri"/>
              </a:rPr>
              <a:t> </a:t>
            </a:r>
            <a:r>
              <a:rPr sz="1100" i="1" spc="80" dirty="0">
                <a:latin typeface="Calibri"/>
                <a:cs typeface="Calibri"/>
              </a:rPr>
              <a:t>x</a:t>
            </a:r>
            <a:r>
              <a:rPr sz="1200" i="1" spc="120" baseline="-10416" dirty="0">
                <a:latin typeface="Calibri"/>
                <a:cs typeface="Calibri"/>
              </a:rPr>
              <a:t>i</a:t>
            </a:r>
            <a:r>
              <a:rPr sz="1100" spc="80" dirty="0">
                <a:latin typeface="Calibri"/>
                <a:cs typeface="Calibri"/>
              </a:rPr>
              <a:t>)</a:t>
            </a:r>
            <a:r>
              <a:rPr sz="1100" i="1" spc="80" dirty="0">
                <a:latin typeface="Calibri"/>
                <a:cs typeface="Calibri"/>
              </a:rPr>
              <a:t>.</a:t>
            </a:r>
            <a:endParaRPr sz="1100">
              <a:latin typeface="Calibri"/>
              <a:cs typeface="Calibri"/>
            </a:endParaRPr>
          </a:p>
          <a:p>
            <a:pPr marR="738505" algn="r">
              <a:lnSpc>
                <a:spcPct val="100000"/>
              </a:lnSpc>
              <a:spcBef>
                <a:spcPts val="305"/>
              </a:spcBef>
            </a:pPr>
            <a:r>
              <a:rPr sz="800" i="1" spc="65" dirty="0">
                <a:latin typeface="Calibri"/>
                <a:cs typeface="Calibri"/>
              </a:rPr>
              <a:t>i</a:t>
            </a:r>
            <a:r>
              <a:rPr sz="800" spc="65" dirty="0">
                <a:latin typeface="Cambria"/>
                <a:cs typeface="Cambria"/>
              </a:rPr>
              <a:t>∈S</a:t>
            </a:r>
            <a:endParaRPr sz="800">
              <a:latin typeface="Cambria"/>
              <a:cs typeface="Cambria"/>
            </a:endParaRPr>
          </a:p>
        </p:txBody>
      </p:sp>
    </p:spTree>
    <p:extLst>
      <p:ext uri="{BB962C8B-B14F-4D97-AF65-F5344CB8AC3E}">
        <p14:creationId xmlns:p14="http://schemas.microsoft.com/office/powerpoint/2010/main" val="2869874393"/>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155700">
              <a:lnSpc>
                <a:spcPct val="100000"/>
              </a:lnSpc>
              <a:spcBef>
                <a:spcPts val="135"/>
              </a:spcBef>
            </a:pPr>
            <a:r>
              <a:rPr spc="80" dirty="0"/>
              <a:t>Radial</a:t>
            </a:r>
            <a:r>
              <a:rPr spc="160" dirty="0"/>
              <a:t> </a:t>
            </a:r>
            <a:r>
              <a:rPr spc="50" dirty="0"/>
              <a:t>Kernel</a:t>
            </a:r>
          </a:p>
        </p:txBody>
      </p:sp>
      <p:sp>
        <p:nvSpPr>
          <p:cNvPr id="3" name="object 3"/>
          <p:cNvSpPr txBox="1"/>
          <p:nvPr/>
        </p:nvSpPr>
        <p:spPr>
          <a:xfrm>
            <a:off x="2478849" y="559116"/>
            <a:ext cx="80010" cy="147320"/>
          </a:xfrm>
          <a:prstGeom prst="rect">
            <a:avLst/>
          </a:prstGeom>
        </p:spPr>
        <p:txBody>
          <a:bodyPr vert="horz" wrap="square" lIns="0" tIns="12065" rIns="0" bIns="0" rtlCol="0">
            <a:spAutoFit/>
          </a:bodyPr>
          <a:lstStyle/>
          <a:p>
            <a:pPr marL="12700">
              <a:lnSpc>
                <a:spcPct val="100000"/>
              </a:lnSpc>
              <a:spcBef>
                <a:spcPts val="95"/>
              </a:spcBef>
            </a:pPr>
            <a:r>
              <a:rPr sz="800" i="1" spc="-50" dirty="0">
                <a:latin typeface="Calibri"/>
                <a:cs typeface="Calibri"/>
              </a:rPr>
              <a:t>p</a:t>
            </a:r>
            <a:endParaRPr sz="800">
              <a:latin typeface="Calibri"/>
              <a:cs typeface="Calibri"/>
            </a:endParaRPr>
          </a:p>
        </p:txBody>
      </p:sp>
      <p:sp>
        <p:nvSpPr>
          <p:cNvPr id="4" name="object 4"/>
          <p:cNvSpPr txBox="1"/>
          <p:nvPr/>
        </p:nvSpPr>
        <p:spPr>
          <a:xfrm>
            <a:off x="2405862" y="570724"/>
            <a:ext cx="226060" cy="191770"/>
          </a:xfrm>
          <a:prstGeom prst="rect">
            <a:avLst/>
          </a:prstGeom>
        </p:spPr>
        <p:txBody>
          <a:bodyPr vert="horz" wrap="square" lIns="0" tIns="11430" rIns="0" bIns="0" rtlCol="0">
            <a:spAutoFit/>
          </a:bodyPr>
          <a:lstStyle/>
          <a:p>
            <a:pPr marL="12700">
              <a:lnSpc>
                <a:spcPct val="100000"/>
              </a:lnSpc>
              <a:spcBef>
                <a:spcPts val="90"/>
              </a:spcBef>
            </a:pPr>
            <a:r>
              <a:rPr sz="1100" spc="869" dirty="0">
                <a:latin typeface="Lucida Sans Unicode"/>
                <a:cs typeface="Lucida Sans Unicode"/>
              </a:rPr>
              <a:t>Σ</a:t>
            </a:r>
            <a:endParaRPr sz="1100">
              <a:latin typeface="Lucida Sans Unicode"/>
              <a:cs typeface="Lucida Sans Unicode"/>
            </a:endParaRPr>
          </a:p>
        </p:txBody>
      </p:sp>
      <p:sp>
        <p:nvSpPr>
          <p:cNvPr id="5" name="object 5"/>
          <p:cNvSpPr txBox="1"/>
          <p:nvPr/>
        </p:nvSpPr>
        <p:spPr>
          <a:xfrm>
            <a:off x="2412542" y="905877"/>
            <a:ext cx="212725" cy="147320"/>
          </a:xfrm>
          <a:prstGeom prst="rect">
            <a:avLst/>
          </a:prstGeom>
        </p:spPr>
        <p:txBody>
          <a:bodyPr vert="horz" wrap="square" lIns="0" tIns="12065" rIns="0" bIns="0" rtlCol="0">
            <a:spAutoFit/>
          </a:bodyPr>
          <a:lstStyle/>
          <a:p>
            <a:pPr marL="12700">
              <a:lnSpc>
                <a:spcPct val="100000"/>
              </a:lnSpc>
              <a:spcBef>
                <a:spcPts val="95"/>
              </a:spcBef>
            </a:pPr>
            <a:r>
              <a:rPr sz="800" i="1" spc="130" dirty="0">
                <a:latin typeface="Calibri"/>
                <a:cs typeface="Calibri"/>
              </a:rPr>
              <a:t>j</a:t>
            </a:r>
            <a:r>
              <a:rPr sz="800" spc="130" dirty="0">
                <a:latin typeface="Calibri"/>
                <a:cs typeface="Calibri"/>
              </a:rPr>
              <a:t>=1</a:t>
            </a:r>
            <a:endParaRPr sz="800">
              <a:latin typeface="Calibri"/>
              <a:cs typeface="Calibri"/>
            </a:endParaRPr>
          </a:p>
        </p:txBody>
      </p:sp>
      <p:sp>
        <p:nvSpPr>
          <p:cNvPr id="6" name="object 6"/>
          <p:cNvSpPr txBox="1"/>
          <p:nvPr/>
        </p:nvSpPr>
        <p:spPr>
          <a:xfrm>
            <a:off x="1430705" y="762938"/>
            <a:ext cx="1788795" cy="147320"/>
          </a:xfrm>
          <a:prstGeom prst="rect">
            <a:avLst/>
          </a:prstGeom>
        </p:spPr>
        <p:txBody>
          <a:bodyPr vert="horz" wrap="square" lIns="0" tIns="12065" rIns="0" bIns="0" rtlCol="0">
            <a:spAutoFit/>
          </a:bodyPr>
          <a:lstStyle/>
          <a:p>
            <a:pPr marL="12700">
              <a:lnSpc>
                <a:spcPct val="100000"/>
              </a:lnSpc>
              <a:spcBef>
                <a:spcPts val="95"/>
              </a:spcBef>
              <a:tabLst>
                <a:tab pos="196215" algn="l"/>
                <a:tab pos="1320800" algn="l"/>
                <a:tab pos="1661160" algn="l"/>
              </a:tabLst>
            </a:pPr>
            <a:r>
              <a:rPr sz="800" i="1" spc="45" dirty="0">
                <a:latin typeface="Calibri"/>
                <a:cs typeface="Calibri"/>
              </a:rPr>
              <a:t>i</a:t>
            </a:r>
            <a:r>
              <a:rPr sz="800" i="1" dirty="0">
                <a:latin typeface="Calibri"/>
                <a:cs typeface="Calibri"/>
              </a:rPr>
              <a:t>	</a:t>
            </a:r>
            <a:r>
              <a:rPr sz="800" i="1" spc="45" dirty="0">
                <a:latin typeface="Calibri"/>
                <a:cs typeface="Calibri"/>
              </a:rPr>
              <a:t>i</a:t>
            </a:r>
            <a:r>
              <a:rPr sz="800" i="1" dirty="0">
                <a:latin typeface="Calibri"/>
                <a:cs typeface="Calibri"/>
              </a:rPr>
              <a:t>	</a:t>
            </a:r>
            <a:r>
              <a:rPr sz="800" i="1" spc="100" dirty="0">
                <a:latin typeface="Calibri"/>
                <a:cs typeface="Calibri"/>
              </a:rPr>
              <a:t>ij</a:t>
            </a:r>
            <a:r>
              <a:rPr sz="800" i="1" dirty="0">
                <a:latin typeface="Calibri"/>
                <a:cs typeface="Calibri"/>
              </a:rPr>
              <a:t>	</a:t>
            </a:r>
            <a:r>
              <a:rPr sz="800" i="1" spc="95" dirty="0">
                <a:latin typeface="Calibri"/>
                <a:cs typeface="Calibri"/>
              </a:rPr>
              <a:t>i</a:t>
            </a:r>
            <a:r>
              <a:rPr sz="800" i="1" spc="85" dirty="0">
                <a:latin typeface="Calibri"/>
                <a:cs typeface="Calibri"/>
              </a:rPr>
              <a:t> </a:t>
            </a:r>
            <a:r>
              <a:rPr sz="800" i="1" spc="100" dirty="0">
                <a:latin typeface="Calibri"/>
                <a:cs typeface="Calibri"/>
              </a:rPr>
              <a:t>j</a:t>
            </a:r>
            <a:endParaRPr sz="800">
              <a:latin typeface="Calibri"/>
              <a:cs typeface="Calibri"/>
            </a:endParaRPr>
          </a:p>
        </p:txBody>
      </p:sp>
      <p:sp>
        <p:nvSpPr>
          <p:cNvPr id="7" name="object 7"/>
          <p:cNvSpPr txBox="1"/>
          <p:nvPr/>
        </p:nvSpPr>
        <p:spPr>
          <a:xfrm>
            <a:off x="3260064" y="682458"/>
            <a:ext cx="79375" cy="147320"/>
          </a:xfrm>
          <a:prstGeom prst="rect">
            <a:avLst/>
          </a:prstGeom>
        </p:spPr>
        <p:txBody>
          <a:bodyPr vert="horz" wrap="square" lIns="0" tIns="12065" rIns="0" bIns="0" rtlCol="0">
            <a:spAutoFit/>
          </a:bodyPr>
          <a:lstStyle/>
          <a:p>
            <a:pPr marL="12700">
              <a:lnSpc>
                <a:spcPct val="100000"/>
              </a:lnSpc>
              <a:spcBef>
                <a:spcPts val="95"/>
              </a:spcBef>
            </a:pPr>
            <a:r>
              <a:rPr sz="800" spc="-50" dirty="0">
                <a:latin typeface="Calibri"/>
                <a:cs typeface="Calibri"/>
              </a:rPr>
              <a:t>2</a:t>
            </a:r>
            <a:endParaRPr sz="800">
              <a:latin typeface="Calibri"/>
              <a:cs typeface="Calibri"/>
            </a:endParaRPr>
          </a:p>
        </p:txBody>
      </p:sp>
      <p:sp>
        <p:nvSpPr>
          <p:cNvPr id="8" name="object 8"/>
          <p:cNvSpPr txBox="1"/>
          <p:nvPr/>
        </p:nvSpPr>
        <p:spPr>
          <a:xfrm>
            <a:off x="1170063" y="702346"/>
            <a:ext cx="2268220" cy="191770"/>
          </a:xfrm>
          <a:prstGeom prst="rect">
            <a:avLst/>
          </a:prstGeom>
        </p:spPr>
        <p:txBody>
          <a:bodyPr vert="horz" wrap="square" lIns="0" tIns="11430" rIns="0" bIns="0" rtlCol="0">
            <a:spAutoFit/>
          </a:bodyPr>
          <a:lstStyle/>
          <a:p>
            <a:pPr marL="12700">
              <a:lnSpc>
                <a:spcPct val="100000"/>
              </a:lnSpc>
              <a:spcBef>
                <a:spcPts val="90"/>
              </a:spcBef>
              <a:tabLst>
                <a:tab pos="1448435" algn="l"/>
              </a:tabLst>
            </a:pPr>
            <a:r>
              <a:rPr sz="1100" i="1" spc="215" dirty="0">
                <a:latin typeface="Calibri"/>
                <a:cs typeface="Calibri"/>
              </a:rPr>
              <a:t>K</a:t>
            </a:r>
            <a:r>
              <a:rPr sz="1100" spc="215" dirty="0">
                <a:latin typeface="Calibri"/>
                <a:cs typeface="Calibri"/>
              </a:rPr>
              <a:t>(</a:t>
            </a:r>
            <a:r>
              <a:rPr sz="1100" i="1" spc="215" dirty="0">
                <a:latin typeface="Calibri"/>
                <a:cs typeface="Calibri"/>
              </a:rPr>
              <a:t>x</a:t>
            </a:r>
            <a:r>
              <a:rPr sz="1100" i="1" spc="100" dirty="0">
                <a:latin typeface="Calibri"/>
                <a:cs typeface="Calibri"/>
              </a:rPr>
              <a:t> </a:t>
            </a:r>
            <a:r>
              <a:rPr sz="1100" i="1" dirty="0">
                <a:latin typeface="Calibri"/>
                <a:cs typeface="Calibri"/>
              </a:rPr>
              <a:t>,</a:t>
            </a:r>
            <a:r>
              <a:rPr sz="1100" i="1" spc="-65" dirty="0">
                <a:latin typeface="Calibri"/>
                <a:cs typeface="Calibri"/>
              </a:rPr>
              <a:t> </a:t>
            </a:r>
            <a:r>
              <a:rPr sz="1100" i="1" spc="145" dirty="0">
                <a:latin typeface="Calibri"/>
                <a:cs typeface="Calibri"/>
              </a:rPr>
              <a:t>x</a:t>
            </a:r>
            <a:r>
              <a:rPr sz="1100" i="1" spc="45" dirty="0">
                <a:latin typeface="Calibri"/>
                <a:cs typeface="Calibri"/>
              </a:rPr>
              <a:t> </a:t>
            </a:r>
            <a:r>
              <a:rPr sz="900" i="1" spc="150" baseline="4629" dirty="0">
                <a:latin typeface="Arial"/>
                <a:cs typeface="Arial"/>
              </a:rPr>
              <a:t>′</a:t>
            </a:r>
            <a:r>
              <a:rPr sz="900" i="1" spc="-97" baseline="4629" dirty="0">
                <a:latin typeface="Arial"/>
                <a:cs typeface="Arial"/>
              </a:rPr>
              <a:t> </a:t>
            </a:r>
            <a:r>
              <a:rPr sz="1100" spc="80" dirty="0">
                <a:latin typeface="Calibri"/>
                <a:cs typeface="Calibri"/>
              </a:rPr>
              <a:t>)</a:t>
            </a:r>
            <a:r>
              <a:rPr sz="1100" spc="65" dirty="0">
                <a:latin typeface="Calibri"/>
                <a:cs typeface="Calibri"/>
              </a:rPr>
              <a:t> </a:t>
            </a:r>
            <a:r>
              <a:rPr sz="1100" spc="295" dirty="0">
                <a:latin typeface="Calibri"/>
                <a:cs typeface="Calibri"/>
              </a:rPr>
              <a:t>=</a:t>
            </a:r>
            <a:r>
              <a:rPr sz="1100" spc="65" dirty="0">
                <a:latin typeface="Calibri"/>
                <a:cs typeface="Calibri"/>
              </a:rPr>
              <a:t> </a:t>
            </a:r>
            <a:r>
              <a:rPr sz="1100" spc="60" dirty="0">
                <a:latin typeface="Calibri"/>
                <a:cs typeface="Calibri"/>
              </a:rPr>
              <a:t>exp(</a:t>
            </a:r>
            <a:r>
              <a:rPr sz="1100" spc="60" dirty="0">
                <a:latin typeface="Cambria"/>
                <a:cs typeface="Cambria"/>
              </a:rPr>
              <a:t>−</a:t>
            </a:r>
            <a:r>
              <a:rPr sz="1100" i="1" spc="60" dirty="0">
                <a:latin typeface="Calibri"/>
                <a:cs typeface="Calibri"/>
              </a:rPr>
              <a:t>γ</a:t>
            </a:r>
            <a:r>
              <a:rPr sz="1100" i="1" dirty="0">
                <a:latin typeface="Calibri"/>
                <a:cs typeface="Calibri"/>
              </a:rPr>
              <a:t>	</a:t>
            </a:r>
            <a:r>
              <a:rPr sz="1100" spc="114" dirty="0">
                <a:latin typeface="Calibri"/>
                <a:cs typeface="Calibri"/>
              </a:rPr>
              <a:t>(</a:t>
            </a:r>
            <a:r>
              <a:rPr sz="1100" i="1" spc="114" dirty="0">
                <a:latin typeface="Calibri"/>
                <a:cs typeface="Calibri"/>
              </a:rPr>
              <a:t>x</a:t>
            </a:r>
            <a:r>
              <a:rPr sz="1100" i="1" spc="235" dirty="0">
                <a:latin typeface="Calibri"/>
                <a:cs typeface="Calibri"/>
              </a:rPr>
              <a:t>  </a:t>
            </a:r>
            <a:r>
              <a:rPr sz="1100" spc="229" dirty="0">
                <a:latin typeface="Cambria"/>
                <a:cs typeface="Cambria"/>
              </a:rPr>
              <a:t>−</a:t>
            </a:r>
            <a:r>
              <a:rPr sz="1100" spc="5" dirty="0">
                <a:latin typeface="Cambria"/>
                <a:cs typeface="Cambria"/>
              </a:rPr>
              <a:t> </a:t>
            </a:r>
            <a:r>
              <a:rPr sz="1100" i="1" spc="145" dirty="0">
                <a:latin typeface="Calibri"/>
                <a:cs typeface="Calibri"/>
              </a:rPr>
              <a:t>x</a:t>
            </a:r>
            <a:r>
              <a:rPr sz="1100" i="1" spc="40" dirty="0">
                <a:latin typeface="Calibri"/>
                <a:cs typeface="Calibri"/>
              </a:rPr>
              <a:t> </a:t>
            </a:r>
            <a:r>
              <a:rPr sz="900" i="1" spc="150" baseline="4629" dirty="0">
                <a:latin typeface="Arial"/>
                <a:cs typeface="Arial"/>
              </a:rPr>
              <a:t>′</a:t>
            </a:r>
            <a:r>
              <a:rPr sz="900" i="1" spc="472" baseline="4629" dirty="0">
                <a:latin typeface="Arial"/>
                <a:cs typeface="Arial"/>
              </a:rPr>
              <a:t> </a:t>
            </a:r>
            <a:r>
              <a:rPr sz="1100" spc="80" dirty="0">
                <a:latin typeface="Calibri"/>
                <a:cs typeface="Calibri"/>
              </a:rPr>
              <a:t>)</a:t>
            </a:r>
            <a:r>
              <a:rPr sz="1100" spc="229" dirty="0">
                <a:latin typeface="Calibri"/>
                <a:cs typeface="Calibri"/>
              </a:rPr>
              <a:t> </a:t>
            </a:r>
            <a:r>
              <a:rPr sz="1100" spc="25" dirty="0">
                <a:latin typeface="Calibri"/>
                <a:cs typeface="Calibri"/>
              </a:rPr>
              <a:t>)</a:t>
            </a:r>
            <a:r>
              <a:rPr sz="1100" i="1" spc="25" dirty="0">
                <a:latin typeface="Calibri"/>
                <a:cs typeface="Calibri"/>
              </a:rPr>
              <a:t>.</a:t>
            </a:r>
            <a:endParaRPr sz="1100">
              <a:latin typeface="Calibri"/>
              <a:cs typeface="Calibri"/>
            </a:endParaRPr>
          </a:p>
        </p:txBody>
      </p:sp>
      <p:sp>
        <p:nvSpPr>
          <p:cNvPr id="9" name="object 9"/>
          <p:cNvSpPr txBox="1"/>
          <p:nvPr/>
        </p:nvSpPr>
        <p:spPr>
          <a:xfrm>
            <a:off x="920585" y="3108949"/>
            <a:ext cx="112395" cy="117475"/>
          </a:xfrm>
          <a:prstGeom prst="rect">
            <a:avLst/>
          </a:prstGeom>
        </p:spPr>
        <p:txBody>
          <a:bodyPr vert="horz" wrap="square" lIns="0" tIns="12700" rIns="0" bIns="0" rtlCol="0">
            <a:spAutoFit/>
          </a:bodyPr>
          <a:lstStyle/>
          <a:p>
            <a:pPr marL="12700">
              <a:lnSpc>
                <a:spcPct val="100000"/>
              </a:lnSpc>
              <a:spcBef>
                <a:spcPts val="100"/>
              </a:spcBef>
            </a:pPr>
            <a:r>
              <a:rPr sz="600" spc="-25" dirty="0">
                <a:latin typeface="Microsoft Sans Serif"/>
                <a:cs typeface="Microsoft Sans Serif"/>
              </a:rPr>
              <a:t>−4</a:t>
            </a:r>
            <a:endParaRPr sz="600">
              <a:latin typeface="Microsoft Sans Serif"/>
              <a:cs typeface="Microsoft Sans Serif"/>
            </a:endParaRPr>
          </a:p>
        </p:txBody>
      </p:sp>
      <p:sp>
        <p:nvSpPr>
          <p:cNvPr id="10" name="object 10"/>
          <p:cNvSpPr txBox="1"/>
          <p:nvPr/>
        </p:nvSpPr>
        <p:spPr>
          <a:xfrm>
            <a:off x="1288928" y="3108949"/>
            <a:ext cx="112395" cy="117475"/>
          </a:xfrm>
          <a:prstGeom prst="rect">
            <a:avLst/>
          </a:prstGeom>
        </p:spPr>
        <p:txBody>
          <a:bodyPr vert="horz" wrap="square" lIns="0" tIns="12700" rIns="0" bIns="0" rtlCol="0">
            <a:spAutoFit/>
          </a:bodyPr>
          <a:lstStyle/>
          <a:p>
            <a:pPr marL="12700">
              <a:lnSpc>
                <a:spcPct val="100000"/>
              </a:lnSpc>
              <a:spcBef>
                <a:spcPts val="100"/>
              </a:spcBef>
            </a:pPr>
            <a:r>
              <a:rPr sz="600" spc="-25" dirty="0">
                <a:latin typeface="Microsoft Sans Serif"/>
                <a:cs typeface="Microsoft Sans Serif"/>
              </a:rPr>
              <a:t>−2</a:t>
            </a:r>
            <a:endParaRPr sz="600">
              <a:latin typeface="Microsoft Sans Serif"/>
              <a:cs typeface="Microsoft Sans Serif"/>
            </a:endParaRPr>
          </a:p>
        </p:txBody>
      </p:sp>
      <p:sp>
        <p:nvSpPr>
          <p:cNvPr id="11" name="object 11"/>
          <p:cNvSpPr txBox="1"/>
          <p:nvPr/>
        </p:nvSpPr>
        <p:spPr>
          <a:xfrm>
            <a:off x="1679550" y="3108949"/>
            <a:ext cx="67945" cy="117475"/>
          </a:xfrm>
          <a:prstGeom prst="rect">
            <a:avLst/>
          </a:prstGeom>
        </p:spPr>
        <p:txBody>
          <a:bodyPr vert="horz" wrap="square" lIns="0" tIns="12700" rIns="0" bIns="0" rtlCol="0">
            <a:spAutoFit/>
          </a:bodyPr>
          <a:lstStyle/>
          <a:p>
            <a:pPr marL="12700">
              <a:lnSpc>
                <a:spcPct val="100000"/>
              </a:lnSpc>
              <a:spcBef>
                <a:spcPts val="100"/>
              </a:spcBef>
            </a:pPr>
            <a:r>
              <a:rPr sz="600" spc="-50" dirty="0">
                <a:latin typeface="Microsoft Sans Serif"/>
                <a:cs typeface="Microsoft Sans Serif"/>
              </a:rPr>
              <a:t>0</a:t>
            </a:r>
            <a:endParaRPr sz="600">
              <a:latin typeface="Microsoft Sans Serif"/>
              <a:cs typeface="Microsoft Sans Serif"/>
            </a:endParaRPr>
          </a:p>
        </p:txBody>
      </p:sp>
      <p:sp>
        <p:nvSpPr>
          <p:cNvPr id="12" name="object 12"/>
          <p:cNvSpPr txBox="1"/>
          <p:nvPr/>
        </p:nvSpPr>
        <p:spPr>
          <a:xfrm>
            <a:off x="2047894" y="3108949"/>
            <a:ext cx="67945" cy="117475"/>
          </a:xfrm>
          <a:prstGeom prst="rect">
            <a:avLst/>
          </a:prstGeom>
        </p:spPr>
        <p:txBody>
          <a:bodyPr vert="horz" wrap="square" lIns="0" tIns="12700" rIns="0" bIns="0" rtlCol="0">
            <a:spAutoFit/>
          </a:bodyPr>
          <a:lstStyle/>
          <a:p>
            <a:pPr marL="12700">
              <a:lnSpc>
                <a:spcPct val="100000"/>
              </a:lnSpc>
              <a:spcBef>
                <a:spcPts val="100"/>
              </a:spcBef>
            </a:pPr>
            <a:r>
              <a:rPr sz="600" spc="-50" dirty="0">
                <a:latin typeface="Microsoft Sans Serif"/>
                <a:cs typeface="Microsoft Sans Serif"/>
              </a:rPr>
              <a:t>2</a:t>
            </a:r>
            <a:endParaRPr sz="600">
              <a:latin typeface="Microsoft Sans Serif"/>
              <a:cs typeface="Microsoft Sans Serif"/>
            </a:endParaRPr>
          </a:p>
        </p:txBody>
      </p:sp>
      <p:sp>
        <p:nvSpPr>
          <p:cNvPr id="13" name="object 13"/>
          <p:cNvSpPr txBox="1"/>
          <p:nvPr/>
        </p:nvSpPr>
        <p:spPr>
          <a:xfrm>
            <a:off x="2416237" y="3108949"/>
            <a:ext cx="67945" cy="117475"/>
          </a:xfrm>
          <a:prstGeom prst="rect">
            <a:avLst/>
          </a:prstGeom>
        </p:spPr>
        <p:txBody>
          <a:bodyPr vert="horz" wrap="square" lIns="0" tIns="12700" rIns="0" bIns="0" rtlCol="0">
            <a:spAutoFit/>
          </a:bodyPr>
          <a:lstStyle/>
          <a:p>
            <a:pPr marL="12700">
              <a:lnSpc>
                <a:spcPct val="100000"/>
              </a:lnSpc>
              <a:spcBef>
                <a:spcPts val="100"/>
              </a:spcBef>
            </a:pPr>
            <a:r>
              <a:rPr sz="600" spc="-50" dirty="0">
                <a:latin typeface="Microsoft Sans Serif"/>
                <a:cs typeface="Microsoft Sans Serif"/>
              </a:rPr>
              <a:t>4</a:t>
            </a:r>
            <a:endParaRPr sz="600">
              <a:latin typeface="Microsoft Sans Serif"/>
              <a:cs typeface="Microsoft Sans Serif"/>
            </a:endParaRPr>
          </a:p>
        </p:txBody>
      </p:sp>
      <p:sp>
        <p:nvSpPr>
          <p:cNvPr id="14" name="object 14"/>
          <p:cNvSpPr txBox="1"/>
          <p:nvPr/>
        </p:nvSpPr>
        <p:spPr>
          <a:xfrm>
            <a:off x="564237" y="2833372"/>
            <a:ext cx="102235" cy="112395"/>
          </a:xfrm>
          <a:prstGeom prst="rect">
            <a:avLst/>
          </a:prstGeom>
        </p:spPr>
        <p:txBody>
          <a:bodyPr vert="vert270" wrap="square" lIns="0" tIns="10160" rIns="0" bIns="0" rtlCol="0">
            <a:spAutoFit/>
          </a:bodyPr>
          <a:lstStyle/>
          <a:p>
            <a:pPr marL="12700">
              <a:lnSpc>
                <a:spcPts val="720"/>
              </a:lnSpc>
              <a:spcBef>
                <a:spcPts val="80"/>
              </a:spcBef>
            </a:pPr>
            <a:r>
              <a:rPr sz="600" spc="-25" dirty="0">
                <a:latin typeface="Microsoft Sans Serif"/>
                <a:cs typeface="Microsoft Sans Serif"/>
              </a:rPr>
              <a:t>−4</a:t>
            </a:r>
            <a:endParaRPr sz="600">
              <a:latin typeface="Microsoft Sans Serif"/>
              <a:cs typeface="Microsoft Sans Serif"/>
            </a:endParaRPr>
          </a:p>
        </p:txBody>
      </p:sp>
      <p:sp>
        <p:nvSpPr>
          <p:cNvPr id="15" name="object 15"/>
          <p:cNvSpPr txBox="1"/>
          <p:nvPr/>
        </p:nvSpPr>
        <p:spPr>
          <a:xfrm>
            <a:off x="564237" y="2476410"/>
            <a:ext cx="102235" cy="112395"/>
          </a:xfrm>
          <a:prstGeom prst="rect">
            <a:avLst/>
          </a:prstGeom>
        </p:spPr>
        <p:txBody>
          <a:bodyPr vert="vert270" wrap="square" lIns="0" tIns="10160" rIns="0" bIns="0" rtlCol="0">
            <a:spAutoFit/>
          </a:bodyPr>
          <a:lstStyle/>
          <a:p>
            <a:pPr marL="12700">
              <a:lnSpc>
                <a:spcPts val="720"/>
              </a:lnSpc>
              <a:spcBef>
                <a:spcPts val="80"/>
              </a:spcBef>
            </a:pPr>
            <a:r>
              <a:rPr sz="600" spc="-25" dirty="0">
                <a:latin typeface="Microsoft Sans Serif"/>
                <a:cs typeface="Microsoft Sans Serif"/>
              </a:rPr>
              <a:t>−2</a:t>
            </a:r>
            <a:endParaRPr sz="600">
              <a:latin typeface="Microsoft Sans Serif"/>
              <a:cs typeface="Microsoft Sans Serif"/>
            </a:endParaRPr>
          </a:p>
        </p:txBody>
      </p:sp>
      <p:sp>
        <p:nvSpPr>
          <p:cNvPr id="16" name="object 16"/>
          <p:cNvSpPr txBox="1"/>
          <p:nvPr/>
        </p:nvSpPr>
        <p:spPr>
          <a:xfrm>
            <a:off x="564237" y="2141667"/>
            <a:ext cx="102235" cy="67945"/>
          </a:xfrm>
          <a:prstGeom prst="rect">
            <a:avLst/>
          </a:prstGeom>
        </p:spPr>
        <p:txBody>
          <a:bodyPr vert="vert270" wrap="square" lIns="0" tIns="10160" rIns="0" bIns="0" rtlCol="0">
            <a:spAutoFit/>
          </a:bodyPr>
          <a:lstStyle/>
          <a:p>
            <a:pPr marL="12700">
              <a:lnSpc>
                <a:spcPts val="720"/>
              </a:lnSpc>
              <a:spcBef>
                <a:spcPts val="80"/>
              </a:spcBef>
            </a:pPr>
            <a:r>
              <a:rPr sz="600" spc="-50" dirty="0">
                <a:latin typeface="Microsoft Sans Serif"/>
                <a:cs typeface="Microsoft Sans Serif"/>
              </a:rPr>
              <a:t>0</a:t>
            </a:r>
            <a:endParaRPr sz="600">
              <a:latin typeface="Microsoft Sans Serif"/>
              <a:cs typeface="Microsoft Sans Serif"/>
            </a:endParaRPr>
          </a:p>
        </p:txBody>
      </p:sp>
      <p:sp>
        <p:nvSpPr>
          <p:cNvPr id="17" name="object 17"/>
          <p:cNvSpPr txBox="1"/>
          <p:nvPr/>
        </p:nvSpPr>
        <p:spPr>
          <a:xfrm>
            <a:off x="564237" y="1784705"/>
            <a:ext cx="102235" cy="67945"/>
          </a:xfrm>
          <a:prstGeom prst="rect">
            <a:avLst/>
          </a:prstGeom>
        </p:spPr>
        <p:txBody>
          <a:bodyPr vert="vert270" wrap="square" lIns="0" tIns="10160" rIns="0" bIns="0" rtlCol="0">
            <a:spAutoFit/>
          </a:bodyPr>
          <a:lstStyle/>
          <a:p>
            <a:pPr marL="12700">
              <a:lnSpc>
                <a:spcPts val="720"/>
              </a:lnSpc>
              <a:spcBef>
                <a:spcPts val="80"/>
              </a:spcBef>
            </a:pPr>
            <a:r>
              <a:rPr sz="600" spc="-50" dirty="0">
                <a:latin typeface="Microsoft Sans Serif"/>
                <a:cs typeface="Microsoft Sans Serif"/>
              </a:rPr>
              <a:t>2</a:t>
            </a:r>
            <a:endParaRPr sz="600">
              <a:latin typeface="Microsoft Sans Serif"/>
              <a:cs typeface="Microsoft Sans Serif"/>
            </a:endParaRPr>
          </a:p>
        </p:txBody>
      </p:sp>
      <p:sp>
        <p:nvSpPr>
          <p:cNvPr id="18" name="object 18"/>
          <p:cNvSpPr txBox="1"/>
          <p:nvPr/>
        </p:nvSpPr>
        <p:spPr>
          <a:xfrm>
            <a:off x="564237" y="1427744"/>
            <a:ext cx="102235" cy="67945"/>
          </a:xfrm>
          <a:prstGeom prst="rect">
            <a:avLst/>
          </a:prstGeom>
        </p:spPr>
        <p:txBody>
          <a:bodyPr vert="vert270" wrap="square" lIns="0" tIns="10160" rIns="0" bIns="0" rtlCol="0">
            <a:spAutoFit/>
          </a:bodyPr>
          <a:lstStyle/>
          <a:p>
            <a:pPr marL="12700">
              <a:lnSpc>
                <a:spcPts val="720"/>
              </a:lnSpc>
              <a:spcBef>
                <a:spcPts val="80"/>
              </a:spcBef>
            </a:pPr>
            <a:r>
              <a:rPr sz="600" spc="-50" dirty="0">
                <a:latin typeface="Microsoft Sans Serif"/>
                <a:cs typeface="Microsoft Sans Serif"/>
              </a:rPr>
              <a:t>4</a:t>
            </a:r>
            <a:endParaRPr sz="600">
              <a:latin typeface="Microsoft Sans Serif"/>
              <a:cs typeface="Microsoft Sans Serif"/>
            </a:endParaRPr>
          </a:p>
        </p:txBody>
      </p:sp>
      <p:pic>
        <p:nvPicPr>
          <p:cNvPr id="19" name="object 19"/>
          <p:cNvPicPr/>
          <p:nvPr/>
        </p:nvPicPr>
        <p:blipFill>
          <a:blip r:embed="rId2" cstate="print"/>
          <a:stretch>
            <a:fillRect/>
          </a:stretch>
        </p:blipFill>
        <p:spPr>
          <a:xfrm>
            <a:off x="714940" y="1199526"/>
            <a:ext cx="1879387" cy="1879392"/>
          </a:xfrm>
          <a:prstGeom prst="rect">
            <a:avLst/>
          </a:prstGeom>
        </p:spPr>
      </p:pic>
      <p:sp>
        <p:nvSpPr>
          <p:cNvPr id="20" name="object 20"/>
          <p:cNvSpPr txBox="1"/>
          <p:nvPr/>
        </p:nvSpPr>
        <p:spPr>
          <a:xfrm>
            <a:off x="1629714" y="3256760"/>
            <a:ext cx="206375" cy="159385"/>
          </a:xfrm>
          <a:prstGeom prst="rect">
            <a:avLst/>
          </a:prstGeom>
        </p:spPr>
        <p:txBody>
          <a:bodyPr vert="horz" wrap="square" lIns="0" tIns="15875" rIns="0" bIns="0" rtlCol="0">
            <a:spAutoFit/>
          </a:bodyPr>
          <a:lstStyle/>
          <a:p>
            <a:pPr marL="38100">
              <a:lnSpc>
                <a:spcPct val="100000"/>
              </a:lnSpc>
              <a:spcBef>
                <a:spcPts val="125"/>
              </a:spcBef>
            </a:pPr>
            <a:r>
              <a:rPr sz="850" i="1" spc="50" dirty="0">
                <a:solidFill>
                  <a:srgbClr val="231F20"/>
                </a:solidFill>
                <a:latin typeface="Verdana"/>
                <a:cs typeface="Verdana"/>
              </a:rPr>
              <a:t>X</a:t>
            </a:r>
            <a:r>
              <a:rPr sz="825" spc="75" baseline="-15151" dirty="0">
                <a:solidFill>
                  <a:srgbClr val="231F20"/>
                </a:solidFill>
                <a:latin typeface="Calibri"/>
                <a:cs typeface="Calibri"/>
              </a:rPr>
              <a:t>1</a:t>
            </a:r>
            <a:endParaRPr sz="825" baseline="-15151">
              <a:latin typeface="Calibri"/>
              <a:cs typeface="Calibri"/>
            </a:endParaRPr>
          </a:p>
        </p:txBody>
      </p:sp>
      <p:sp>
        <p:nvSpPr>
          <p:cNvPr id="21" name="object 21"/>
          <p:cNvSpPr txBox="1"/>
          <p:nvPr/>
        </p:nvSpPr>
        <p:spPr>
          <a:xfrm>
            <a:off x="371312" y="1983171"/>
            <a:ext cx="144780" cy="155575"/>
          </a:xfrm>
          <a:prstGeom prst="rect">
            <a:avLst/>
          </a:prstGeom>
        </p:spPr>
        <p:txBody>
          <a:bodyPr vert="vert270" wrap="square" lIns="0" tIns="0" rIns="0" bIns="0" rtlCol="0">
            <a:spAutoFit/>
          </a:bodyPr>
          <a:lstStyle/>
          <a:p>
            <a:pPr marL="12700">
              <a:lnSpc>
                <a:spcPts val="930"/>
              </a:lnSpc>
            </a:pPr>
            <a:r>
              <a:rPr sz="850" i="1" spc="50" dirty="0">
                <a:solidFill>
                  <a:srgbClr val="231F20"/>
                </a:solidFill>
                <a:latin typeface="Verdana"/>
                <a:cs typeface="Verdana"/>
              </a:rPr>
              <a:t>X</a:t>
            </a:r>
            <a:r>
              <a:rPr sz="825" spc="75" baseline="-15151" dirty="0">
                <a:solidFill>
                  <a:srgbClr val="231F20"/>
                </a:solidFill>
                <a:latin typeface="Calibri"/>
                <a:cs typeface="Calibri"/>
              </a:rPr>
              <a:t>2</a:t>
            </a:r>
            <a:endParaRPr sz="825" baseline="-15151">
              <a:latin typeface="Calibri"/>
              <a:cs typeface="Calibri"/>
            </a:endParaRPr>
          </a:p>
        </p:txBody>
      </p:sp>
      <p:sp>
        <p:nvSpPr>
          <p:cNvPr id="22" name="object 22"/>
          <p:cNvSpPr txBox="1"/>
          <p:nvPr/>
        </p:nvSpPr>
        <p:spPr>
          <a:xfrm>
            <a:off x="2642019" y="1398323"/>
            <a:ext cx="1656714" cy="1497330"/>
          </a:xfrm>
          <a:prstGeom prst="rect">
            <a:avLst/>
          </a:prstGeom>
        </p:spPr>
        <p:txBody>
          <a:bodyPr vert="horz" wrap="square" lIns="0" tIns="65405" rIns="0" bIns="0" rtlCol="0">
            <a:spAutoFit/>
          </a:bodyPr>
          <a:lstStyle/>
          <a:p>
            <a:pPr algn="ctr">
              <a:lnSpc>
                <a:spcPct val="100000"/>
              </a:lnSpc>
              <a:spcBef>
                <a:spcPts val="515"/>
              </a:spcBef>
            </a:pPr>
            <a:r>
              <a:rPr sz="1100" i="1" spc="195" dirty="0">
                <a:latin typeface="Calibri"/>
                <a:cs typeface="Calibri"/>
              </a:rPr>
              <a:t>f</a:t>
            </a:r>
            <a:r>
              <a:rPr sz="1100" i="1" spc="-140" dirty="0">
                <a:latin typeface="Calibri"/>
                <a:cs typeface="Calibri"/>
              </a:rPr>
              <a:t> </a:t>
            </a:r>
            <a:r>
              <a:rPr sz="1100" spc="105" dirty="0">
                <a:latin typeface="Calibri"/>
                <a:cs typeface="Calibri"/>
              </a:rPr>
              <a:t>(</a:t>
            </a:r>
            <a:r>
              <a:rPr sz="1100" i="1" spc="105" dirty="0">
                <a:latin typeface="Calibri"/>
                <a:cs typeface="Calibri"/>
              </a:rPr>
              <a:t>x</a:t>
            </a:r>
            <a:r>
              <a:rPr sz="1100" spc="105" dirty="0">
                <a:latin typeface="Calibri"/>
                <a:cs typeface="Calibri"/>
              </a:rPr>
              <a:t>)</a:t>
            </a:r>
            <a:r>
              <a:rPr sz="1100" spc="70" dirty="0">
                <a:latin typeface="Calibri"/>
                <a:cs typeface="Calibri"/>
              </a:rPr>
              <a:t> </a:t>
            </a:r>
            <a:r>
              <a:rPr sz="1100" spc="295" dirty="0">
                <a:latin typeface="Calibri"/>
                <a:cs typeface="Calibri"/>
              </a:rPr>
              <a:t>=</a:t>
            </a:r>
            <a:r>
              <a:rPr sz="1100" spc="70" dirty="0">
                <a:latin typeface="Calibri"/>
                <a:cs typeface="Calibri"/>
              </a:rPr>
              <a:t> </a:t>
            </a:r>
            <a:r>
              <a:rPr sz="1100" i="1" spc="335" dirty="0">
                <a:latin typeface="Calibri"/>
                <a:cs typeface="Calibri"/>
              </a:rPr>
              <a:t>β</a:t>
            </a:r>
            <a:r>
              <a:rPr sz="1200" spc="502" baseline="-10416" dirty="0">
                <a:latin typeface="Calibri"/>
                <a:cs typeface="Calibri"/>
              </a:rPr>
              <a:t>0</a:t>
            </a:r>
            <a:r>
              <a:rPr sz="1100" spc="335" dirty="0">
                <a:latin typeface="Calibri"/>
                <a:cs typeface="Calibri"/>
              </a:rPr>
              <a:t>+</a:t>
            </a:r>
            <a:r>
              <a:rPr sz="1650" spc="502" baseline="53030" dirty="0">
                <a:latin typeface="Lucida Sans Unicode"/>
                <a:cs typeface="Lucida Sans Unicode"/>
              </a:rPr>
              <a:t>Σ</a:t>
            </a:r>
            <a:r>
              <a:rPr sz="1650" spc="-240" baseline="53030" dirty="0">
                <a:latin typeface="Lucida Sans Unicode"/>
                <a:cs typeface="Lucida Sans Unicode"/>
              </a:rPr>
              <a:t> </a:t>
            </a:r>
            <a:r>
              <a:rPr sz="1100" i="1" spc="-425" dirty="0">
                <a:latin typeface="Calibri"/>
                <a:cs typeface="Calibri"/>
              </a:rPr>
              <a:t>α</a:t>
            </a:r>
            <a:r>
              <a:rPr sz="1100" spc="150" dirty="0">
                <a:latin typeface="Calibri"/>
                <a:cs typeface="Calibri"/>
              </a:rPr>
              <a:t>ˆ</a:t>
            </a:r>
            <a:r>
              <a:rPr sz="1200" i="1" spc="240" baseline="-10416" dirty="0">
                <a:latin typeface="Calibri"/>
                <a:cs typeface="Calibri"/>
              </a:rPr>
              <a:t>i</a:t>
            </a:r>
            <a:r>
              <a:rPr sz="1100" i="1" spc="185" dirty="0">
                <a:latin typeface="Calibri"/>
                <a:cs typeface="Calibri"/>
              </a:rPr>
              <a:t>K</a:t>
            </a:r>
            <a:r>
              <a:rPr sz="1100" spc="110" dirty="0">
                <a:latin typeface="Calibri"/>
                <a:cs typeface="Calibri"/>
              </a:rPr>
              <a:t>(</a:t>
            </a:r>
            <a:r>
              <a:rPr sz="1100" i="1" spc="110" dirty="0">
                <a:latin typeface="Calibri"/>
                <a:cs typeface="Calibri"/>
              </a:rPr>
              <a:t>x,</a:t>
            </a:r>
            <a:r>
              <a:rPr sz="1100" i="1" spc="-55" dirty="0">
                <a:latin typeface="Calibri"/>
                <a:cs typeface="Calibri"/>
              </a:rPr>
              <a:t> </a:t>
            </a:r>
            <a:r>
              <a:rPr sz="1100" i="1" spc="100" dirty="0">
                <a:latin typeface="Calibri"/>
                <a:cs typeface="Calibri"/>
              </a:rPr>
              <a:t>x</a:t>
            </a:r>
            <a:r>
              <a:rPr sz="1200" i="1" spc="150" baseline="-10416" dirty="0">
                <a:latin typeface="Calibri"/>
                <a:cs typeface="Calibri"/>
              </a:rPr>
              <a:t>i</a:t>
            </a:r>
            <a:r>
              <a:rPr sz="1100" spc="100" dirty="0">
                <a:latin typeface="Calibri"/>
                <a:cs typeface="Calibri"/>
              </a:rPr>
              <a:t>)</a:t>
            </a:r>
            <a:endParaRPr sz="1100">
              <a:latin typeface="Calibri"/>
              <a:cs typeface="Calibri"/>
            </a:endParaRPr>
          </a:p>
          <a:p>
            <a:pPr marL="41910" algn="ctr">
              <a:lnSpc>
                <a:spcPct val="100000"/>
              </a:lnSpc>
              <a:spcBef>
                <a:spcPts val="305"/>
              </a:spcBef>
            </a:pPr>
            <a:r>
              <a:rPr sz="800" i="1" spc="65" dirty="0">
                <a:latin typeface="Calibri"/>
                <a:cs typeface="Calibri"/>
              </a:rPr>
              <a:t>i</a:t>
            </a:r>
            <a:r>
              <a:rPr sz="800" spc="65" dirty="0">
                <a:latin typeface="Cambria"/>
                <a:cs typeface="Cambria"/>
              </a:rPr>
              <a:t>∈S</a:t>
            </a:r>
            <a:endParaRPr sz="800">
              <a:latin typeface="Cambria"/>
              <a:cs typeface="Cambria"/>
            </a:endParaRPr>
          </a:p>
          <a:p>
            <a:pPr marL="50800" marR="41910" algn="just">
              <a:lnSpc>
                <a:spcPct val="102600"/>
              </a:lnSpc>
              <a:spcBef>
                <a:spcPts val="819"/>
              </a:spcBef>
            </a:pPr>
            <a:r>
              <a:rPr sz="1100" dirty="0">
                <a:latin typeface="Calibri"/>
                <a:cs typeface="Calibri"/>
              </a:rPr>
              <a:t>Implicit</a:t>
            </a:r>
            <a:r>
              <a:rPr sz="1100" spc="434" dirty="0">
                <a:latin typeface="Calibri"/>
                <a:cs typeface="Calibri"/>
              </a:rPr>
              <a:t>  </a:t>
            </a:r>
            <a:r>
              <a:rPr sz="1100" dirty="0">
                <a:latin typeface="Calibri"/>
                <a:cs typeface="Calibri"/>
              </a:rPr>
              <a:t>feature</a:t>
            </a:r>
            <a:r>
              <a:rPr sz="1100" spc="434" dirty="0">
                <a:latin typeface="Calibri"/>
                <a:cs typeface="Calibri"/>
              </a:rPr>
              <a:t>  </a:t>
            </a:r>
            <a:r>
              <a:rPr sz="1100" spc="-10" dirty="0">
                <a:latin typeface="Calibri"/>
                <a:cs typeface="Calibri"/>
              </a:rPr>
              <a:t>space; </a:t>
            </a:r>
            <a:r>
              <a:rPr sz="1100" dirty="0">
                <a:latin typeface="Calibri"/>
                <a:cs typeface="Calibri"/>
              </a:rPr>
              <a:t>very</a:t>
            </a:r>
            <a:r>
              <a:rPr sz="1100" spc="220" dirty="0">
                <a:latin typeface="Calibri"/>
                <a:cs typeface="Calibri"/>
              </a:rPr>
              <a:t> </a:t>
            </a:r>
            <a:r>
              <a:rPr sz="1100" dirty="0">
                <a:latin typeface="Calibri"/>
                <a:cs typeface="Calibri"/>
              </a:rPr>
              <a:t>high</a:t>
            </a:r>
            <a:r>
              <a:rPr sz="1100" spc="225" dirty="0">
                <a:latin typeface="Calibri"/>
                <a:cs typeface="Calibri"/>
              </a:rPr>
              <a:t> </a:t>
            </a:r>
            <a:r>
              <a:rPr sz="1100" spc="-10" dirty="0">
                <a:latin typeface="Calibri"/>
                <a:cs typeface="Calibri"/>
              </a:rPr>
              <a:t>dimensional.</a:t>
            </a:r>
            <a:endParaRPr sz="1100">
              <a:latin typeface="Calibri"/>
              <a:cs typeface="Calibri"/>
            </a:endParaRPr>
          </a:p>
          <a:p>
            <a:pPr marL="50800" marR="43180" algn="just">
              <a:lnSpc>
                <a:spcPct val="102600"/>
              </a:lnSpc>
              <a:spcBef>
                <a:spcPts val="994"/>
              </a:spcBef>
            </a:pPr>
            <a:r>
              <a:rPr sz="1100" dirty="0">
                <a:latin typeface="Calibri"/>
                <a:cs typeface="Calibri"/>
              </a:rPr>
              <a:t>Controls</a:t>
            </a:r>
            <a:r>
              <a:rPr sz="1100" spc="340" dirty="0">
                <a:latin typeface="Calibri"/>
                <a:cs typeface="Calibri"/>
              </a:rPr>
              <a:t>   </a:t>
            </a:r>
            <a:r>
              <a:rPr sz="1100" dirty="0">
                <a:latin typeface="Calibri"/>
                <a:cs typeface="Calibri"/>
              </a:rPr>
              <a:t>variance</a:t>
            </a:r>
            <a:r>
              <a:rPr sz="1100" spc="335" dirty="0">
                <a:latin typeface="Calibri"/>
                <a:cs typeface="Calibri"/>
              </a:rPr>
              <a:t>   </a:t>
            </a:r>
            <a:r>
              <a:rPr sz="1100" spc="-35" dirty="0">
                <a:latin typeface="Calibri"/>
                <a:cs typeface="Calibri"/>
              </a:rPr>
              <a:t>by </a:t>
            </a:r>
            <a:r>
              <a:rPr sz="1100" dirty="0">
                <a:latin typeface="Calibri"/>
                <a:cs typeface="Calibri"/>
              </a:rPr>
              <a:t>squashing</a:t>
            </a:r>
            <a:r>
              <a:rPr sz="1100" spc="484" dirty="0">
                <a:latin typeface="Calibri"/>
                <a:cs typeface="Calibri"/>
              </a:rPr>
              <a:t>  </a:t>
            </a:r>
            <a:r>
              <a:rPr sz="1100" dirty="0">
                <a:latin typeface="Calibri"/>
                <a:cs typeface="Calibri"/>
              </a:rPr>
              <a:t>down</a:t>
            </a:r>
            <a:r>
              <a:rPr sz="1100" spc="490" dirty="0">
                <a:latin typeface="Calibri"/>
                <a:cs typeface="Calibri"/>
              </a:rPr>
              <a:t>  </a:t>
            </a:r>
            <a:r>
              <a:rPr sz="1100" spc="-20" dirty="0">
                <a:latin typeface="Calibri"/>
                <a:cs typeface="Calibri"/>
              </a:rPr>
              <a:t>most </a:t>
            </a:r>
            <a:r>
              <a:rPr sz="1100" dirty="0">
                <a:latin typeface="Calibri"/>
                <a:cs typeface="Calibri"/>
              </a:rPr>
              <a:t>dimensions</a:t>
            </a:r>
            <a:r>
              <a:rPr sz="1100" spc="215" dirty="0">
                <a:latin typeface="Calibri"/>
                <a:cs typeface="Calibri"/>
              </a:rPr>
              <a:t> </a:t>
            </a:r>
            <a:r>
              <a:rPr sz="1100" spc="-10" dirty="0">
                <a:latin typeface="Calibri"/>
                <a:cs typeface="Calibri"/>
              </a:rPr>
              <a:t>severely</a:t>
            </a:r>
            <a:endParaRPr sz="1100">
              <a:latin typeface="Calibri"/>
              <a:cs typeface="Calibri"/>
            </a:endParaRPr>
          </a:p>
        </p:txBody>
      </p:sp>
      <p:sp>
        <p:nvSpPr>
          <p:cNvPr id="23" name="object 23"/>
          <p:cNvSpPr txBox="1"/>
          <p:nvPr/>
        </p:nvSpPr>
        <p:spPr>
          <a:xfrm>
            <a:off x="4239628" y="3323099"/>
            <a:ext cx="288290" cy="116839"/>
          </a:xfrm>
          <a:prstGeom prst="rect">
            <a:avLst/>
          </a:prstGeom>
        </p:spPr>
        <p:txBody>
          <a:bodyPr vert="horz" wrap="square" lIns="0" tIns="12065" rIns="0" bIns="0" rtlCol="0">
            <a:spAutoFit/>
          </a:bodyPr>
          <a:lstStyle/>
          <a:p>
            <a:pPr marL="12700">
              <a:lnSpc>
                <a:spcPct val="100000"/>
              </a:lnSpc>
              <a:spcBef>
                <a:spcPts val="95"/>
              </a:spcBef>
            </a:pPr>
            <a:r>
              <a:rPr sz="600" dirty="0">
                <a:solidFill>
                  <a:srgbClr val="7F7F7F"/>
                </a:solidFill>
                <a:latin typeface="Lucida Console"/>
                <a:cs typeface="Lucida Console"/>
              </a:rPr>
              <a:t>16</a:t>
            </a:r>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5" dirty="0">
                <a:solidFill>
                  <a:srgbClr val="7F7F7F"/>
                </a:solidFill>
                <a:latin typeface="Lucida Console"/>
                <a:cs typeface="Lucida Console"/>
              </a:rPr>
              <a:t> </a:t>
            </a:r>
            <a:r>
              <a:rPr sz="600" spc="-25" dirty="0">
                <a:solidFill>
                  <a:srgbClr val="7F7F7F"/>
                </a:solidFill>
                <a:latin typeface="Lucida Console"/>
                <a:cs typeface="Lucida Console"/>
              </a:rPr>
              <a:t>21</a:t>
            </a:r>
            <a:endParaRPr sz="600">
              <a:latin typeface="Lucida Console"/>
              <a:cs typeface="Lucida Console"/>
            </a:endParaRPr>
          </a:p>
        </p:txBody>
      </p:sp>
    </p:spTree>
    <p:extLst>
      <p:ext uri="{BB962C8B-B14F-4D97-AF65-F5344CB8AC3E}">
        <p14:creationId xmlns:p14="http://schemas.microsoft.com/office/powerpoint/2010/main" val="2078773282"/>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849630">
              <a:lnSpc>
                <a:spcPct val="100000"/>
              </a:lnSpc>
              <a:spcBef>
                <a:spcPts val="135"/>
              </a:spcBef>
            </a:pPr>
            <a:r>
              <a:rPr spc="55" dirty="0"/>
              <a:t>Example:</a:t>
            </a:r>
            <a:r>
              <a:rPr spc="445" dirty="0"/>
              <a:t> </a:t>
            </a:r>
            <a:r>
              <a:rPr dirty="0"/>
              <a:t>Heart</a:t>
            </a:r>
            <a:r>
              <a:rPr spc="260" dirty="0"/>
              <a:t> </a:t>
            </a:r>
            <a:r>
              <a:rPr spc="60" dirty="0"/>
              <a:t>Data</a:t>
            </a:r>
          </a:p>
        </p:txBody>
      </p:sp>
      <p:sp>
        <p:nvSpPr>
          <p:cNvPr id="3" name="object 3"/>
          <p:cNvSpPr txBox="1"/>
          <p:nvPr/>
        </p:nvSpPr>
        <p:spPr>
          <a:xfrm>
            <a:off x="350343" y="1102214"/>
            <a:ext cx="111125" cy="673100"/>
          </a:xfrm>
          <a:prstGeom prst="rect">
            <a:avLst/>
          </a:prstGeom>
        </p:spPr>
        <p:txBody>
          <a:bodyPr vert="vert270" wrap="square" lIns="0" tIns="0" rIns="0" bIns="0" rtlCol="0">
            <a:spAutoFit/>
          </a:bodyPr>
          <a:lstStyle/>
          <a:p>
            <a:pPr marL="12700">
              <a:lnSpc>
                <a:spcPts val="750"/>
              </a:lnSpc>
            </a:pPr>
            <a:r>
              <a:rPr sz="650" dirty="0">
                <a:latin typeface="Microsoft Sans Serif"/>
                <a:cs typeface="Microsoft Sans Serif"/>
              </a:rPr>
              <a:t>True</a:t>
            </a:r>
            <a:r>
              <a:rPr sz="650" spc="5" dirty="0">
                <a:latin typeface="Microsoft Sans Serif"/>
                <a:cs typeface="Microsoft Sans Serif"/>
              </a:rPr>
              <a:t> </a:t>
            </a:r>
            <a:r>
              <a:rPr sz="650" dirty="0">
                <a:latin typeface="Microsoft Sans Serif"/>
                <a:cs typeface="Microsoft Sans Serif"/>
              </a:rPr>
              <a:t>positive</a:t>
            </a:r>
            <a:r>
              <a:rPr sz="650" spc="5"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4" name="object 4"/>
          <p:cNvSpPr/>
          <p:nvPr/>
        </p:nvSpPr>
        <p:spPr>
          <a:xfrm>
            <a:off x="760882" y="2187324"/>
            <a:ext cx="1397635" cy="43180"/>
          </a:xfrm>
          <a:custGeom>
            <a:avLst/>
            <a:gdLst/>
            <a:ahLst/>
            <a:cxnLst/>
            <a:rect l="l" t="t" r="r" b="b"/>
            <a:pathLst>
              <a:path w="1397635" h="43180">
                <a:moveTo>
                  <a:pt x="0" y="0"/>
                </a:moveTo>
                <a:lnTo>
                  <a:pt x="1397628" y="0"/>
                </a:lnTo>
              </a:path>
              <a:path w="1397635" h="43180">
                <a:moveTo>
                  <a:pt x="0" y="0"/>
                </a:moveTo>
                <a:lnTo>
                  <a:pt x="0" y="43125"/>
                </a:lnTo>
              </a:path>
              <a:path w="1397635" h="43180">
                <a:moveTo>
                  <a:pt x="279551" y="0"/>
                </a:moveTo>
                <a:lnTo>
                  <a:pt x="279551" y="43125"/>
                </a:lnTo>
              </a:path>
              <a:path w="1397635" h="43180">
                <a:moveTo>
                  <a:pt x="559059" y="0"/>
                </a:moveTo>
                <a:lnTo>
                  <a:pt x="559059" y="43125"/>
                </a:lnTo>
              </a:path>
              <a:path w="1397635" h="43180">
                <a:moveTo>
                  <a:pt x="838566" y="0"/>
                </a:moveTo>
                <a:lnTo>
                  <a:pt x="838566" y="43125"/>
                </a:lnTo>
              </a:path>
              <a:path w="1397635" h="43180">
                <a:moveTo>
                  <a:pt x="1118074" y="0"/>
                </a:moveTo>
                <a:lnTo>
                  <a:pt x="1118074" y="43125"/>
                </a:lnTo>
              </a:path>
              <a:path w="1397635" h="43180">
                <a:moveTo>
                  <a:pt x="1397628" y="0"/>
                </a:moveTo>
                <a:lnTo>
                  <a:pt x="1397628" y="43125"/>
                </a:lnTo>
              </a:path>
            </a:pathLst>
          </a:custGeom>
          <a:ln w="3369">
            <a:solidFill>
              <a:srgbClr val="000000"/>
            </a:solidFill>
          </a:ln>
        </p:spPr>
        <p:txBody>
          <a:bodyPr wrap="square" lIns="0" tIns="0" rIns="0" bIns="0" rtlCol="0"/>
          <a:lstStyle/>
          <a:p>
            <a:endParaRPr/>
          </a:p>
        </p:txBody>
      </p:sp>
      <p:sp>
        <p:nvSpPr>
          <p:cNvPr id="5" name="object 5"/>
          <p:cNvSpPr txBox="1"/>
          <p:nvPr/>
        </p:nvSpPr>
        <p:spPr>
          <a:xfrm>
            <a:off x="698228" y="2257998"/>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0.0</a:t>
            </a:r>
            <a:endParaRPr sz="550">
              <a:latin typeface="Microsoft Sans Serif"/>
              <a:cs typeface="Microsoft Sans Serif"/>
            </a:endParaRPr>
          </a:p>
        </p:txBody>
      </p:sp>
      <p:sp>
        <p:nvSpPr>
          <p:cNvPr id="6" name="object 6"/>
          <p:cNvSpPr txBox="1"/>
          <p:nvPr/>
        </p:nvSpPr>
        <p:spPr>
          <a:xfrm>
            <a:off x="977782" y="2257998"/>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0.2</a:t>
            </a:r>
            <a:endParaRPr sz="550">
              <a:latin typeface="Microsoft Sans Serif"/>
              <a:cs typeface="Microsoft Sans Serif"/>
            </a:endParaRPr>
          </a:p>
        </p:txBody>
      </p:sp>
      <p:sp>
        <p:nvSpPr>
          <p:cNvPr id="7" name="object 7"/>
          <p:cNvSpPr txBox="1"/>
          <p:nvPr/>
        </p:nvSpPr>
        <p:spPr>
          <a:xfrm>
            <a:off x="533258" y="2068786"/>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0.0</a:t>
            </a:r>
            <a:endParaRPr sz="550">
              <a:latin typeface="Microsoft Sans Serif"/>
              <a:cs typeface="Microsoft Sans Serif"/>
            </a:endParaRPr>
          </a:p>
        </p:txBody>
      </p:sp>
      <p:sp>
        <p:nvSpPr>
          <p:cNvPr id="8" name="object 8"/>
          <p:cNvSpPr txBox="1"/>
          <p:nvPr/>
        </p:nvSpPr>
        <p:spPr>
          <a:xfrm>
            <a:off x="533258" y="1789232"/>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0.2</a:t>
            </a:r>
            <a:endParaRPr sz="550">
              <a:latin typeface="Microsoft Sans Serif"/>
              <a:cs typeface="Microsoft Sans Serif"/>
            </a:endParaRPr>
          </a:p>
        </p:txBody>
      </p:sp>
      <p:sp>
        <p:nvSpPr>
          <p:cNvPr id="9" name="object 9"/>
          <p:cNvSpPr txBox="1"/>
          <p:nvPr/>
        </p:nvSpPr>
        <p:spPr>
          <a:xfrm>
            <a:off x="533258" y="1509723"/>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0.4</a:t>
            </a:r>
            <a:endParaRPr sz="550">
              <a:latin typeface="Microsoft Sans Serif"/>
              <a:cs typeface="Microsoft Sans Serif"/>
            </a:endParaRPr>
          </a:p>
        </p:txBody>
      </p:sp>
      <p:sp>
        <p:nvSpPr>
          <p:cNvPr id="10" name="object 10"/>
          <p:cNvSpPr txBox="1"/>
          <p:nvPr/>
        </p:nvSpPr>
        <p:spPr>
          <a:xfrm>
            <a:off x="533258" y="1230214"/>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0.6</a:t>
            </a:r>
            <a:endParaRPr sz="550">
              <a:latin typeface="Microsoft Sans Serif"/>
              <a:cs typeface="Microsoft Sans Serif"/>
            </a:endParaRPr>
          </a:p>
        </p:txBody>
      </p:sp>
      <p:sp>
        <p:nvSpPr>
          <p:cNvPr id="11" name="object 11"/>
          <p:cNvSpPr txBox="1"/>
          <p:nvPr/>
        </p:nvSpPr>
        <p:spPr>
          <a:xfrm>
            <a:off x="533258" y="950705"/>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0.8</a:t>
            </a:r>
            <a:endParaRPr sz="550">
              <a:latin typeface="Microsoft Sans Serif"/>
              <a:cs typeface="Microsoft Sans Serif"/>
            </a:endParaRPr>
          </a:p>
        </p:txBody>
      </p:sp>
      <p:sp>
        <p:nvSpPr>
          <p:cNvPr id="12" name="object 12"/>
          <p:cNvSpPr txBox="1"/>
          <p:nvPr/>
        </p:nvSpPr>
        <p:spPr>
          <a:xfrm>
            <a:off x="533258" y="671152"/>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1.0</a:t>
            </a:r>
            <a:endParaRPr sz="550">
              <a:latin typeface="Microsoft Sans Serif"/>
              <a:cs typeface="Microsoft Sans Serif"/>
            </a:endParaRPr>
          </a:p>
        </p:txBody>
      </p:sp>
      <p:grpSp>
        <p:nvGrpSpPr>
          <p:cNvPr id="13" name="object 13"/>
          <p:cNvGrpSpPr/>
          <p:nvPr/>
        </p:nvGrpSpPr>
        <p:grpSpPr>
          <a:xfrm>
            <a:off x="757513" y="730442"/>
            <a:ext cx="1404620" cy="1404620"/>
            <a:chOff x="757513" y="730442"/>
            <a:chExt cx="1404620" cy="1404620"/>
          </a:xfrm>
        </p:grpSpPr>
        <p:sp>
          <p:nvSpPr>
            <p:cNvPr id="14" name="object 14"/>
            <p:cNvSpPr/>
            <p:nvPr/>
          </p:nvSpPr>
          <p:spPr>
            <a:xfrm>
              <a:off x="760882" y="733811"/>
              <a:ext cx="1397635" cy="1397635"/>
            </a:xfrm>
            <a:custGeom>
              <a:avLst/>
              <a:gdLst/>
              <a:ahLst/>
              <a:cxnLst/>
              <a:rect l="l" t="t" r="r" b="b"/>
              <a:pathLst>
                <a:path w="1397635" h="1397635">
                  <a:moveTo>
                    <a:pt x="0" y="1397628"/>
                  </a:moveTo>
                  <a:lnTo>
                    <a:pt x="0" y="1015114"/>
                  </a:lnTo>
                  <a:lnTo>
                    <a:pt x="12486" y="1015114"/>
                  </a:lnTo>
                  <a:lnTo>
                    <a:pt x="12486" y="588488"/>
                  </a:lnTo>
                  <a:lnTo>
                    <a:pt x="24976" y="588488"/>
                  </a:lnTo>
                  <a:lnTo>
                    <a:pt x="24976" y="573751"/>
                  </a:lnTo>
                  <a:lnTo>
                    <a:pt x="37465" y="573751"/>
                  </a:lnTo>
                  <a:lnTo>
                    <a:pt x="37465" y="353090"/>
                  </a:lnTo>
                  <a:lnTo>
                    <a:pt x="49952" y="353090"/>
                  </a:lnTo>
                  <a:lnTo>
                    <a:pt x="49952" y="338400"/>
                  </a:lnTo>
                  <a:lnTo>
                    <a:pt x="62397" y="338400"/>
                  </a:lnTo>
                  <a:lnTo>
                    <a:pt x="62397" y="323670"/>
                  </a:lnTo>
                  <a:lnTo>
                    <a:pt x="74884" y="323670"/>
                  </a:lnTo>
                  <a:lnTo>
                    <a:pt x="74884" y="294244"/>
                  </a:lnTo>
                  <a:lnTo>
                    <a:pt x="87375" y="294244"/>
                  </a:lnTo>
                  <a:lnTo>
                    <a:pt x="87375" y="264817"/>
                  </a:lnTo>
                  <a:lnTo>
                    <a:pt x="112306" y="264817"/>
                  </a:lnTo>
                  <a:lnTo>
                    <a:pt x="112306" y="205971"/>
                  </a:lnTo>
                  <a:lnTo>
                    <a:pt x="137283" y="205971"/>
                  </a:lnTo>
                  <a:lnTo>
                    <a:pt x="137283" y="191281"/>
                  </a:lnTo>
                  <a:lnTo>
                    <a:pt x="174702" y="191281"/>
                  </a:lnTo>
                  <a:lnTo>
                    <a:pt x="174702" y="176545"/>
                  </a:lnTo>
                  <a:lnTo>
                    <a:pt x="237100" y="176545"/>
                  </a:lnTo>
                  <a:lnTo>
                    <a:pt x="237100" y="132435"/>
                  </a:lnTo>
                  <a:lnTo>
                    <a:pt x="249587" y="132435"/>
                  </a:lnTo>
                  <a:lnTo>
                    <a:pt x="249587" y="117699"/>
                  </a:lnTo>
                  <a:lnTo>
                    <a:pt x="311983" y="117699"/>
                  </a:lnTo>
                  <a:lnTo>
                    <a:pt x="311983" y="103009"/>
                  </a:lnTo>
                  <a:lnTo>
                    <a:pt x="361894" y="103009"/>
                  </a:lnTo>
                  <a:lnTo>
                    <a:pt x="361894" y="88272"/>
                  </a:lnTo>
                  <a:lnTo>
                    <a:pt x="374387" y="88272"/>
                  </a:lnTo>
                  <a:lnTo>
                    <a:pt x="374387" y="73582"/>
                  </a:lnTo>
                  <a:lnTo>
                    <a:pt x="399319" y="73582"/>
                  </a:lnTo>
                  <a:lnTo>
                    <a:pt x="399319" y="58852"/>
                  </a:lnTo>
                  <a:lnTo>
                    <a:pt x="411805" y="58852"/>
                  </a:lnTo>
                  <a:lnTo>
                    <a:pt x="411805" y="44163"/>
                  </a:lnTo>
                  <a:lnTo>
                    <a:pt x="436778" y="44163"/>
                  </a:lnTo>
                  <a:lnTo>
                    <a:pt x="436778" y="29426"/>
                  </a:lnTo>
                  <a:lnTo>
                    <a:pt x="648901" y="29426"/>
                  </a:lnTo>
                  <a:lnTo>
                    <a:pt x="648901" y="14736"/>
                  </a:lnTo>
                  <a:lnTo>
                    <a:pt x="1098128" y="14736"/>
                  </a:lnTo>
                  <a:lnTo>
                    <a:pt x="1098128" y="0"/>
                  </a:lnTo>
                  <a:lnTo>
                    <a:pt x="1397628" y="0"/>
                  </a:lnTo>
                </a:path>
              </a:pathLst>
            </a:custGeom>
            <a:ln w="6738">
              <a:solidFill>
                <a:srgbClr val="0000FF"/>
              </a:solidFill>
            </a:ln>
          </p:spPr>
          <p:txBody>
            <a:bodyPr wrap="square" lIns="0" tIns="0" rIns="0" bIns="0" rtlCol="0"/>
            <a:lstStyle/>
            <a:p>
              <a:endParaRPr/>
            </a:p>
          </p:txBody>
        </p:sp>
        <p:sp>
          <p:nvSpPr>
            <p:cNvPr id="15" name="object 15"/>
            <p:cNvSpPr/>
            <p:nvPr/>
          </p:nvSpPr>
          <p:spPr>
            <a:xfrm>
              <a:off x="760882" y="733811"/>
              <a:ext cx="1397635" cy="1397635"/>
            </a:xfrm>
            <a:custGeom>
              <a:avLst/>
              <a:gdLst/>
              <a:ahLst/>
              <a:cxnLst/>
              <a:rect l="l" t="t" r="r" b="b"/>
              <a:pathLst>
                <a:path w="1397635" h="1397635">
                  <a:moveTo>
                    <a:pt x="0" y="1397628"/>
                  </a:moveTo>
                  <a:lnTo>
                    <a:pt x="0" y="1103387"/>
                  </a:lnTo>
                  <a:lnTo>
                    <a:pt x="12486" y="1103387"/>
                  </a:lnTo>
                  <a:lnTo>
                    <a:pt x="12486" y="691450"/>
                  </a:lnTo>
                  <a:lnTo>
                    <a:pt x="24976" y="691450"/>
                  </a:lnTo>
                  <a:lnTo>
                    <a:pt x="24976" y="662024"/>
                  </a:lnTo>
                  <a:lnTo>
                    <a:pt x="37465" y="662024"/>
                  </a:lnTo>
                  <a:lnTo>
                    <a:pt x="37465" y="647334"/>
                  </a:lnTo>
                  <a:lnTo>
                    <a:pt x="49952" y="647334"/>
                  </a:lnTo>
                  <a:lnTo>
                    <a:pt x="49952" y="250128"/>
                  </a:lnTo>
                  <a:lnTo>
                    <a:pt x="62397" y="250128"/>
                  </a:lnTo>
                  <a:lnTo>
                    <a:pt x="62397" y="235398"/>
                  </a:lnTo>
                  <a:lnTo>
                    <a:pt x="137283" y="235398"/>
                  </a:lnTo>
                  <a:lnTo>
                    <a:pt x="137283" y="191281"/>
                  </a:lnTo>
                  <a:lnTo>
                    <a:pt x="162259" y="191281"/>
                  </a:lnTo>
                  <a:lnTo>
                    <a:pt x="162259" y="161855"/>
                  </a:lnTo>
                  <a:lnTo>
                    <a:pt x="187191" y="161855"/>
                  </a:lnTo>
                  <a:lnTo>
                    <a:pt x="187191" y="132435"/>
                  </a:lnTo>
                  <a:lnTo>
                    <a:pt x="199679" y="132435"/>
                  </a:lnTo>
                  <a:lnTo>
                    <a:pt x="199679" y="103009"/>
                  </a:lnTo>
                  <a:lnTo>
                    <a:pt x="249587" y="103009"/>
                  </a:lnTo>
                  <a:lnTo>
                    <a:pt x="249587" y="73582"/>
                  </a:lnTo>
                  <a:lnTo>
                    <a:pt x="311983" y="73582"/>
                  </a:lnTo>
                  <a:lnTo>
                    <a:pt x="311983" y="58852"/>
                  </a:lnTo>
                  <a:lnTo>
                    <a:pt x="324476" y="58852"/>
                  </a:lnTo>
                  <a:lnTo>
                    <a:pt x="324476" y="44163"/>
                  </a:lnTo>
                  <a:lnTo>
                    <a:pt x="623929" y="44163"/>
                  </a:lnTo>
                  <a:lnTo>
                    <a:pt x="623929" y="29426"/>
                  </a:lnTo>
                  <a:lnTo>
                    <a:pt x="686326" y="29426"/>
                  </a:lnTo>
                  <a:lnTo>
                    <a:pt x="686326" y="14736"/>
                  </a:lnTo>
                  <a:lnTo>
                    <a:pt x="935915" y="14736"/>
                  </a:lnTo>
                  <a:lnTo>
                    <a:pt x="935915" y="0"/>
                  </a:lnTo>
                  <a:lnTo>
                    <a:pt x="1397628" y="0"/>
                  </a:lnTo>
                </a:path>
              </a:pathLst>
            </a:custGeom>
            <a:ln w="6738">
              <a:solidFill>
                <a:srgbClr val="F80E16"/>
              </a:solidFill>
            </a:ln>
          </p:spPr>
          <p:txBody>
            <a:bodyPr wrap="square" lIns="0" tIns="0" rIns="0" bIns="0" rtlCol="0"/>
            <a:lstStyle/>
            <a:p>
              <a:endParaRPr/>
            </a:p>
          </p:txBody>
        </p:sp>
      </p:grpSp>
      <p:grpSp>
        <p:nvGrpSpPr>
          <p:cNvPr id="16" name="object 16"/>
          <p:cNvGrpSpPr/>
          <p:nvPr/>
        </p:nvGrpSpPr>
        <p:grpSpPr>
          <a:xfrm>
            <a:off x="661872" y="676246"/>
            <a:ext cx="1554480" cy="1513205"/>
            <a:chOff x="661872" y="676246"/>
            <a:chExt cx="1554480" cy="1513205"/>
          </a:xfrm>
        </p:grpSpPr>
        <p:sp>
          <p:nvSpPr>
            <p:cNvPr id="17" name="object 17"/>
            <p:cNvSpPr/>
            <p:nvPr/>
          </p:nvSpPr>
          <p:spPr>
            <a:xfrm>
              <a:off x="661872" y="677930"/>
              <a:ext cx="1552575" cy="1509395"/>
            </a:xfrm>
            <a:custGeom>
              <a:avLst/>
              <a:gdLst/>
              <a:ahLst/>
              <a:cxnLst/>
              <a:rect l="l" t="t" r="r" b="b"/>
              <a:pathLst>
                <a:path w="1552575" h="1509395">
                  <a:moveTo>
                    <a:pt x="43125" y="1453509"/>
                  </a:moveTo>
                  <a:lnTo>
                    <a:pt x="43125" y="55881"/>
                  </a:lnTo>
                </a:path>
                <a:path w="1552575" h="1509395">
                  <a:moveTo>
                    <a:pt x="43125" y="1453509"/>
                  </a:moveTo>
                  <a:lnTo>
                    <a:pt x="0" y="1453509"/>
                  </a:lnTo>
                </a:path>
                <a:path w="1552575" h="1509395">
                  <a:moveTo>
                    <a:pt x="43125" y="1173958"/>
                  </a:moveTo>
                  <a:lnTo>
                    <a:pt x="0" y="1173958"/>
                  </a:lnTo>
                </a:path>
                <a:path w="1552575" h="1509395">
                  <a:moveTo>
                    <a:pt x="43125" y="894450"/>
                  </a:moveTo>
                  <a:lnTo>
                    <a:pt x="0" y="894450"/>
                  </a:lnTo>
                </a:path>
                <a:path w="1552575" h="1509395">
                  <a:moveTo>
                    <a:pt x="43125" y="614943"/>
                  </a:moveTo>
                  <a:lnTo>
                    <a:pt x="0" y="614943"/>
                  </a:lnTo>
                </a:path>
                <a:path w="1552575" h="1509395">
                  <a:moveTo>
                    <a:pt x="43125" y="335435"/>
                  </a:moveTo>
                  <a:lnTo>
                    <a:pt x="0" y="335435"/>
                  </a:lnTo>
                </a:path>
                <a:path w="1552575" h="1509395">
                  <a:moveTo>
                    <a:pt x="43125" y="55881"/>
                  </a:moveTo>
                  <a:lnTo>
                    <a:pt x="0" y="55881"/>
                  </a:lnTo>
                </a:path>
                <a:path w="1552575" h="1509395">
                  <a:moveTo>
                    <a:pt x="43125" y="1509393"/>
                  </a:moveTo>
                  <a:lnTo>
                    <a:pt x="1552519" y="1509393"/>
                  </a:lnTo>
                  <a:lnTo>
                    <a:pt x="1552519" y="0"/>
                  </a:lnTo>
                  <a:lnTo>
                    <a:pt x="43125" y="0"/>
                  </a:lnTo>
                  <a:lnTo>
                    <a:pt x="43125" y="1509393"/>
                  </a:lnTo>
                </a:path>
              </a:pathLst>
            </a:custGeom>
            <a:ln w="3369">
              <a:solidFill>
                <a:srgbClr val="000000"/>
              </a:solidFill>
            </a:ln>
          </p:spPr>
          <p:txBody>
            <a:bodyPr wrap="square" lIns="0" tIns="0" rIns="0" bIns="0" rtlCol="0"/>
            <a:lstStyle/>
            <a:p>
              <a:endParaRPr/>
            </a:p>
          </p:txBody>
        </p:sp>
        <p:sp>
          <p:nvSpPr>
            <p:cNvPr id="18" name="object 18"/>
            <p:cNvSpPr/>
            <p:nvPr/>
          </p:nvSpPr>
          <p:spPr>
            <a:xfrm>
              <a:off x="704998" y="677930"/>
              <a:ext cx="1509395" cy="1509395"/>
            </a:xfrm>
            <a:custGeom>
              <a:avLst/>
              <a:gdLst/>
              <a:ahLst/>
              <a:cxnLst/>
              <a:rect l="l" t="t" r="r" b="b"/>
              <a:pathLst>
                <a:path w="1509395" h="1509395">
                  <a:moveTo>
                    <a:pt x="0" y="1509393"/>
                  </a:moveTo>
                  <a:lnTo>
                    <a:pt x="1509393" y="0"/>
                  </a:lnTo>
                </a:path>
              </a:pathLst>
            </a:custGeom>
            <a:ln w="3369">
              <a:solidFill>
                <a:srgbClr val="000000"/>
              </a:solidFill>
              <a:prstDash val="dot"/>
            </a:ln>
          </p:spPr>
          <p:txBody>
            <a:bodyPr wrap="square" lIns="0" tIns="0" rIns="0" bIns="0" rtlCol="0"/>
            <a:lstStyle/>
            <a:p>
              <a:endParaRPr/>
            </a:p>
          </p:txBody>
        </p:sp>
        <p:sp>
          <p:nvSpPr>
            <p:cNvPr id="19" name="object 19"/>
            <p:cNvSpPr/>
            <p:nvPr/>
          </p:nvSpPr>
          <p:spPr>
            <a:xfrm>
              <a:off x="1375829" y="1954445"/>
              <a:ext cx="838835" cy="233045"/>
            </a:xfrm>
            <a:custGeom>
              <a:avLst/>
              <a:gdLst/>
              <a:ahLst/>
              <a:cxnLst/>
              <a:rect l="l" t="t" r="r" b="b"/>
              <a:pathLst>
                <a:path w="838835" h="233044">
                  <a:moveTo>
                    <a:pt x="0" y="232879"/>
                  </a:moveTo>
                  <a:lnTo>
                    <a:pt x="838562" y="232879"/>
                  </a:lnTo>
                  <a:lnTo>
                    <a:pt x="838562" y="0"/>
                  </a:lnTo>
                  <a:lnTo>
                    <a:pt x="0" y="0"/>
                  </a:lnTo>
                  <a:lnTo>
                    <a:pt x="0" y="232879"/>
                  </a:lnTo>
                  <a:close/>
                </a:path>
              </a:pathLst>
            </a:custGeom>
            <a:ln w="3369">
              <a:solidFill>
                <a:srgbClr val="000000"/>
              </a:solidFill>
            </a:ln>
          </p:spPr>
          <p:txBody>
            <a:bodyPr wrap="square" lIns="0" tIns="0" rIns="0" bIns="0" rtlCol="0"/>
            <a:lstStyle/>
            <a:p>
              <a:endParaRPr/>
            </a:p>
          </p:txBody>
        </p:sp>
        <p:sp>
          <p:nvSpPr>
            <p:cNvPr id="20" name="object 20"/>
            <p:cNvSpPr/>
            <p:nvPr/>
          </p:nvSpPr>
          <p:spPr>
            <a:xfrm>
              <a:off x="1419487" y="2017517"/>
              <a:ext cx="29209" cy="29209"/>
            </a:xfrm>
            <a:custGeom>
              <a:avLst/>
              <a:gdLst/>
              <a:ahLst/>
              <a:cxnLst/>
              <a:rect l="l" t="t" r="r" b="b"/>
              <a:pathLst>
                <a:path w="29209" h="29210">
                  <a:moveTo>
                    <a:pt x="29111" y="0"/>
                  </a:moveTo>
                  <a:lnTo>
                    <a:pt x="0" y="0"/>
                  </a:lnTo>
                  <a:lnTo>
                    <a:pt x="0" y="29109"/>
                  </a:lnTo>
                  <a:lnTo>
                    <a:pt x="29111" y="29109"/>
                  </a:lnTo>
                  <a:lnTo>
                    <a:pt x="29111" y="0"/>
                  </a:lnTo>
                  <a:close/>
                </a:path>
              </a:pathLst>
            </a:custGeom>
            <a:solidFill>
              <a:srgbClr val="F80E16"/>
            </a:solidFill>
          </p:spPr>
          <p:txBody>
            <a:bodyPr wrap="square" lIns="0" tIns="0" rIns="0" bIns="0" rtlCol="0"/>
            <a:lstStyle/>
            <a:p>
              <a:endParaRPr/>
            </a:p>
          </p:txBody>
        </p:sp>
        <p:sp>
          <p:nvSpPr>
            <p:cNvPr id="21" name="object 21"/>
            <p:cNvSpPr/>
            <p:nvPr/>
          </p:nvSpPr>
          <p:spPr>
            <a:xfrm>
              <a:off x="1419487" y="2095142"/>
              <a:ext cx="29209" cy="29209"/>
            </a:xfrm>
            <a:custGeom>
              <a:avLst/>
              <a:gdLst/>
              <a:ahLst/>
              <a:cxnLst/>
              <a:rect l="l" t="t" r="r" b="b"/>
              <a:pathLst>
                <a:path w="29209" h="29210">
                  <a:moveTo>
                    <a:pt x="29111" y="0"/>
                  </a:moveTo>
                  <a:lnTo>
                    <a:pt x="0" y="0"/>
                  </a:lnTo>
                  <a:lnTo>
                    <a:pt x="0" y="29109"/>
                  </a:lnTo>
                  <a:lnTo>
                    <a:pt x="29111" y="29109"/>
                  </a:lnTo>
                  <a:lnTo>
                    <a:pt x="29111" y="0"/>
                  </a:lnTo>
                  <a:close/>
                </a:path>
              </a:pathLst>
            </a:custGeom>
            <a:solidFill>
              <a:srgbClr val="0000FF"/>
            </a:solidFill>
          </p:spPr>
          <p:txBody>
            <a:bodyPr wrap="square" lIns="0" tIns="0" rIns="0" bIns="0" rtlCol="0"/>
            <a:lstStyle/>
            <a:p>
              <a:endParaRPr/>
            </a:p>
          </p:txBody>
        </p:sp>
      </p:grpSp>
      <p:sp>
        <p:nvSpPr>
          <p:cNvPr id="22" name="object 22"/>
          <p:cNvSpPr txBox="1"/>
          <p:nvPr/>
        </p:nvSpPr>
        <p:spPr>
          <a:xfrm>
            <a:off x="1100731" y="1979076"/>
            <a:ext cx="1120775" cy="565785"/>
          </a:xfrm>
          <a:prstGeom prst="rect">
            <a:avLst/>
          </a:prstGeom>
        </p:spPr>
        <p:txBody>
          <a:bodyPr vert="horz" wrap="square" lIns="0" tIns="10160" rIns="0" bIns="0" rtlCol="0">
            <a:spAutoFit/>
          </a:bodyPr>
          <a:lstStyle/>
          <a:p>
            <a:pPr marL="391160" marR="27940">
              <a:lnSpc>
                <a:spcPct val="101899"/>
              </a:lnSpc>
              <a:spcBef>
                <a:spcPts val="80"/>
              </a:spcBef>
            </a:pPr>
            <a:r>
              <a:rPr sz="500" dirty="0">
                <a:latin typeface="Microsoft Sans Serif"/>
                <a:cs typeface="Microsoft Sans Serif"/>
              </a:rPr>
              <a:t>Support </a:t>
            </a:r>
            <a:r>
              <a:rPr sz="500" spc="-10" dirty="0">
                <a:latin typeface="Microsoft Sans Serif"/>
                <a:cs typeface="Microsoft Sans Serif"/>
              </a:rPr>
              <a:t>Vector</a:t>
            </a:r>
            <a:r>
              <a:rPr sz="500" spc="5" dirty="0">
                <a:latin typeface="Microsoft Sans Serif"/>
                <a:cs typeface="Microsoft Sans Serif"/>
              </a:rPr>
              <a:t> </a:t>
            </a:r>
            <a:r>
              <a:rPr sz="500" spc="-10" dirty="0">
                <a:latin typeface="Microsoft Sans Serif"/>
                <a:cs typeface="Microsoft Sans Serif"/>
              </a:rPr>
              <a:t>Classifier</a:t>
            </a:r>
            <a:r>
              <a:rPr sz="500" spc="500" dirty="0">
                <a:latin typeface="Microsoft Sans Serif"/>
                <a:cs typeface="Microsoft Sans Serif"/>
              </a:rPr>
              <a:t> </a:t>
            </a:r>
            <a:r>
              <a:rPr sz="500" spc="-25" dirty="0">
                <a:latin typeface="Microsoft Sans Serif"/>
                <a:cs typeface="Microsoft Sans Serif"/>
              </a:rPr>
              <a:t>LDA</a:t>
            </a:r>
            <a:endParaRPr sz="500">
              <a:latin typeface="Microsoft Sans Serif"/>
              <a:cs typeface="Microsoft Sans Serif"/>
            </a:endParaRPr>
          </a:p>
          <a:p>
            <a:pPr>
              <a:lnSpc>
                <a:spcPct val="100000"/>
              </a:lnSpc>
              <a:spcBef>
                <a:spcPts val="440"/>
              </a:spcBef>
            </a:pPr>
            <a:endParaRPr sz="500">
              <a:latin typeface="Microsoft Sans Serif"/>
              <a:cs typeface="Microsoft Sans Serif"/>
            </a:endParaRPr>
          </a:p>
          <a:p>
            <a:pPr marL="168910">
              <a:lnSpc>
                <a:spcPct val="100000"/>
              </a:lnSpc>
              <a:tabLst>
                <a:tab pos="448309" algn="l"/>
                <a:tab pos="727710" algn="l"/>
                <a:tab pos="1007744" algn="l"/>
              </a:tabLst>
            </a:pPr>
            <a:r>
              <a:rPr sz="550" spc="-25" dirty="0">
                <a:latin typeface="Microsoft Sans Serif"/>
                <a:cs typeface="Microsoft Sans Serif"/>
              </a:rPr>
              <a:t>0.4</a:t>
            </a:r>
            <a:r>
              <a:rPr sz="550" dirty="0">
                <a:latin typeface="Microsoft Sans Serif"/>
                <a:cs typeface="Microsoft Sans Serif"/>
              </a:rPr>
              <a:t>	</a:t>
            </a:r>
            <a:r>
              <a:rPr sz="550" spc="-25" dirty="0">
                <a:latin typeface="Microsoft Sans Serif"/>
                <a:cs typeface="Microsoft Sans Serif"/>
              </a:rPr>
              <a:t>0.6</a:t>
            </a:r>
            <a:r>
              <a:rPr sz="550" dirty="0">
                <a:latin typeface="Microsoft Sans Serif"/>
                <a:cs typeface="Microsoft Sans Serif"/>
              </a:rPr>
              <a:t>	</a:t>
            </a:r>
            <a:r>
              <a:rPr sz="550" spc="-25" dirty="0">
                <a:latin typeface="Microsoft Sans Serif"/>
                <a:cs typeface="Microsoft Sans Serif"/>
              </a:rPr>
              <a:t>0.8</a:t>
            </a:r>
            <a:r>
              <a:rPr sz="550" dirty="0">
                <a:latin typeface="Microsoft Sans Serif"/>
                <a:cs typeface="Microsoft Sans Serif"/>
              </a:rPr>
              <a:t>	</a:t>
            </a:r>
            <a:r>
              <a:rPr sz="550" spc="-25" dirty="0">
                <a:latin typeface="Microsoft Sans Serif"/>
                <a:cs typeface="Microsoft Sans Serif"/>
              </a:rPr>
              <a:t>1.0</a:t>
            </a:r>
            <a:endParaRPr sz="550">
              <a:latin typeface="Microsoft Sans Serif"/>
              <a:cs typeface="Microsoft Sans Serif"/>
            </a:endParaRPr>
          </a:p>
          <a:p>
            <a:pPr marL="12700">
              <a:lnSpc>
                <a:spcPct val="100000"/>
              </a:lnSpc>
              <a:spcBef>
                <a:spcPts val="600"/>
              </a:spcBef>
            </a:pPr>
            <a:r>
              <a:rPr sz="650" dirty="0">
                <a:latin typeface="Microsoft Sans Serif"/>
                <a:cs typeface="Microsoft Sans Serif"/>
              </a:rPr>
              <a:t>False</a:t>
            </a:r>
            <a:r>
              <a:rPr sz="650" spc="20" dirty="0">
                <a:latin typeface="Microsoft Sans Serif"/>
                <a:cs typeface="Microsoft Sans Serif"/>
              </a:rPr>
              <a:t> </a:t>
            </a:r>
            <a:r>
              <a:rPr sz="650" dirty="0">
                <a:latin typeface="Microsoft Sans Serif"/>
                <a:cs typeface="Microsoft Sans Serif"/>
              </a:rPr>
              <a:t>positive</a:t>
            </a:r>
            <a:r>
              <a:rPr sz="650" spc="20"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23" name="object 23"/>
          <p:cNvSpPr txBox="1"/>
          <p:nvPr/>
        </p:nvSpPr>
        <p:spPr>
          <a:xfrm>
            <a:off x="2290994" y="1102214"/>
            <a:ext cx="111125" cy="673100"/>
          </a:xfrm>
          <a:prstGeom prst="rect">
            <a:avLst/>
          </a:prstGeom>
        </p:spPr>
        <p:txBody>
          <a:bodyPr vert="vert270" wrap="square" lIns="0" tIns="0" rIns="0" bIns="0" rtlCol="0">
            <a:spAutoFit/>
          </a:bodyPr>
          <a:lstStyle/>
          <a:p>
            <a:pPr marL="12700">
              <a:lnSpc>
                <a:spcPts val="750"/>
              </a:lnSpc>
            </a:pPr>
            <a:r>
              <a:rPr sz="650" dirty="0">
                <a:latin typeface="Microsoft Sans Serif"/>
                <a:cs typeface="Microsoft Sans Serif"/>
              </a:rPr>
              <a:t>True</a:t>
            </a:r>
            <a:r>
              <a:rPr sz="650" spc="5" dirty="0">
                <a:latin typeface="Microsoft Sans Serif"/>
                <a:cs typeface="Microsoft Sans Serif"/>
              </a:rPr>
              <a:t> </a:t>
            </a:r>
            <a:r>
              <a:rPr sz="650" dirty="0">
                <a:latin typeface="Microsoft Sans Serif"/>
                <a:cs typeface="Microsoft Sans Serif"/>
              </a:rPr>
              <a:t>positive</a:t>
            </a:r>
            <a:r>
              <a:rPr sz="650" spc="5"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24" name="object 24"/>
          <p:cNvSpPr/>
          <p:nvPr/>
        </p:nvSpPr>
        <p:spPr>
          <a:xfrm>
            <a:off x="2701529" y="2187324"/>
            <a:ext cx="1397635" cy="43180"/>
          </a:xfrm>
          <a:custGeom>
            <a:avLst/>
            <a:gdLst/>
            <a:ahLst/>
            <a:cxnLst/>
            <a:rect l="l" t="t" r="r" b="b"/>
            <a:pathLst>
              <a:path w="1397635" h="43180">
                <a:moveTo>
                  <a:pt x="0" y="0"/>
                </a:moveTo>
                <a:lnTo>
                  <a:pt x="1397631" y="0"/>
                </a:lnTo>
              </a:path>
              <a:path w="1397635" h="43180">
                <a:moveTo>
                  <a:pt x="0" y="0"/>
                </a:moveTo>
                <a:lnTo>
                  <a:pt x="0" y="43125"/>
                </a:lnTo>
              </a:path>
              <a:path w="1397635" h="43180">
                <a:moveTo>
                  <a:pt x="279554" y="0"/>
                </a:moveTo>
                <a:lnTo>
                  <a:pt x="279554" y="43125"/>
                </a:lnTo>
              </a:path>
              <a:path w="1397635" h="43180">
                <a:moveTo>
                  <a:pt x="559061" y="0"/>
                </a:moveTo>
                <a:lnTo>
                  <a:pt x="559061" y="43125"/>
                </a:lnTo>
              </a:path>
              <a:path w="1397635" h="43180">
                <a:moveTo>
                  <a:pt x="838569" y="0"/>
                </a:moveTo>
                <a:lnTo>
                  <a:pt x="838569" y="43125"/>
                </a:lnTo>
              </a:path>
              <a:path w="1397635" h="43180">
                <a:moveTo>
                  <a:pt x="1118076" y="0"/>
                </a:moveTo>
                <a:lnTo>
                  <a:pt x="1118076" y="43125"/>
                </a:lnTo>
              </a:path>
              <a:path w="1397635" h="43180">
                <a:moveTo>
                  <a:pt x="1397631" y="0"/>
                </a:moveTo>
                <a:lnTo>
                  <a:pt x="1397631" y="43125"/>
                </a:lnTo>
              </a:path>
            </a:pathLst>
          </a:custGeom>
          <a:ln w="3369">
            <a:solidFill>
              <a:srgbClr val="000000"/>
            </a:solidFill>
          </a:ln>
        </p:spPr>
        <p:txBody>
          <a:bodyPr wrap="square" lIns="0" tIns="0" rIns="0" bIns="0" rtlCol="0"/>
          <a:lstStyle/>
          <a:p>
            <a:endParaRPr/>
          </a:p>
        </p:txBody>
      </p:sp>
      <p:sp>
        <p:nvSpPr>
          <p:cNvPr id="25" name="object 25"/>
          <p:cNvSpPr txBox="1"/>
          <p:nvPr/>
        </p:nvSpPr>
        <p:spPr>
          <a:xfrm>
            <a:off x="2638877" y="2257998"/>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0.0</a:t>
            </a:r>
            <a:endParaRPr sz="550">
              <a:latin typeface="Microsoft Sans Serif"/>
              <a:cs typeface="Microsoft Sans Serif"/>
            </a:endParaRPr>
          </a:p>
        </p:txBody>
      </p:sp>
      <p:sp>
        <p:nvSpPr>
          <p:cNvPr id="26" name="object 26"/>
          <p:cNvSpPr txBox="1"/>
          <p:nvPr/>
        </p:nvSpPr>
        <p:spPr>
          <a:xfrm>
            <a:off x="2918431" y="2257998"/>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0.2</a:t>
            </a:r>
            <a:endParaRPr sz="550">
              <a:latin typeface="Microsoft Sans Serif"/>
              <a:cs typeface="Microsoft Sans Serif"/>
            </a:endParaRPr>
          </a:p>
        </p:txBody>
      </p:sp>
      <p:grpSp>
        <p:nvGrpSpPr>
          <p:cNvPr id="27" name="object 27"/>
          <p:cNvGrpSpPr/>
          <p:nvPr/>
        </p:nvGrpSpPr>
        <p:grpSpPr>
          <a:xfrm>
            <a:off x="2602522" y="676246"/>
            <a:ext cx="1554480" cy="1513205"/>
            <a:chOff x="2602522" y="676246"/>
            <a:chExt cx="1554480" cy="1513205"/>
          </a:xfrm>
        </p:grpSpPr>
        <p:sp>
          <p:nvSpPr>
            <p:cNvPr id="28" name="object 28"/>
            <p:cNvSpPr/>
            <p:nvPr/>
          </p:nvSpPr>
          <p:spPr>
            <a:xfrm>
              <a:off x="2602522" y="677930"/>
              <a:ext cx="1552575" cy="1509395"/>
            </a:xfrm>
            <a:custGeom>
              <a:avLst/>
              <a:gdLst/>
              <a:ahLst/>
              <a:cxnLst/>
              <a:rect l="l" t="t" r="r" b="b"/>
              <a:pathLst>
                <a:path w="1552575" h="1509395">
                  <a:moveTo>
                    <a:pt x="43125" y="1453509"/>
                  </a:moveTo>
                  <a:lnTo>
                    <a:pt x="43125" y="55881"/>
                  </a:lnTo>
                </a:path>
                <a:path w="1552575" h="1509395">
                  <a:moveTo>
                    <a:pt x="43125" y="1453509"/>
                  </a:moveTo>
                  <a:lnTo>
                    <a:pt x="0" y="1453509"/>
                  </a:lnTo>
                </a:path>
                <a:path w="1552575" h="1509395">
                  <a:moveTo>
                    <a:pt x="43125" y="1173958"/>
                  </a:moveTo>
                  <a:lnTo>
                    <a:pt x="0" y="1173958"/>
                  </a:lnTo>
                </a:path>
                <a:path w="1552575" h="1509395">
                  <a:moveTo>
                    <a:pt x="43125" y="894450"/>
                  </a:moveTo>
                  <a:lnTo>
                    <a:pt x="0" y="894450"/>
                  </a:lnTo>
                </a:path>
                <a:path w="1552575" h="1509395">
                  <a:moveTo>
                    <a:pt x="43125" y="614943"/>
                  </a:moveTo>
                  <a:lnTo>
                    <a:pt x="0" y="614943"/>
                  </a:lnTo>
                </a:path>
                <a:path w="1552575" h="1509395">
                  <a:moveTo>
                    <a:pt x="43125" y="335435"/>
                  </a:moveTo>
                  <a:lnTo>
                    <a:pt x="0" y="335435"/>
                  </a:lnTo>
                </a:path>
                <a:path w="1552575" h="1509395">
                  <a:moveTo>
                    <a:pt x="43125" y="55881"/>
                  </a:moveTo>
                  <a:lnTo>
                    <a:pt x="0" y="55881"/>
                  </a:lnTo>
                </a:path>
                <a:path w="1552575" h="1509395">
                  <a:moveTo>
                    <a:pt x="43125" y="1509393"/>
                  </a:moveTo>
                  <a:lnTo>
                    <a:pt x="1552519" y="1509393"/>
                  </a:lnTo>
                  <a:lnTo>
                    <a:pt x="1552519" y="0"/>
                  </a:lnTo>
                  <a:lnTo>
                    <a:pt x="43125" y="0"/>
                  </a:lnTo>
                  <a:lnTo>
                    <a:pt x="43125" y="1509393"/>
                  </a:lnTo>
                </a:path>
              </a:pathLst>
            </a:custGeom>
            <a:ln w="3369">
              <a:solidFill>
                <a:srgbClr val="000000"/>
              </a:solidFill>
            </a:ln>
          </p:spPr>
          <p:txBody>
            <a:bodyPr wrap="square" lIns="0" tIns="0" rIns="0" bIns="0" rtlCol="0"/>
            <a:lstStyle/>
            <a:p>
              <a:endParaRPr/>
            </a:p>
          </p:txBody>
        </p:sp>
        <p:sp>
          <p:nvSpPr>
            <p:cNvPr id="29" name="object 29"/>
            <p:cNvSpPr/>
            <p:nvPr/>
          </p:nvSpPr>
          <p:spPr>
            <a:xfrm>
              <a:off x="2701529" y="733811"/>
              <a:ext cx="1397635" cy="1397635"/>
            </a:xfrm>
            <a:custGeom>
              <a:avLst/>
              <a:gdLst/>
              <a:ahLst/>
              <a:cxnLst/>
              <a:rect l="l" t="t" r="r" b="b"/>
              <a:pathLst>
                <a:path w="1397635" h="1397635">
                  <a:moveTo>
                    <a:pt x="0" y="1397628"/>
                  </a:moveTo>
                  <a:lnTo>
                    <a:pt x="0" y="1103387"/>
                  </a:lnTo>
                  <a:lnTo>
                    <a:pt x="12486" y="1103387"/>
                  </a:lnTo>
                  <a:lnTo>
                    <a:pt x="12486" y="691450"/>
                  </a:lnTo>
                  <a:lnTo>
                    <a:pt x="24979" y="691450"/>
                  </a:lnTo>
                  <a:lnTo>
                    <a:pt x="24979" y="662024"/>
                  </a:lnTo>
                  <a:lnTo>
                    <a:pt x="37472" y="662024"/>
                  </a:lnTo>
                  <a:lnTo>
                    <a:pt x="37472" y="647334"/>
                  </a:lnTo>
                  <a:lnTo>
                    <a:pt x="49958" y="647334"/>
                  </a:lnTo>
                  <a:lnTo>
                    <a:pt x="49958" y="250128"/>
                  </a:lnTo>
                  <a:lnTo>
                    <a:pt x="62404" y="250128"/>
                  </a:lnTo>
                  <a:lnTo>
                    <a:pt x="62404" y="235398"/>
                  </a:lnTo>
                  <a:lnTo>
                    <a:pt x="137287" y="235398"/>
                  </a:lnTo>
                  <a:lnTo>
                    <a:pt x="137287" y="191281"/>
                  </a:lnTo>
                  <a:lnTo>
                    <a:pt x="162259" y="191281"/>
                  </a:lnTo>
                  <a:lnTo>
                    <a:pt x="162259" y="161855"/>
                  </a:lnTo>
                  <a:lnTo>
                    <a:pt x="187191" y="161855"/>
                  </a:lnTo>
                  <a:lnTo>
                    <a:pt x="187191" y="132435"/>
                  </a:lnTo>
                  <a:lnTo>
                    <a:pt x="199684" y="132435"/>
                  </a:lnTo>
                  <a:lnTo>
                    <a:pt x="199684" y="103009"/>
                  </a:lnTo>
                  <a:lnTo>
                    <a:pt x="249589" y="103009"/>
                  </a:lnTo>
                  <a:lnTo>
                    <a:pt x="249589" y="73582"/>
                  </a:lnTo>
                  <a:lnTo>
                    <a:pt x="311986" y="73582"/>
                  </a:lnTo>
                  <a:lnTo>
                    <a:pt x="311986" y="58852"/>
                  </a:lnTo>
                  <a:lnTo>
                    <a:pt x="324472" y="58852"/>
                  </a:lnTo>
                  <a:lnTo>
                    <a:pt x="324472" y="44163"/>
                  </a:lnTo>
                  <a:lnTo>
                    <a:pt x="623932" y="44163"/>
                  </a:lnTo>
                  <a:lnTo>
                    <a:pt x="623932" y="29426"/>
                  </a:lnTo>
                  <a:lnTo>
                    <a:pt x="686322" y="29426"/>
                  </a:lnTo>
                  <a:lnTo>
                    <a:pt x="686322" y="14736"/>
                  </a:lnTo>
                  <a:lnTo>
                    <a:pt x="935918" y="14736"/>
                  </a:lnTo>
                  <a:lnTo>
                    <a:pt x="935918" y="0"/>
                  </a:lnTo>
                  <a:lnTo>
                    <a:pt x="1397631" y="0"/>
                  </a:lnTo>
                </a:path>
              </a:pathLst>
            </a:custGeom>
            <a:ln w="6738">
              <a:solidFill>
                <a:srgbClr val="F80E16"/>
              </a:solidFill>
            </a:ln>
          </p:spPr>
          <p:txBody>
            <a:bodyPr wrap="square" lIns="0" tIns="0" rIns="0" bIns="0" rtlCol="0"/>
            <a:lstStyle/>
            <a:p>
              <a:endParaRPr/>
            </a:p>
          </p:txBody>
        </p:sp>
        <p:sp>
          <p:nvSpPr>
            <p:cNvPr id="30" name="object 30"/>
            <p:cNvSpPr/>
            <p:nvPr/>
          </p:nvSpPr>
          <p:spPr>
            <a:xfrm>
              <a:off x="2645647" y="677930"/>
              <a:ext cx="1509395" cy="1509395"/>
            </a:xfrm>
            <a:custGeom>
              <a:avLst/>
              <a:gdLst/>
              <a:ahLst/>
              <a:cxnLst/>
              <a:rect l="l" t="t" r="r" b="b"/>
              <a:pathLst>
                <a:path w="1509395" h="1509395">
                  <a:moveTo>
                    <a:pt x="0" y="1509393"/>
                  </a:moveTo>
                  <a:lnTo>
                    <a:pt x="1509393" y="0"/>
                  </a:lnTo>
                </a:path>
              </a:pathLst>
            </a:custGeom>
            <a:ln w="3369">
              <a:solidFill>
                <a:srgbClr val="000000"/>
              </a:solidFill>
              <a:prstDash val="dot"/>
            </a:ln>
          </p:spPr>
          <p:txBody>
            <a:bodyPr wrap="square" lIns="0" tIns="0" rIns="0" bIns="0" rtlCol="0"/>
            <a:lstStyle/>
            <a:p>
              <a:endParaRPr/>
            </a:p>
          </p:txBody>
        </p:sp>
        <p:sp>
          <p:nvSpPr>
            <p:cNvPr id="31" name="object 31"/>
            <p:cNvSpPr/>
            <p:nvPr/>
          </p:nvSpPr>
          <p:spPr>
            <a:xfrm>
              <a:off x="2701529" y="733811"/>
              <a:ext cx="1397635" cy="1397635"/>
            </a:xfrm>
            <a:custGeom>
              <a:avLst/>
              <a:gdLst/>
              <a:ahLst/>
              <a:cxnLst/>
              <a:rect l="l" t="t" r="r" b="b"/>
              <a:pathLst>
                <a:path w="1397635" h="1397635">
                  <a:moveTo>
                    <a:pt x="0" y="1397628"/>
                  </a:moveTo>
                  <a:lnTo>
                    <a:pt x="0" y="970958"/>
                  </a:lnTo>
                  <a:lnTo>
                    <a:pt x="24979" y="970958"/>
                  </a:lnTo>
                  <a:lnTo>
                    <a:pt x="24979" y="691450"/>
                  </a:lnTo>
                  <a:lnTo>
                    <a:pt x="37472" y="691450"/>
                  </a:lnTo>
                  <a:lnTo>
                    <a:pt x="37472" y="588488"/>
                  </a:lnTo>
                  <a:lnTo>
                    <a:pt x="62404" y="588488"/>
                  </a:lnTo>
                  <a:lnTo>
                    <a:pt x="62404" y="559061"/>
                  </a:lnTo>
                  <a:lnTo>
                    <a:pt x="87376" y="559061"/>
                  </a:lnTo>
                  <a:lnTo>
                    <a:pt x="87376" y="544325"/>
                  </a:lnTo>
                  <a:lnTo>
                    <a:pt x="112308" y="544325"/>
                  </a:lnTo>
                  <a:lnTo>
                    <a:pt x="112308" y="485479"/>
                  </a:lnTo>
                  <a:lnTo>
                    <a:pt x="124794" y="485479"/>
                  </a:lnTo>
                  <a:lnTo>
                    <a:pt x="124794" y="456052"/>
                  </a:lnTo>
                  <a:lnTo>
                    <a:pt x="137287" y="456052"/>
                  </a:lnTo>
                  <a:lnTo>
                    <a:pt x="137287" y="426673"/>
                  </a:lnTo>
                  <a:lnTo>
                    <a:pt x="149773" y="426673"/>
                  </a:lnTo>
                  <a:lnTo>
                    <a:pt x="149773" y="382516"/>
                  </a:lnTo>
                  <a:lnTo>
                    <a:pt x="162259" y="382516"/>
                  </a:lnTo>
                  <a:lnTo>
                    <a:pt x="162259" y="367827"/>
                  </a:lnTo>
                  <a:lnTo>
                    <a:pt x="187191" y="367827"/>
                  </a:lnTo>
                  <a:lnTo>
                    <a:pt x="187191" y="323670"/>
                  </a:lnTo>
                  <a:lnTo>
                    <a:pt x="212170" y="323670"/>
                  </a:lnTo>
                  <a:lnTo>
                    <a:pt x="212170" y="279554"/>
                  </a:lnTo>
                  <a:lnTo>
                    <a:pt x="224616" y="279554"/>
                  </a:lnTo>
                  <a:lnTo>
                    <a:pt x="224616" y="250128"/>
                  </a:lnTo>
                  <a:lnTo>
                    <a:pt x="237102" y="250128"/>
                  </a:lnTo>
                  <a:lnTo>
                    <a:pt x="237102" y="191281"/>
                  </a:lnTo>
                  <a:lnTo>
                    <a:pt x="249589" y="191281"/>
                  </a:lnTo>
                  <a:lnTo>
                    <a:pt x="249589" y="161855"/>
                  </a:lnTo>
                  <a:lnTo>
                    <a:pt x="336918" y="161855"/>
                  </a:lnTo>
                  <a:lnTo>
                    <a:pt x="336918" y="147125"/>
                  </a:lnTo>
                  <a:lnTo>
                    <a:pt x="349411" y="147125"/>
                  </a:lnTo>
                  <a:lnTo>
                    <a:pt x="349411" y="132429"/>
                  </a:lnTo>
                  <a:lnTo>
                    <a:pt x="361897" y="132429"/>
                  </a:lnTo>
                  <a:lnTo>
                    <a:pt x="361897" y="117699"/>
                  </a:lnTo>
                  <a:lnTo>
                    <a:pt x="449226" y="117699"/>
                  </a:lnTo>
                  <a:lnTo>
                    <a:pt x="449226" y="103009"/>
                  </a:lnTo>
                  <a:lnTo>
                    <a:pt x="574021" y="103009"/>
                  </a:lnTo>
                  <a:lnTo>
                    <a:pt x="574021" y="88272"/>
                  </a:lnTo>
                  <a:lnTo>
                    <a:pt x="586507" y="88272"/>
                  </a:lnTo>
                  <a:lnTo>
                    <a:pt x="586507" y="73582"/>
                  </a:lnTo>
                  <a:lnTo>
                    <a:pt x="636418" y="73582"/>
                  </a:lnTo>
                  <a:lnTo>
                    <a:pt x="636418" y="58852"/>
                  </a:lnTo>
                  <a:lnTo>
                    <a:pt x="648904" y="58852"/>
                  </a:lnTo>
                  <a:lnTo>
                    <a:pt x="648904" y="44156"/>
                  </a:lnTo>
                  <a:lnTo>
                    <a:pt x="686329" y="44156"/>
                  </a:lnTo>
                  <a:lnTo>
                    <a:pt x="686329" y="29426"/>
                  </a:lnTo>
                  <a:lnTo>
                    <a:pt x="873521" y="29426"/>
                  </a:lnTo>
                  <a:lnTo>
                    <a:pt x="873521" y="14736"/>
                  </a:lnTo>
                  <a:lnTo>
                    <a:pt x="960850" y="14736"/>
                  </a:lnTo>
                  <a:lnTo>
                    <a:pt x="960850" y="0"/>
                  </a:lnTo>
                  <a:lnTo>
                    <a:pt x="1397631" y="0"/>
                  </a:lnTo>
                </a:path>
              </a:pathLst>
            </a:custGeom>
            <a:ln w="6738">
              <a:solidFill>
                <a:srgbClr val="000000"/>
              </a:solidFill>
            </a:ln>
          </p:spPr>
          <p:txBody>
            <a:bodyPr wrap="square" lIns="0" tIns="0" rIns="0" bIns="0" rtlCol="0"/>
            <a:lstStyle/>
            <a:p>
              <a:endParaRPr/>
            </a:p>
          </p:txBody>
        </p:sp>
        <p:sp>
          <p:nvSpPr>
            <p:cNvPr id="32" name="object 32"/>
            <p:cNvSpPr/>
            <p:nvPr/>
          </p:nvSpPr>
          <p:spPr>
            <a:xfrm>
              <a:off x="2701529" y="733811"/>
              <a:ext cx="1397635" cy="1397635"/>
            </a:xfrm>
            <a:custGeom>
              <a:avLst/>
              <a:gdLst/>
              <a:ahLst/>
              <a:cxnLst/>
              <a:rect l="l" t="t" r="r" b="b"/>
              <a:pathLst>
                <a:path w="1397635" h="1397635">
                  <a:moveTo>
                    <a:pt x="0" y="1397628"/>
                  </a:moveTo>
                  <a:lnTo>
                    <a:pt x="0" y="956268"/>
                  </a:lnTo>
                  <a:lnTo>
                    <a:pt x="12486" y="956268"/>
                  </a:lnTo>
                  <a:lnTo>
                    <a:pt x="12486" y="617908"/>
                  </a:lnTo>
                  <a:lnTo>
                    <a:pt x="24979" y="617908"/>
                  </a:lnTo>
                  <a:lnTo>
                    <a:pt x="24979" y="603178"/>
                  </a:lnTo>
                  <a:lnTo>
                    <a:pt x="37472" y="603178"/>
                  </a:lnTo>
                  <a:lnTo>
                    <a:pt x="37472" y="588488"/>
                  </a:lnTo>
                  <a:lnTo>
                    <a:pt x="49958" y="588488"/>
                  </a:lnTo>
                  <a:lnTo>
                    <a:pt x="49958" y="529635"/>
                  </a:lnTo>
                  <a:lnTo>
                    <a:pt x="62404" y="529635"/>
                  </a:lnTo>
                  <a:lnTo>
                    <a:pt x="62404" y="485479"/>
                  </a:lnTo>
                  <a:lnTo>
                    <a:pt x="74890" y="485479"/>
                  </a:lnTo>
                  <a:lnTo>
                    <a:pt x="74890" y="441362"/>
                  </a:lnTo>
                  <a:lnTo>
                    <a:pt x="87376" y="441362"/>
                  </a:lnTo>
                  <a:lnTo>
                    <a:pt x="87376" y="426673"/>
                  </a:lnTo>
                  <a:lnTo>
                    <a:pt x="99862" y="426673"/>
                  </a:lnTo>
                  <a:lnTo>
                    <a:pt x="99862" y="382516"/>
                  </a:lnTo>
                  <a:lnTo>
                    <a:pt x="112308" y="382516"/>
                  </a:lnTo>
                  <a:lnTo>
                    <a:pt x="112308" y="353090"/>
                  </a:lnTo>
                  <a:lnTo>
                    <a:pt x="124794" y="353090"/>
                  </a:lnTo>
                  <a:lnTo>
                    <a:pt x="124794" y="323670"/>
                  </a:lnTo>
                  <a:lnTo>
                    <a:pt x="137287" y="323670"/>
                  </a:lnTo>
                  <a:lnTo>
                    <a:pt x="137287" y="308981"/>
                  </a:lnTo>
                  <a:lnTo>
                    <a:pt x="149773" y="308981"/>
                  </a:lnTo>
                  <a:lnTo>
                    <a:pt x="149773" y="235398"/>
                  </a:lnTo>
                  <a:lnTo>
                    <a:pt x="162259" y="235398"/>
                  </a:lnTo>
                  <a:lnTo>
                    <a:pt x="162259" y="205971"/>
                  </a:lnTo>
                  <a:lnTo>
                    <a:pt x="187191" y="205971"/>
                  </a:lnTo>
                  <a:lnTo>
                    <a:pt x="187191" y="191281"/>
                  </a:lnTo>
                  <a:lnTo>
                    <a:pt x="199684" y="191281"/>
                  </a:lnTo>
                  <a:lnTo>
                    <a:pt x="199684" y="147125"/>
                  </a:lnTo>
                  <a:lnTo>
                    <a:pt x="212170" y="147125"/>
                  </a:lnTo>
                  <a:lnTo>
                    <a:pt x="212170" y="117699"/>
                  </a:lnTo>
                  <a:lnTo>
                    <a:pt x="237102" y="117699"/>
                  </a:lnTo>
                  <a:lnTo>
                    <a:pt x="237102" y="103009"/>
                  </a:lnTo>
                  <a:lnTo>
                    <a:pt x="287013" y="103009"/>
                  </a:lnTo>
                  <a:lnTo>
                    <a:pt x="287013" y="88272"/>
                  </a:lnTo>
                  <a:lnTo>
                    <a:pt x="336918" y="88272"/>
                  </a:lnTo>
                  <a:lnTo>
                    <a:pt x="336918" y="73582"/>
                  </a:lnTo>
                  <a:lnTo>
                    <a:pt x="374390" y="73582"/>
                  </a:lnTo>
                  <a:lnTo>
                    <a:pt x="374390" y="58852"/>
                  </a:lnTo>
                  <a:lnTo>
                    <a:pt x="411808" y="58852"/>
                  </a:lnTo>
                  <a:lnTo>
                    <a:pt x="411808" y="44163"/>
                  </a:lnTo>
                  <a:lnTo>
                    <a:pt x="711308" y="44163"/>
                  </a:lnTo>
                  <a:lnTo>
                    <a:pt x="711308" y="29426"/>
                  </a:lnTo>
                  <a:lnTo>
                    <a:pt x="873521" y="29426"/>
                  </a:lnTo>
                  <a:lnTo>
                    <a:pt x="873521" y="14736"/>
                  </a:lnTo>
                  <a:lnTo>
                    <a:pt x="960850" y="14736"/>
                  </a:lnTo>
                  <a:lnTo>
                    <a:pt x="960850" y="0"/>
                  </a:lnTo>
                  <a:lnTo>
                    <a:pt x="1397631" y="0"/>
                  </a:lnTo>
                </a:path>
              </a:pathLst>
            </a:custGeom>
            <a:ln w="6738">
              <a:solidFill>
                <a:srgbClr val="00CF24"/>
              </a:solidFill>
            </a:ln>
          </p:spPr>
          <p:txBody>
            <a:bodyPr wrap="square" lIns="0" tIns="0" rIns="0" bIns="0" rtlCol="0"/>
            <a:lstStyle/>
            <a:p>
              <a:endParaRPr/>
            </a:p>
          </p:txBody>
        </p:sp>
        <p:sp>
          <p:nvSpPr>
            <p:cNvPr id="33" name="object 33"/>
            <p:cNvSpPr/>
            <p:nvPr/>
          </p:nvSpPr>
          <p:spPr>
            <a:xfrm>
              <a:off x="2701529" y="733811"/>
              <a:ext cx="1397635" cy="1397635"/>
            </a:xfrm>
            <a:custGeom>
              <a:avLst/>
              <a:gdLst/>
              <a:ahLst/>
              <a:cxnLst/>
              <a:rect l="l" t="t" r="r" b="b"/>
              <a:pathLst>
                <a:path w="1397635" h="1397635">
                  <a:moveTo>
                    <a:pt x="0" y="1397628"/>
                  </a:moveTo>
                  <a:lnTo>
                    <a:pt x="0" y="426673"/>
                  </a:lnTo>
                  <a:lnTo>
                    <a:pt x="12486" y="426673"/>
                  </a:lnTo>
                  <a:lnTo>
                    <a:pt x="12486" y="88272"/>
                  </a:lnTo>
                  <a:lnTo>
                    <a:pt x="24979" y="88272"/>
                  </a:lnTo>
                  <a:lnTo>
                    <a:pt x="24979" y="58852"/>
                  </a:lnTo>
                  <a:lnTo>
                    <a:pt x="74890" y="58852"/>
                  </a:lnTo>
                  <a:lnTo>
                    <a:pt x="74890" y="44163"/>
                  </a:lnTo>
                  <a:lnTo>
                    <a:pt x="87376" y="44163"/>
                  </a:lnTo>
                  <a:lnTo>
                    <a:pt x="99862" y="44156"/>
                  </a:lnTo>
                  <a:lnTo>
                    <a:pt x="162259" y="44156"/>
                  </a:lnTo>
                  <a:lnTo>
                    <a:pt x="162259" y="29426"/>
                  </a:lnTo>
                  <a:lnTo>
                    <a:pt x="262081" y="29426"/>
                  </a:lnTo>
                  <a:lnTo>
                    <a:pt x="262081" y="14736"/>
                  </a:lnTo>
                  <a:lnTo>
                    <a:pt x="1060713" y="14736"/>
                  </a:lnTo>
                  <a:lnTo>
                    <a:pt x="1060713" y="0"/>
                  </a:lnTo>
                  <a:lnTo>
                    <a:pt x="1397631" y="0"/>
                  </a:lnTo>
                </a:path>
              </a:pathLst>
            </a:custGeom>
            <a:ln w="6738">
              <a:solidFill>
                <a:srgbClr val="0000FF"/>
              </a:solidFill>
            </a:ln>
          </p:spPr>
          <p:txBody>
            <a:bodyPr wrap="square" lIns="0" tIns="0" rIns="0" bIns="0" rtlCol="0"/>
            <a:lstStyle/>
            <a:p>
              <a:endParaRPr/>
            </a:p>
          </p:txBody>
        </p:sp>
        <p:sp>
          <p:nvSpPr>
            <p:cNvPr id="34" name="object 34"/>
            <p:cNvSpPr/>
            <p:nvPr/>
          </p:nvSpPr>
          <p:spPr>
            <a:xfrm>
              <a:off x="3316479" y="1799194"/>
              <a:ext cx="838835" cy="388620"/>
            </a:xfrm>
            <a:custGeom>
              <a:avLst/>
              <a:gdLst/>
              <a:ahLst/>
              <a:cxnLst/>
              <a:rect l="l" t="t" r="r" b="b"/>
              <a:pathLst>
                <a:path w="838835" h="388619">
                  <a:moveTo>
                    <a:pt x="0" y="388129"/>
                  </a:moveTo>
                  <a:lnTo>
                    <a:pt x="838562" y="388129"/>
                  </a:lnTo>
                  <a:lnTo>
                    <a:pt x="838562" y="0"/>
                  </a:lnTo>
                  <a:lnTo>
                    <a:pt x="0" y="0"/>
                  </a:lnTo>
                  <a:lnTo>
                    <a:pt x="0" y="388129"/>
                  </a:lnTo>
                  <a:close/>
                </a:path>
              </a:pathLst>
            </a:custGeom>
            <a:ln w="3369">
              <a:solidFill>
                <a:srgbClr val="000000"/>
              </a:solidFill>
            </a:ln>
          </p:spPr>
          <p:txBody>
            <a:bodyPr wrap="square" lIns="0" tIns="0" rIns="0" bIns="0" rtlCol="0"/>
            <a:lstStyle/>
            <a:p>
              <a:endParaRPr/>
            </a:p>
          </p:txBody>
        </p:sp>
        <p:sp>
          <p:nvSpPr>
            <p:cNvPr id="35" name="object 35"/>
            <p:cNvSpPr/>
            <p:nvPr/>
          </p:nvSpPr>
          <p:spPr>
            <a:xfrm>
              <a:off x="3360137" y="1862266"/>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F80E16"/>
            </a:solidFill>
          </p:spPr>
          <p:txBody>
            <a:bodyPr wrap="square" lIns="0" tIns="0" rIns="0" bIns="0" rtlCol="0"/>
            <a:lstStyle/>
            <a:p>
              <a:endParaRPr/>
            </a:p>
          </p:txBody>
        </p:sp>
        <p:sp>
          <p:nvSpPr>
            <p:cNvPr id="36" name="object 36"/>
            <p:cNvSpPr/>
            <p:nvPr/>
          </p:nvSpPr>
          <p:spPr>
            <a:xfrm>
              <a:off x="3360137" y="1939892"/>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000000"/>
            </a:solidFill>
          </p:spPr>
          <p:txBody>
            <a:bodyPr wrap="square" lIns="0" tIns="0" rIns="0" bIns="0" rtlCol="0"/>
            <a:lstStyle/>
            <a:p>
              <a:endParaRPr/>
            </a:p>
          </p:txBody>
        </p:sp>
        <p:sp>
          <p:nvSpPr>
            <p:cNvPr id="37" name="object 37"/>
            <p:cNvSpPr/>
            <p:nvPr/>
          </p:nvSpPr>
          <p:spPr>
            <a:xfrm>
              <a:off x="3360137" y="2017517"/>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00CF24"/>
            </a:solidFill>
          </p:spPr>
          <p:txBody>
            <a:bodyPr wrap="square" lIns="0" tIns="0" rIns="0" bIns="0" rtlCol="0"/>
            <a:lstStyle/>
            <a:p>
              <a:endParaRPr/>
            </a:p>
          </p:txBody>
        </p:sp>
        <p:sp>
          <p:nvSpPr>
            <p:cNvPr id="38" name="object 38"/>
            <p:cNvSpPr/>
            <p:nvPr/>
          </p:nvSpPr>
          <p:spPr>
            <a:xfrm>
              <a:off x="3360137" y="2095142"/>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0000FF"/>
            </a:solidFill>
          </p:spPr>
          <p:txBody>
            <a:bodyPr wrap="square" lIns="0" tIns="0" rIns="0" bIns="0" rtlCol="0"/>
            <a:lstStyle/>
            <a:p>
              <a:endParaRPr/>
            </a:p>
          </p:txBody>
        </p:sp>
      </p:grpSp>
      <p:sp>
        <p:nvSpPr>
          <p:cNvPr id="39" name="object 39"/>
          <p:cNvSpPr txBox="1"/>
          <p:nvPr/>
        </p:nvSpPr>
        <p:spPr>
          <a:xfrm>
            <a:off x="3015980" y="1808055"/>
            <a:ext cx="1171575" cy="737235"/>
          </a:xfrm>
          <a:prstGeom prst="rect">
            <a:avLst/>
          </a:prstGeom>
        </p:spPr>
        <p:txBody>
          <a:bodyPr vert="horz" wrap="square" lIns="0" tIns="12700" rIns="0" bIns="0" rtlCol="0">
            <a:spAutoFit/>
          </a:bodyPr>
          <a:lstStyle/>
          <a:p>
            <a:pPr marL="416559" marR="53340">
              <a:lnSpc>
                <a:spcPct val="112000"/>
              </a:lnSpc>
              <a:spcBef>
                <a:spcPts val="100"/>
              </a:spcBef>
            </a:pPr>
            <a:r>
              <a:rPr sz="500" dirty="0">
                <a:latin typeface="Microsoft Sans Serif"/>
                <a:cs typeface="Microsoft Sans Serif"/>
              </a:rPr>
              <a:t>Support </a:t>
            </a:r>
            <a:r>
              <a:rPr sz="500" spc="-10" dirty="0">
                <a:latin typeface="Microsoft Sans Serif"/>
                <a:cs typeface="Microsoft Sans Serif"/>
              </a:rPr>
              <a:t>Vector</a:t>
            </a:r>
            <a:r>
              <a:rPr sz="500" spc="5" dirty="0">
                <a:latin typeface="Microsoft Sans Serif"/>
                <a:cs typeface="Microsoft Sans Serif"/>
              </a:rPr>
              <a:t> </a:t>
            </a:r>
            <a:r>
              <a:rPr sz="500" spc="-10" dirty="0">
                <a:latin typeface="Microsoft Sans Serif"/>
                <a:cs typeface="Microsoft Sans Serif"/>
              </a:rPr>
              <a:t>Classifier</a:t>
            </a:r>
            <a:r>
              <a:rPr sz="500" spc="500" dirty="0">
                <a:latin typeface="Microsoft Sans Serif"/>
                <a:cs typeface="Microsoft Sans Serif"/>
              </a:rPr>
              <a:t> </a:t>
            </a:r>
            <a:r>
              <a:rPr sz="500" dirty="0">
                <a:latin typeface="Microsoft Sans Serif"/>
                <a:cs typeface="Microsoft Sans Serif"/>
              </a:rPr>
              <a:t>SVM:</a:t>
            </a:r>
            <a:r>
              <a:rPr sz="500" spc="-20" dirty="0">
                <a:latin typeface="Microsoft Sans Serif"/>
                <a:cs typeface="Microsoft Sans Serif"/>
              </a:rPr>
              <a:t> </a:t>
            </a:r>
            <a:r>
              <a:rPr sz="500" spc="-10" dirty="0">
                <a:latin typeface="Symbol"/>
                <a:cs typeface="Symbol"/>
              </a:rPr>
              <a:t></a:t>
            </a:r>
            <a:r>
              <a:rPr sz="500" spc="-10" dirty="0">
                <a:latin typeface="Microsoft Sans Serif"/>
                <a:cs typeface="Microsoft Sans Serif"/>
              </a:rPr>
              <a:t>=10</a:t>
            </a:r>
            <a:r>
              <a:rPr sz="525" spc="-15" baseline="39682" dirty="0">
                <a:latin typeface="Symbol"/>
                <a:cs typeface="Symbol"/>
              </a:rPr>
              <a:t></a:t>
            </a:r>
            <a:r>
              <a:rPr sz="525" spc="-15" baseline="39682" dirty="0">
                <a:latin typeface="Microsoft Sans Serif"/>
                <a:cs typeface="Microsoft Sans Serif"/>
              </a:rPr>
              <a:t>3</a:t>
            </a:r>
            <a:endParaRPr sz="525" baseline="39682">
              <a:latin typeface="Microsoft Sans Serif"/>
              <a:cs typeface="Microsoft Sans Serif"/>
            </a:endParaRPr>
          </a:p>
          <a:p>
            <a:pPr marL="416559">
              <a:lnSpc>
                <a:spcPct val="100000"/>
              </a:lnSpc>
              <a:spcBef>
                <a:spcPts val="10"/>
              </a:spcBef>
            </a:pPr>
            <a:r>
              <a:rPr sz="500" dirty="0">
                <a:latin typeface="Microsoft Sans Serif"/>
                <a:cs typeface="Microsoft Sans Serif"/>
              </a:rPr>
              <a:t>SVM:</a:t>
            </a:r>
            <a:r>
              <a:rPr sz="500" spc="-20" dirty="0">
                <a:latin typeface="Microsoft Sans Serif"/>
                <a:cs typeface="Microsoft Sans Serif"/>
              </a:rPr>
              <a:t> </a:t>
            </a:r>
            <a:r>
              <a:rPr sz="500" spc="-10" dirty="0">
                <a:latin typeface="Symbol"/>
                <a:cs typeface="Symbol"/>
              </a:rPr>
              <a:t></a:t>
            </a:r>
            <a:r>
              <a:rPr sz="500" spc="-10" dirty="0">
                <a:latin typeface="Microsoft Sans Serif"/>
                <a:cs typeface="Microsoft Sans Serif"/>
              </a:rPr>
              <a:t>=10</a:t>
            </a:r>
            <a:r>
              <a:rPr sz="525" spc="-15" baseline="39682" dirty="0">
                <a:latin typeface="Symbol"/>
                <a:cs typeface="Symbol"/>
              </a:rPr>
              <a:t></a:t>
            </a:r>
            <a:r>
              <a:rPr sz="525" spc="-15" baseline="39682" dirty="0">
                <a:latin typeface="Microsoft Sans Serif"/>
                <a:cs typeface="Microsoft Sans Serif"/>
              </a:rPr>
              <a:t>2</a:t>
            </a:r>
            <a:endParaRPr sz="525" baseline="39682">
              <a:latin typeface="Microsoft Sans Serif"/>
              <a:cs typeface="Microsoft Sans Serif"/>
            </a:endParaRPr>
          </a:p>
          <a:p>
            <a:pPr marL="416559">
              <a:lnSpc>
                <a:spcPct val="100000"/>
              </a:lnSpc>
              <a:spcBef>
                <a:spcPts val="10"/>
              </a:spcBef>
            </a:pPr>
            <a:r>
              <a:rPr sz="500" dirty="0">
                <a:latin typeface="Microsoft Sans Serif"/>
                <a:cs typeface="Microsoft Sans Serif"/>
              </a:rPr>
              <a:t>SVM:</a:t>
            </a:r>
            <a:r>
              <a:rPr sz="500" spc="-20" dirty="0">
                <a:latin typeface="Microsoft Sans Serif"/>
                <a:cs typeface="Microsoft Sans Serif"/>
              </a:rPr>
              <a:t> </a:t>
            </a:r>
            <a:r>
              <a:rPr sz="500" spc="-10" dirty="0">
                <a:latin typeface="Symbol"/>
                <a:cs typeface="Symbol"/>
              </a:rPr>
              <a:t></a:t>
            </a:r>
            <a:r>
              <a:rPr sz="500" spc="-10" dirty="0">
                <a:latin typeface="Microsoft Sans Serif"/>
                <a:cs typeface="Microsoft Sans Serif"/>
              </a:rPr>
              <a:t>=10</a:t>
            </a:r>
            <a:r>
              <a:rPr sz="525" spc="-15" baseline="39682" dirty="0">
                <a:latin typeface="Symbol"/>
                <a:cs typeface="Symbol"/>
              </a:rPr>
              <a:t></a:t>
            </a:r>
            <a:r>
              <a:rPr sz="525" spc="-15" baseline="39682" dirty="0">
                <a:latin typeface="Microsoft Sans Serif"/>
                <a:cs typeface="Microsoft Sans Serif"/>
              </a:rPr>
              <a:t>1</a:t>
            </a:r>
            <a:endParaRPr sz="525" baseline="39682">
              <a:latin typeface="Microsoft Sans Serif"/>
              <a:cs typeface="Microsoft Sans Serif"/>
            </a:endParaRPr>
          </a:p>
          <a:p>
            <a:pPr>
              <a:lnSpc>
                <a:spcPct val="100000"/>
              </a:lnSpc>
              <a:spcBef>
                <a:spcPts val="425"/>
              </a:spcBef>
            </a:pPr>
            <a:endParaRPr sz="500">
              <a:latin typeface="Microsoft Sans Serif"/>
              <a:cs typeface="Microsoft Sans Serif"/>
            </a:endParaRPr>
          </a:p>
          <a:p>
            <a:pPr marL="194310">
              <a:lnSpc>
                <a:spcPct val="100000"/>
              </a:lnSpc>
              <a:spcBef>
                <a:spcPts val="5"/>
              </a:spcBef>
              <a:tabLst>
                <a:tab pos="473709" algn="l"/>
                <a:tab pos="753110" algn="l"/>
                <a:tab pos="1033144" algn="l"/>
              </a:tabLst>
            </a:pPr>
            <a:r>
              <a:rPr sz="550" spc="-25" dirty="0">
                <a:latin typeface="Microsoft Sans Serif"/>
                <a:cs typeface="Microsoft Sans Serif"/>
              </a:rPr>
              <a:t>0.4</a:t>
            </a:r>
            <a:r>
              <a:rPr sz="550" dirty="0">
                <a:latin typeface="Microsoft Sans Serif"/>
                <a:cs typeface="Microsoft Sans Serif"/>
              </a:rPr>
              <a:t>	</a:t>
            </a:r>
            <a:r>
              <a:rPr sz="550" spc="-25" dirty="0">
                <a:latin typeface="Microsoft Sans Serif"/>
                <a:cs typeface="Microsoft Sans Serif"/>
              </a:rPr>
              <a:t>0.6</a:t>
            </a:r>
            <a:r>
              <a:rPr sz="550" dirty="0">
                <a:latin typeface="Microsoft Sans Serif"/>
                <a:cs typeface="Microsoft Sans Serif"/>
              </a:rPr>
              <a:t>	</a:t>
            </a:r>
            <a:r>
              <a:rPr sz="550" spc="-25" dirty="0">
                <a:latin typeface="Microsoft Sans Serif"/>
                <a:cs typeface="Microsoft Sans Serif"/>
              </a:rPr>
              <a:t>0.8</a:t>
            </a:r>
            <a:r>
              <a:rPr sz="550" dirty="0">
                <a:latin typeface="Microsoft Sans Serif"/>
                <a:cs typeface="Microsoft Sans Serif"/>
              </a:rPr>
              <a:t>	</a:t>
            </a:r>
            <a:r>
              <a:rPr sz="550" spc="-25" dirty="0">
                <a:latin typeface="Microsoft Sans Serif"/>
                <a:cs typeface="Microsoft Sans Serif"/>
              </a:rPr>
              <a:t>1.0</a:t>
            </a:r>
            <a:endParaRPr sz="550">
              <a:latin typeface="Microsoft Sans Serif"/>
              <a:cs typeface="Microsoft Sans Serif"/>
            </a:endParaRPr>
          </a:p>
          <a:p>
            <a:pPr marL="38100">
              <a:lnSpc>
                <a:spcPct val="100000"/>
              </a:lnSpc>
              <a:spcBef>
                <a:spcPts val="595"/>
              </a:spcBef>
            </a:pPr>
            <a:r>
              <a:rPr sz="650" dirty="0">
                <a:latin typeface="Microsoft Sans Serif"/>
                <a:cs typeface="Microsoft Sans Serif"/>
              </a:rPr>
              <a:t>False</a:t>
            </a:r>
            <a:r>
              <a:rPr sz="650" spc="20" dirty="0">
                <a:latin typeface="Microsoft Sans Serif"/>
                <a:cs typeface="Microsoft Sans Serif"/>
              </a:rPr>
              <a:t> </a:t>
            </a:r>
            <a:r>
              <a:rPr sz="650" dirty="0">
                <a:latin typeface="Microsoft Sans Serif"/>
                <a:cs typeface="Microsoft Sans Serif"/>
              </a:rPr>
              <a:t>positive</a:t>
            </a:r>
            <a:r>
              <a:rPr sz="650" spc="20"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69</a:t>
            </a:fld>
            <a:r>
              <a:rPr spc="-240" dirty="0"/>
              <a:t> </a:t>
            </a:r>
            <a:r>
              <a:rPr dirty="0"/>
              <a:t>/</a:t>
            </a:r>
            <a:r>
              <a:rPr spc="-245" dirty="0"/>
              <a:t> </a:t>
            </a:r>
            <a:r>
              <a:rPr spc="-25" dirty="0"/>
              <a:t>21</a:t>
            </a:r>
          </a:p>
        </p:txBody>
      </p:sp>
      <p:sp>
        <p:nvSpPr>
          <p:cNvPr id="40" name="object 40"/>
          <p:cNvSpPr txBox="1"/>
          <p:nvPr/>
        </p:nvSpPr>
        <p:spPr>
          <a:xfrm>
            <a:off x="2473909" y="2068786"/>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0.0</a:t>
            </a:r>
            <a:endParaRPr sz="550">
              <a:latin typeface="Microsoft Sans Serif"/>
              <a:cs typeface="Microsoft Sans Serif"/>
            </a:endParaRPr>
          </a:p>
        </p:txBody>
      </p:sp>
      <p:sp>
        <p:nvSpPr>
          <p:cNvPr id="41" name="object 41"/>
          <p:cNvSpPr txBox="1"/>
          <p:nvPr/>
        </p:nvSpPr>
        <p:spPr>
          <a:xfrm>
            <a:off x="2473909" y="1789232"/>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0.2</a:t>
            </a:r>
            <a:endParaRPr sz="550">
              <a:latin typeface="Microsoft Sans Serif"/>
              <a:cs typeface="Microsoft Sans Serif"/>
            </a:endParaRPr>
          </a:p>
        </p:txBody>
      </p:sp>
      <p:sp>
        <p:nvSpPr>
          <p:cNvPr id="42" name="object 42"/>
          <p:cNvSpPr txBox="1"/>
          <p:nvPr/>
        </p:nvSpPr>
        <p:spPr>
          <a:xfrm>
            <a:off x="2473909" y="1509723"/>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0.4</a:t>
            </a:r>
            <a:endParaRPr sz="550">
              <a:latin typeface="Microsoft Sans Serif"/>
              <a:cs typeface="Microsoft Sans Serif"/>
            </a:endParaRPr>
          </a:p>
        </p:txBody>
      </p:sp>
      <p:sp>
        <p:nvSpPr>
          <p:cNvPr id="43" name="object 43"/>
          <p:cNvSpPr txBox="1"/>
          <p:nvPr/>
        </p:nvSpPr>
        <p:spPr>
          <a:xfrm>
            <a:off x="2473909" y="1230214"/>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0.6</a:t>
            </a:r>
            <a:endParaRPr sz="550">
              <a:latin typeface="Microsoft Sans Serif"/>
              <a:cs typeface="Microsoft Sans Serif"/>
            </a:endParaRPr>
          </a:p>
        </p:txBody>
      </p:sp>
      <p:sp>
        <p:nvSpPr>
          <p:cNvPr id="44" name="object 44"/>
          <p:cNvSpPr txBox="1"/>
          <p:nvPr/>
        </p:nvSpPr>
        <p:spPr>
          <a:xfrm>
            <a:off x="2473909" y="950705"/>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0.8</a:t>
            </a:r>
            <a:endParaRPr sz="550">
              <a:latin typeface="Microsoft Sans Serif"/>
              <a:cs typeface="Microsoft Sans Serif"/>
            </a:endParaRPr>
          </a:p>
        </p:txBody>
      </p:sp>
      <p:sp>
        <p:nvSpPr>
          <p:cNvPr id="45" name="object 45"/>
          <p:cNvSpPr txBox="1"/>
          <p:nvPr/>
        </p:nvSpPr>
        <p:spPr>
          <a:xfrm>
            <a:off x="2473909" y="671152"/>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1.0</a:t>
            </a:r>
            <a:endParaRPr sz="550">
              <a:latin typeface="Microsoft Sans Serif"/>
              <a:cs typeface="Microsoft Sans Serif"/>
            </a:endParaRPr>
          </a:p>
        </p:txBody>
      </p:sp>
      <p:sp>
        <p:nvSpPr>
          <p:cNvPr id="46" name="object 46"/>
          <p:cNvSpPr txBox="1"/>
          <p:nvPr/>
        </p:nvSpPr>
        <p:spPr>
          <a:xfrm>
            <a:off x="321894" y="2559772"/>
            <a:ext cx="3964304" cy="535940"/>
          </a:xfrm>
          <a:prstGeom prst="rect">
            <a:avLst/>
          </a:prstGeom>
        </p:spPr>
        <p:txBody>
          <a:bodyPr vert="horz" wrap="square" lIns="0" tIns="6985" rIns="0" bIns="0" rtlCol="0">
            <a:spAutoFit/>
          </a:bodyPr>
          <a:lstStyle/>
          <a:p>
            <a:pPr marL="38100" marR="30480">
              <a:lnSpc>
                <a:spcPct val="102600"/>
              </a:lnSpc>
              <a:spcBef>
                <a:spcPts val="55"/>
              </a:spcBef>
            </a:pPr>
            <a:r>
              <a:rPr sz="1100" spc="155" dirty="0">
                <a:latin typeface="Calibri"/>
                <a:cs typeface="Calibri"/>
              </a:rPr>
              <a:t>ROC</a:t>
            </a:r>
            <a:r>
              <a:rPr sz="1100" spc="170" dirty="0">
                <a:latin typeface="Calibri"/>
                <a:cs typeface="Calibri"/>
              </a:rPr>
              <a:t> </a:t>
            </a:r>
            <a:r>
              <a:rPr sz="1100" dirty="0">
                <a:latin typeface="Calibri"/>
                <a:cs typeface="Calibri"/>
              </a:rPr>
              <a:t>curve</a:t>
            </a:r>
            <a:r>
              <a:rPr sz="1100" spc="170" dirty="0">
                <a:latin typeface="Calibri"/>
                <a:cs typeface="Calibri"/>
              </a:rPr>
              <a:t> </a:t>
            </a:r>
            <a:r>
              <a:rPr sz="1100" dirty="0">
                <a:latin typeface="Calibri"/>
                <a:cs typeface="Calibri"/>
              </a:rPr>
              <a:t>is</a:t>
            </a:r>
            <a:r>
              <a:rPr sz="1100" spc="170" dirty="0">
                <a:latin typeface="Calibri"/>
                <a:cs typeface="Calibri"/>
              </a:rPr>
              <a:t> </a:t>
            </a:r>
            <a:r>
              <a:rPr sz="1100" dirty="0">
                <a:latin typeface="Calibri"/>
                <a:cs typeface="Calibri"/>
              </a:rPr>
              <a:t>obtained</a:t>
            </a:r>
            <a:r>
              <a:rPr sz="1100" spc="170" dirty="0">
                <a:latin typeface="Calibri"/>
                <a:cs typeface="Calibri"/>
              </a:rPr>
              <a:t> </a:t>
            </a:r>
            <a:r>
              <a:rPr sz="1100" dirty="0">
                <a:latin typeface="Calibri"/>
                <a:cs typeface="Calibri"/>
              </a:rPr>
              <a:t>by</a:t>
            </a:r>
            <a:r>
              <a:rPr sz="1100" spc="170" dirty="0">
                <a:latin typeface="Calibri"/>
                <a:cs typeface="Calibri"/>
              </a:rPr>
              <a:t> </a:t>
            </a:r>
            <a:r>
              <a:rPr sz="1100" dirty="0">
                <a:latin typeface="Calibri"/>
                <a:cs typeface="Calibri"/>
              </a:rPr>
              <a:t>changing</a:t>
            </a:r>
            <a:r>
              <a:rPr sz="1100" spc="165" dirty="0">
                <a:latin typeface="Calibri"/>
                <a:cs typeface="Calibri"/>
              </a:rPr>
              <a:t> </a:t>
            </a:r>
            <a:r>
              <a:rPr sz="1100" dirty="0">
                <a:latin typeface="Calibri"/>
                <a:cs typeface="Calibri"/>
              </a:rPr>
              <a:t>the</a:t>
            </a:r>
            <a:r>
              <a:rPr sz="1100" spc="175" dirty="0">
                <a:latin typeface="Calibri"/>
                <a:cs typeface="Calibri"/>
              </a:rPr>
              <a:t> </a:t>
            </a:r>
            <a:r>
              <a:rPr sz="1100" dirty="0">
                <a:latin typeface="Calibri"/>
                <a:cs typeface="Calibri"/>
              </a:rPr>
              <a:t>threshold</a:t>
            </a:r>
            <a:r>
              <a:rPr sz="1100" spc="170" dirty="0">
                <a:latin typeface="Calibri"/>
                <a:cs typeface="Calibri"/>
              </a:rPr>
              <a:t> </a:t>
            </a:r>
            <a:r>
              <a:rPr sz="1100" dirty="0">
                <a:latin typeface="Calibri"/>
                <a:cs typeface="Calibri"/>
              </a:rPr>
              <a:t>0</a:t>
            </a:r>
            <a:r>
              <a:rPr sz="1100" spc="165" dirty="0">
                <a:latin typeface="Calibri"/>
                <a:cs typeface="Calibri"/>
              </a:rPr>
              <a:t> </a:t>
            </a:r>
            <a:r>
              <a:rPr sz="1100" dirty="0">
                <a:latin typeface="Calibri"/>
                <a:cs typeface="Calibri"/>
              </a:rPr>
              <a:t>to</a:t>
            </a:r>
            <a:r>
              <a:rPr sz="1100" spc="170" dirty="0">
                <a:latin typeface="Calibri"/>
                <a:cs typeface="Calibri"/>
              </a:rPr>
              <a:t> </a:t>
            </a:r>
            <a:r>
              <a:rPr sz="1100" spc="-10" dirty="0">
                <a:latin typeface="Calibri"/>
                <a:cs typeface="Calibri"/>
              </a:rPr>
              <a:t>threshold</a:t>
            </a:r>
            <a:r>
              <a:rPr sz="1100" dirty="0">
                <a:latin typeface="Calibri"/>
                <a:cs typeface="Calibri"/>
              </a:rPr>
              <a:t> </a:t>
            </a:r>
            <a:r>
              <a:rPr sz="1100" i="1" dirty="0">
                <a:latin typeface="Calibri"/>
                <a:cs typeface="Calibri"/>
              </a:rPr>
              <a:t>t</a:t>
            </a:r>
            <a:r>
              <a:rPr sz="1100" i="1" spc="170" dirty="0">
                <a:latin typeface="Calibri"/>
                <a:cs typeface="Calibri"/>
              </a:rPr>
              <a:t> </a:t>
            </a:r>
            <a:r>
              <a:rPr sz="1100" dirty="0">
                <a:latin typeface="Calibri"/>
                <a:cs typeface="Calibri"/>
              </a:rPr>
              <a:t>in</a:t>
            </a:r>
            <a:r>
              <a:rPr sz="1100" spc="170" dirty="0">
                <a:latin typeface="Calibri"/>
                <a:cs typeface="Calibri"/>
              </a:rPr>
              <a:t> </a:t>
            </a:r>
            <a:r>
              <a:rPr sz="1100" i="1" spc="90" dirty="0">
                <a:latin typeface="Calibri"/>
                <a:cs typeface="Calibri"/>
              </a:rPr>
              <a:t>f</a:t>
            </a:r>
            <a:r>
              <a:rPr sz="1650" spc="135" baseline="15151" dirty="0">
                <a:latin typeface="Calibri"/>
                <a:cs typeface="Calibri"/>
              </a:rPr>
              <a:t>ˆ</a:t>
            </a:r>
            <a:r>
              <a:rPr sz="1100" spc="90" dirty="0">
                <a:latin typeface="Calibri"/>
                <a:cs typeface="Calibri"/>
              </a:rPr>
              <a:t>(</a:t>
            </a:r>
            <a:r>
              <a:rPr sz="1100" i="1" spc="90" dirty="0">
                <a:latin typeface="Calibri"/>
                <a:cs typeface="Calibri"/>
              </a:rPr>
              <a:t>X</a:t>
            </a:r>
            <a:r>
              <a:rPr sz="1100" spc="90" dirty="0">
                <a:latin typeface="Calibri"/>
                <a:cs typeface="Calibri"/>
              </a:rPr>
              <a:t>)</a:t>
            </a:r>
            <a:r>
              <a:rPr sz="1100" spc="105" dirty="0">
                <a:latin typeface="Calibri"/>
                <a:cs typeface="Calibri"/>
              </a:rPr>
              <a:t> </a:t>
            </a:r>
            <a:r>
              <a:rPr sz="1100" i="1" spc="295" dirty="0">
                <a:latin typeface="Calibri"/>
                <a:cs typeface="Calibri"/>
              </a:rPr>
              <a:t>&gt;</a:t>
            </a:r>
            <a:r>
              <a:rPr sz="1100" i="1" spc="100" dirty="0">
                <a:latin typeface="Calibri"/>
                <a:cs typeface="Calibri"/>
              </a:rPr>
              <a:t> </a:t>
            </a:r>
            <a:r>
              <a:rPr sz="1100" i="1" dirty="0">
                <a:latin typeface="Calibri"/>
                <a:cs typeface="Calibri"/>
              </a:rPr>
              <a:t>t</a:t>
            </a:r>
            <a:r>
              <a:rPr sz="1100" dirty="0">
                <a:latin typeface="Calibri"/>
                <a:cs typeface="Calibri"/>
              </a:rPr>
              <a:t>,</a:t>
            </a:r>
            <a:r>
              <a:rPr sz="1100" spc="175" dirty="0">
                <a:latin typeface="Calibri"/>
                <a:cs typeface="Calibri"/>
              </a:rPr>
              <a:t> </a:t>
            </a:r>
            <a:r>
              <a:rPr sz="1100" dirty="0">
                <a:latin typeface="Calibri"/>
                <a:cs typeface="Calibri"/>
              </a:rPr>
              <a:t>and</a:t>
            </a:r>
            <a:r>
              <a:rPr sz="1100" spc="170" dirty="0">
                <a:latin typeface="Calibri"/>
                <a:cs typeface="Calibri"/>
              </a:rPr>
              <a:t> </a:t>
            </a:r>
            <a:r>
              <a:rPr sz="1100" dirty="0">
                <a:latin typeface="Calibri"/>
                <a:cs typeface="Calibri"/>
              </a:rPr>
              <a:t>recording</a:t>
            </a:r>
            <a:r>
              <a:rPr sz="1100" spc="170" dirty="0">
                <a:latin typeface="Calibri"/>
                <a:cs typeface="Calibri"/>
              </a:rPr>
              <a:t> </a:t>
            </a:r>
            <a:r>
              <a:rPr sz="1100" i="1" dirty="0">
                <a:solidFill>
                  <a:srgbClr val="009900"/>
                </a:solidFill>
                <a:latin typeface="Calibri"/>
                <a:cs typeface="Calibri"/>
              </a:rPr>
              <a:t>false</a:t>
            </a:r>
            <a:r>
              <a:rPr sz="1100" i="1" spc="200" dirty="0">
                <a:solidFill>
                  <a:srgbClr val="009900"/>
                </a:solidFill>
                <a:latin typeface="Calibri"/>
                <a:cs typeface="Calibri"/>
              </a:rPr>
              <a:t> </a:t>
            </a:r>
            <a:r>
              <a:rPr sz="1100" i="1" dirty="0">
                <a:solidFill>
                  <a:srgbClr val="009900"/>
                </a:solidFill>
                <a:latin typeface="Calibri"/>
                <a:cs typeface="Calibri"/>
              </a:rPr>
              <a:t>positive</a:t>
            </a:r>
            <a:r>
              <a:rPr sz="1100" i="1" spc="170" dirty="0">
                <a:solidFill>
                  <a:srgbClr val="009900"/>
                </a:solidFill>
                <a:latin typeface="Calibri"/>
                <a:cs typeface="Calibri"/>
              </a:rPr>
              <a:t> </a:t>
            </a:r>
            <a:r>
              <a:rPr sz="1100" dirty="0">
                <a:latin typeface="Calibri"/>
                <a:cs typeface="Calibri"/>
              </a:rPr>
              <a:t>and</a:t>
            </a:r>
            <a:r>
              <a:rPr sz="1100" spc="170" dirty="0">
                <a:latin typeface="Calibri"/>
                <a:cs typeface="Calibri"/>
              </a:rPr>
              <a:t> </a:t>
            </a:r>
            <a:r>
              <a:rPr sz="1100" i="1" dirty="0">
                <a:solidFill>
                  <a:srgbClr val="009900"/>
                </a:solidFill>
                <a:latin typeface="Calibri"/>
                <a:cs typeface="Calibri"/>
              </a:rPr>
              <a:t>true</a:t>
            </a:r>
            <a:r>
              <a:rPr sz="1100" i="1" spc="200" dirty="0">
                <a:solidFill>
                  <a:srgbClr val="009900"/>
                </a:solidFill>
                <a:latin typeface="Calibri"/>
                <a:cs typeface="Calibri"/>
              </a:rPr>
              <a:t> </a:t>
            </a:r>
            <a:r>
              <a:rPr sz="1100" i="1" spc="-10" dirty="0">
                <a:solidFill>
                  <a:srgbClr val="009900"/>
                </a:solidFill>
                <a:latin typeface="Calibri"/>
                <a:cs typeface="Calibri"/>
              </a:rPr>
              <a:t>positive</a:t>
            </a:r>
            <a:r>
              <a:rPr sz="1100" i="1" spc="500" dirty="0">
                <a:solidFill>
                  <a:srgbClr val="009900"/>
                </a:solidFill>
                <a:latin typeface="Calibri"/>
                <a:cs typeface="Calibri"/>
              </a:rPr>
              <a:t> </a:t>
            </a:r>
            <a:r>
              <a:rPr sz="1100" dirty="0">
                <a:latin typeface="Calibri"/>
                <a:cs typeface="Calibri"/>
              </a:rPr>
              <a:t>rates</a:t>
            </a:r>
            <a:r>
              <a:rPr sz="1100" spc="145" dirty="0">
                <a:latin typeface="Calibri"/>
                <a:cs typeface="Calibri"/>
              </a:rPr>
              <a:t> </a:t>
            </a:r>
            <a:r>
              <a:rPr sz="1100" dirty="0">
                <a:latin typeface="Calibri"/>
                <a:cs typeface="Calibri"/>
              </a:rPr>
              <a:t>as</a:t>
            </a:r>
            <a:r>
              <a:rPr sz="1100" spc="145" dirty="0">
                <a:latin typeface="Calibri"/>
                <a:cs typeface="Calibri"/>
              </a:rPr>
              <a:t> </a:t>
            </a:r>
            <a:r>
              <a:rPr sz="1100" i="1" dirty="0">
                <a:latin typeface="Calibri"/>
                <a:cs typeface="Calibri"/>
              </a:rPr>
              <a:t>t</a:t>
            </a:r>
            <a:r>
              <a:rPr sz="1100" i="1" spc="145" dirty="0">
                <a:latin typeface="Calibri"/>
                <a:cs typeface="Calibri"/>
              </a:rPr>
              <a:t> </a:t>
            </a:r>
            <a:r>
              <a:rPr sz="1100" dirty="0">
                <a:latin typeface="Calibri"/>
                <a:cs typeface="Calibri"/>
              </a:rPr>
              <a:t>varies.</a:t>
            </a:r>
            <a:r>
              <a:rPr sz="1100" spc="275" dirty="0">
                <a:latin typeface="Calibri"/>
                <a:cs typeface="Calibri"/>
              </a:rPr>
              <a:t> </a:t>
            </a:r>
            <a:r>
              <a:rPr sz="1100" dirty="0">
                <a:latin typeface="Calibri"/>
                <a:cs typeface="Calibri"/>
              </a:rPr>
              <a:t>Here</a:t>
            </a:r>
            <a:r>
              <a:rPr sz="1100" spc="150" dirty="0">
                <a:latin typeface="Calibri"/>
                <a:cs typeface="Calibri"/>
              </a:rPr>
              <a:t> </a:t>
            </a:r>
            <a:r>
              <a:rPr sz="1100" dirty="0">
                <a:latin typeface="Calibri"/>
                <a:cs typeface="Calibri"/>
              </a:rPr>
              <a:t>we</a:t>
            </a:r>
            <a:r>
              <a:rPr sz="1100" spc="145" dirty="0">
                <a:latin typeface="Calibri"/>
                <a:cs typeface="Calibri"/>
              </a:rPr>
              <a:t> </a:t>
            </a:r>
            <a:r>
              <a:rPr sz="1100" spc="-10" dirty="0">
                <a:latin typeface="Calibri"/>
                <a:cs typeface="Calibri"/>
              </a:rPr>
              <a:t>see</a:t>
            </a:r>
            <a:r>
              <a:rPr sz="1100" spc="145" dirty="0">
                <a:latin typeface="Calibri"/>
                <a:cs typeface="Calibri"/>
              </a:rPr>
              <a:t> </a:t>
            </a:r>
            <a:r>
              <a:rPr sz="1100" spc="160" dirty="0">
                <a:latin typeface="Calibri"/>
                <a:cs typeface="Calibri"/>
              </a:rPr>
              <a:t>ROC</a:t>
            </a:r>
            <a:r>
              <a:rPr sz="1100" spc="140" dirty="0">
                <a:latin typeface="Calibri"/>
                <a:cs typeface="Calibri"/>
              </a:rPr>
              <a:t> </a:t>
            </a:r>
            <a:r>
              <a:rPr sz="1100" dirty="0">
                <a:latin typeface="Calibri"/>
                <a:cs typeface="Calibri"/>
              </a:rPr>
              <a:t>curves</a:t>
            </a:r>
            <a:r>
              <a:rPr sz="1100" spc="150" dirty="0">
                <a:latin typeface="Calibri"/>
                <a:cs typeface="Calibri"/>
              </a:rPr>
              <a:t> </a:t>
            </a:r>
            <a:r>
              <a:rPr sz="1100" dirty="0">
                <a:latin typeface="Calibri"/>
                <a:cs typeface="Calibri"/>
              </a:rPr>
              <a:t>on</a:t>
            </a:r>
            <a:r>
              <a:rPr sz="1100" spc="145" dirty="0">
                <a:latin typeface="Calibri"/>
                <a:cs typeface="Calibri"/>
              </a:rPr>
              <a:t> </a:t>
            </a:r>
            <a:r>
              <a:rPr sz="1100" dirty="0">
                <a:latin typeface="Calibri"/>
                <a:cs typeface="Calibri"/>
              </a:rPr>
              <a:t>training</a:t>
            </a:r>
            <a:r>
              <a:rPr sz="1100" spc="140" dirty="0">
                <a:latin typeface="Calibri"/>
                <a:cs typeface="Calibri"/>
              </a:rPr>
              <a:t> </a:t>
            </a:r>
            <a:r>
              <a:rPr sz="1100" spc="-10" dirty="0">
                <a:latin typeface="Calibri"/>
                <a:cs typeface="Calibri"/>
              </a:rPr>
              <a:t>data.</a:t>
            </a:r>
            <a:endParaRPr sz="1100">
              <a:latin typeface="Calibri"/>
              <a:cs typeface="Calibri"/>
            </a:endParaRPr>
          </a:p>
        </p:txBody>
      </p:sp>
    </p:spTree>
    <p:extLst>
      <p:ext uri="{BB962C8B-B14F-4D97-AF65-F5344CB8AC3E}">
        <p14:creationId xmlns:p14="http://schemas.microsoft.com/office/powerpoint/2010/main" val="2544330764"/>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606488" y="211465"/>
            <a:ext cx="3394075" cy="215444"/>
          </a:xfrm>
        </p:spPr>
        <p:txBody>
          <a:bodyPr/>
          <a:lstStyle/>
          <a:p>
            <a:r>
              <a:rPr lang="en-US" dirty="0"/>
              <a:t>Which one is better?</a:t>
            </a:r>
          </a:p>
        </p:txBody>
      </p:sp>
      <p:sp>
        <p:nvSpPr>
          <p:cNvPr id="25604" name="Rectangle 3"/>
          <p:cNvSpPr>
            <a:spLocks noGrp="1" noChangeArrowheads="1"/>
          </p:cNvSpPr>
          <p:nvPr>
            <p:ph type="body" sz="half" idx="4294967295"/>
          </p:nvPr>
        </p:nvSpPr>
        <p:spPr>
          <a:xfrm>
            <a:off x="691515" y="2623582"/>
            <a:ext cx="3227070" cy="304699"/>
          </a:xfrm>
        </p:spPr>
        <p:txBody>
          <a:bodyPr/>
          <a:lstStyle/>
          <a:p>
            <a:pPr algn="ctr">
              <a:lnSpc>
                <a:spcPct val="90000"/>
              </a:lnSpc>
              <a:buNone/>
            </a:pPr>
            <a:r>
              <a:rPr lang="en-US" dirty="0"/>
              <a:t>Which one is better? B1 or B2? How do you define better?</a:t>
            </a:r>
          </a:p>
        </p:txBody>
      </p:sp>
      <p:graphicFrame>
        <p:nvGraphicFramePr>
          <p:cNvPr id="25602" name="Object 4"/>
          <p:cNvGraphicFramePr>
            <a:graphicFrameLocks noGrp="1" noChangeAspect="1"/>
          </p:cNvGraphicFramePr>
          <p:nvPr>
            <p:ph sz="half" idx="4294967295"/>
          </p:nvPr>
        </p:nvGraphicFramePr>
        <p:xfrm>
          <a:off x="1440656"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560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6" y="885790"/>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85B2A5B3-7086-7E48-BAF1-D0A6C334804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BB06B80A-020F-C743-BF02-52536CE8B8C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a:t>
            </a:fld>
            <a:endParaRPr lang="en-US" dirty="0"/>
          </a:p>
        </p:txBody>
      </p:sp>
    </p:spTree>
    <p:extLst>
      <p:ext uri="{BB962C8B-B14F-4D97-AF65-F5344CB8AC3E}">
        <p14:creationId xmlns:p14="http://schemas.microsoft.com/office/powerpoint/2010/main" val="1021316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247015">
              <a:lnSpc>
                <a:spcPct val="100000"/>
              </a:lnSpc>
              <a:spcBef>
                <a:spcPts val="135"/>
              </a:spcBef>
            </a:pPr>
            <a:r>
              <a:rPr spc="65" dirty="0"/>
              <a:t>Example</a:t>
            </a:r>
            <a:r>
              <a:rPr spc="280" dirty="0"/>
              <a:t> </a:t>
            </a:r>
            <a:r>
              <a:rPr dirty="0"/>
              <a:t>continued:</a:t>
            </a:r>
            <a:r>
              <a:rPr spc="475" dirty="0"/>
              <a:t> </a:t>
            </a:r>
            <a:r>
              <a:rPr dirty="0"/>
              <a:t>Heart</a:t>
            </a:r>
            <a:r>
              <a:rPr spc="280" dirty="0"/>
              <a:t> </a:t>
            </a:r>
            <a:r>
              <a:rPr dirty="0"/>
              <a:t>Test</a:t>
            </a:r>
            <a:r>
              <a:rPr spc="285" dirty="0"/>
              <a:t> </a:t>
            </a:r>
            <a:r>
              <a:rPr spc="60" dirty="0"/>
              <a:t>Data</a:t>
            </a:r>
          </a:p>
        </p:txBody>
      </p:sp>
      <p:sp>
        <p:nvSpPr>
          <p:cNvPr id="3" name="object 3"/>
          <p:cNvSpPr txBox="1"/>
          <p:nvPr/>
        </p:nvSpPr>
        <p:spPr>
          <a:xfrm>
            <a:off x="350343" y="1319486"/>
            <a:ext cx="111125" cy="673100"/>
          </a:xfrm>
          <a:prstGeom prst="rect">
            <a:avLst/>
          </a:prstGeom>
        </p:spPr>
        <p:txBody>
          <a:bodyPr vert="vert270" wrap="square" lIns="0" tIns="0" rIns="0" bIns="0" rtlCol="0">
            <a:spAutoFit/>
          </a:bodyPr>
          <a:lstStyle/>
          <a:p>
            <a:pPr marL="12700">
              <a:lnSpc>
                <a:spcPts val="750"/>
              </a:lnSpc>
            </a:pPr>
            <a:r>
              <a:rPr sz="650" dirty="0">
                <a:latin typeface="Microsoft Sans Serif"/>
                <a:cs typeface="Microsoft Sans Serif"/>
              </a:rPr>
              <a:t>True</a:t>
            </a:r>
            <a:r>
              <a:rPr sz="650" spc="5" dirty="0">
                <a:latin typeface="Microsoft Sans Serif"/>
                <a:cs typeface="Microsoft Sans Serif"/>
              </a:rPr>
              <a:t> </a:t>
            </a:r>
            <a:r>
              <a:rPr sz="650" dirty="0">
                <a:latin typeface="Microsoft Sans Serif"/>
                <a:cs typeface="Microsoft Sans Serif"/>
              </a:rPr>
              <a:t>positive</a:t>
            </a:r>
            <a:r>
              <a:rPr sz="650" spc="5"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4" name="object 4"/>
          <p:cNvSpPr/>
          <p:nvPr/>
        </p:nvSpPr>
        <p:spPr>
          <a:xfrm>
            <a:off x="760882" y="2404596"/>
            <a:ext cx="1397635" cy="43180"/>
          </a:xfrm>
          <a:custGeom>
            <a:avLst/>
            <a:gdLst/>
            <a:ahLst/>
            <a:cxnLst/>
            <a:rect l="l" t="t" r="r" b="b"/>
            <a:pathLst>
              <a:path w="1397635" h="43180">
                <a:moveTo>
                  <a:pt x="0" y="0"/>
                </a:moveTo>
                <a:lnTo>
                  <a:pt x="1397628" y="0"/>
                </a:lnTo>
              </a:path>
              <a:path w="1397635" h="43180">
                <a:moveTo>
                  <a:pt x="0" y="0"/>
                </a:moveTo>
                <a:lnTo>
                  <a:pt x="0" y="43125"/>
                </a:lnTo>
              </a:path>
              <a:path w="1397635" h="43180">
                <a:moveTo>
                  <a:pt x="279551" y="0"/>
                </a:moveTo>
                <a:lnTo>
                  <a:pt x="279551" y="43125"/>
                </a:lnTo>
              </a:path>
              <a:path w="1397635" h="43180">
                <a:moveTo>
                  <a:pt x="559059" y="0"/>
                </a:moveTo>
                <a:lnTo>
                  <a:pt x="559059" y="43125"/>
                </a:lnTo>
              </a:path>
              <a:path w="1397635" h="43180">
                <a:moveTo>
                  <a:pt x="838566" y="0"/>
                </a:moveTo>
                <a:lnTo>
                  <a:pt x="838566" y="43125"/>
                </a:lnTo>
              </a:path>
              <a:path w="1397635" h="43180">
                <a:moveTo>
                  <a:pt x="1118074" y="0"/>
                </a:moveTo>
                <a:lnTo>
                  <a:pt x="1118074" y="43125"/>
                </a:lnTo>
              </a:path>
              <a:path w="1397635" h="43180">
                <a:moveTo>
                  <a:pt x="1397628" y="0"/>
                </a:moveTo>
                <a:lnTo>
                  <a:pt x="1397628" y="43125"/>
                </a:lnTo>
              </a:path>
            </a:pathLst>
          </a:custGeom>
          <a:ln w="3369">
            <a:solidFill>
              <a:srgbClr val="000000"/>
            </a:solidFill>
          </a:ln>
        </p:spPr>
        <p:txBody>
          <a:bodyPr wrap="square" lIns="0" tIns="0" rIns="0" bIns="0" rtlCol="0"/>
          <a:lstStyle/>
          <a:p>
            <a:endParaRPr/>
          </a:p>
        </p:txBody>
      </p:sp>
      <p:sp>
        <p:nvSpPr>
          <p:cNvPr id="5" name="object 5"/>
          <p:cNvSpPr txBox="1"/>
          <p:nvPr/>
        </p:nvSpPr>
        <p:spPr>
          <a:xfrm>
            <a:off x="698228" y="2475270"/>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0.0</a:t>
            </a:r>
            <a:endParaRPr sz="550">
              <a:latin typeface="Microsoft Sans Serif"/>
              <a:cs typeface="Microsoft Sans Serif"/>
            </a:endParaRPr>
          </a:p>
        </p:txBody>
      </p:sp>
      <p:sp>
        <p:nvSpPr>
          <p:cNvPr id="6" name="object 6"/>
          <p:cNvSpPr txBox="1"/>
          <p:nvPr/>
        </p:nvSpPr>
        <p:spPr>
          <a:xfrm>
            <a:off x="977782" y="2475270"/>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0.2</a:t>
            </a:r>
            <a:endParaRPr sz="550">
              <a:latin typeface="Microsoft Sans Serif"/>
              <a:cs typeface="Microsoft Sans Serif"/>
            </a:endParaRPr>
          </a:p>
        </p:txBody>
      </p:sp>
      <p:grpSp>
        <p:nvGrpSpPr>
          <p:cNvPr id="7" name="object 7"/>
          <p:cNvGrpSpPr/>
          <p:nvPr/>
        </p:nvGrpSpPr>
        <p:grpSpPr>
          <a:xfrm>
            <a:off x="661872" y="893517"/>
            <a:ext cx="1554480" cy="1513205"/>
            <a:chOff x="661872" y="893517"/>
            <a:chExt cx="1554480" cy="1513205"/>
          </a:xfrm>
        </p:grpSpPr>
        <p:sp>
          <p:nvSpPr>
            <p:cNvPr id="8" name="object 8"/>
            <p:cNvSpPr/>
            <p:nvPr/>
          </p:nvSpPr>
          <p:spPr>
            <a:xfrm>
              <a:off x="661872" y="895202"/>
              <a:ext cx="1552575" cy="1509395"/>
            </a:xfrm>
            <a:custGeom>
              <a:avLst/>
              <a:gdLst/>
              <a:ahLst/>
              <a:cxnLst/>
              <a:rect l="l" t="t" r="r" b="b"/>
              <a:pathLst>
                <a:path w="1552575" h="1509395">
                  <a:moveTo>
                    <a:pt x="43125" y="1453509"/>
                  </a:moveTo>
                  <a:lnTo>
                    <a:pt x="43125" y="55881"/>
                  </a:lnTo>
                </a:path>
                <a:path w="1552575" h="1509395">
                  <a:moveTo>
                    <a:pt x="43125" y="1453509"/>
                  </a:moveTo>
                  <a:lnTo>
                    <a:pt x="0" y="1453509"/>
                  </a:lnTo>
                </a:path>
                <a:path w="1552575" h="1509395">
                  <a:moveTo>
                    <a:pt x="43125" y="1173958"/>
                  </a:moveTo>
                  <a:lnTo>
                    <a:pt x="0" y="1173958"/>
                  </a:lnTo>
                </a:path>
                <a:path w="1552575" h="1509395">
                  <a:moveTo>
                    <a:pt x="43125" y="894450"/>
                  </a:moveTo>
                  <a:lnTo>
                    <a:pt x="0" y="894450"/>
                  </a:lnTo>
                </a:path>
                <a:path w="1552575" h="1509395">
                  <a:moveTo>
                    <a:pt x="43125" y="614943"/>
                  </a:moveTo>
                  <a:lnTo>
                    <a:pt x="0" y="614943"/>
                  </a:lnTo>
                </a:path>
                <a:path w="1552575" h="1509395">
                  <a:moveTo>
                    <a:pt x="43125" y="335435"/>
                  </a:moveTo>
                  <a:lnTo>
                    <a:pt x="0" y="335435"/>
                  </a:lnTo>
                </a:path>
                <a:path w="1552575" h="1509395">
                  <a:moveTo>
                    <a:pt x="43125" y="55881"/>
                  </a:moveTo>
                  <a:lnTo>
                    <a:pt x="0" y="55881"/>
                  </a:lnTo>
                </a:path>
                <a:path w="1552575" h="1509395">
                  <a:moveTo>
                    <a:pt x="43125" y="1509393"/>
                  </a:moveTo>
                  <a:lnTo>
                    <a:pt x="1552519" y="1509393"/>
                  </a:lnTo>
                  <a:lnTo>
                    <a:pt x="1552519" y="0"/>
                  </a:lnTo>
                  <a:lnTo>
                    <a:pt x="43125" y="0"/>
                  </a:lnTo>
                  <a:lnTo>
                    <a:pt x="43125" y="1509393"/>
                  </a:lnTo>
                </a:path>
              </a:pathLst>
            </a:custGeom>
            <a:ln w="3369">
              <a:solidFill>
                <a:srgbClr val="000000"/>
              </a:solidFill>
            </a:ln>
          </p:spPr>
          <p:txBody>
            <a:bodyPr wrap="square" lIns="0" tIns="0" rIns="0" bIns="0" rtlCol="0"/>
            <a:lstStyle/>
            <a:p>
              <a:endParaRPr/>
            </a:p>
          </p:txBody>
        </p:sp>
        <p:sp>
          <p:nvSpPr>
            <p:cNvPr id="9" name="object 9"/>
            <p:cNvSpPr/>
            <p:nvPr/>
          </p:nvSpPr>
          <p:spPr>
            <a:xfrm>
              <a:off x="760882" y="951083"/>
              <a:ext cx="1397635" cy="1397635"/>
            </a:xfrm>
            <a:custGeom>
              <a:avLst/>
              <a:gdLst/>
              <a:ahLst/>
              <a:cxnLst/>
              <a:rect l="l" t="t" r="r" b="b"/>
              <a:pathLst>
                <a:path w="1397635" h="1397635">
                  <a:moveTo>
                    <a:pt x="0" y="1397628"/>
                  </a:moveTo>
                  <a:lnTo>
                    <a:pt x="0" y="1131418"/>
                  </a:lnTo>
                  <a:lnTo>
                    <a:pt x="29153" y="1131418"/>
                  </a:lnTo>
                  <a:lnTo>
                    <a:pt x="29153" y="931740"/>
                  </a:lnTo>
                  <a:lnTo>
                    <a:pt x="58262" y="931740"/>
                  </a:lnTo>
                  <a:lnTo>
                    <a:pt x="58262" y="399315"/>
                  </a:lnTo>
                  <a:lnTo>
                    <a:pt x="87375" y="399315"/>
                  </a:lnTo>
                  <a:lnTo>
                    <a:pt x="87375" y="366075"/>
                  </a:lnTo>
                  <a:lnTo>
                    <a:pt x="145593" y="366075"/>
                  </a:lnTo>
                  <a:lnTo>
                    <a:pt x="145593" y="332787"/>
                  </a:lnTo>
                  <a:lnTo>
                    <a:pt x="262077" y="332787"/>
                  </a:lnTo>
                  <a:lnTo>
                    <a:pt x="262077" y="299500"/>
                  </a:lnTo>
                  <a:lnTo>
                    <a:pt x="436778" y="299500"/>
                  </a:lnTo>
                  <a:lnTo>
                    <a:pt x="436778" y="266212"/>
                  </a:lnTo>
                  <a:lnTo>
                    <a:pt x="465887" y="266212"/>
                  </a:lnTo>
                  <a:lnTo>
                    <a:pt x="465887" y="232972"/>
                  </a:lnTo>
                  <a:lnTo>
                    <a:pt x="553217" y="232972"/>
                  </a:lnTo>
                  <a:lnTo>
                    <a:pt x="553217" y="199684"/>
                  </a:lnTo>
                  <a:lnTo>
                    <a:pt x="727922" y="199684"/>
                  </a:lnTo>
                  <a:lnTo>
                    <a:pt x="727922" y="99862"/>
                  </a:lnTo>
                  <a:lnTo>
                    <a:pt x="1019107" y="99862"/>
                  </a:lnTo>
                  <a:lnTo>
                    <a:pt x="1019107" y="66575"/>
                  </a:lnTo>
                  <a:lnTo>
                    <a:pt x="1106436" y="66575"/>
                  </a:lnTo>
                  <a:lnTo>
                    <a:pt x="1106436" y="33287"/>
                  </a:lnTo>
                  <a:lnTo>
                    <a:pt x="1252032" y="33287"/>
                  </a:lnTo>
                  <a:lnTo>
                    <a:pt x="1252032" y="0"/>
                  </a:lnTo>
                  <a:lnTo>
                    <a:pt x="1397628" y="0"/>
                  </a:lnTo>
                </a:path>
              </a:pathLst>
            </a:custGeom>
            <a:ln w="6738">
              <a:solidFill>
                <a:srgbClr val="0000FF"/>
              </a:solidFill>
            </a:ln>
          </p:spPr>
          <p:txBody>
            <a:bodyPr wrap="square" lIns="0" tIns="0" rIns="0" bIns="0" rtlCol="0"/>
            <a:lstStyle/>
            <a:p>
              <a:endParaRPr/>
            </a:p>
          </p:txBody>
        </p:sp>
        <p:sp>
          <p:nvSpPr>
            <p:cNvPr id="10" name="object 10"/>
            <p:cNvSpPr/>
            <p:nvPr/>
          </p:nvSpPr>
          <p:spPr>
            <a:xfrm>
              <a:off x="704998" y="895202"/>
              <a:ext cx="1509395" cy="1509395"/>
            </a:xfrm>
            <a:custGeom>
              <a:avLst/>
              <a:gdLst/>
              <a:ahLst/>
              <a:cxnLst/>
              <a:rect l="l" t="t" r="r" b="b"/>
              <a:pathLst>
                <a:path w="1509395" h="1509395">
                  <a:moveTo>
                    <a:pt x="0" y="1509393"/>
                  </a:moveTo>
                  <a:lnTo>
                    <a:pt x="1509393" y="0"/>
                  </a:lnTo>
                </a:path>
              </a:pathLst>
            </a:custGeom>
            <a:ln w="3369">
              <a:solidFill>
                <a:srgbClr val="000000"/>
              </a:solidFill>
              <a:prstDash val="dot"/>
            </a:ln>
          </p:spPr>
          <p:txBody>
            <a:bodyPr wrap="square" lIns="0" tIns="0" rIns="0" bIns="0" rtlCol="0"/>
            <a:lstStyle/>
            <a:p>
              <a:endParaRPr/>
            </a:p>
          </p:txBody>
        </p:sp>
        <p:sp>
          <p:nvSpPr>
            <p:cNvPr id="11" name="object 11"/>
            <p:cNvSpPr/>
            <p:nvPr/>
          </p:nvSpPr>
          <p:spPr>
            <a:xfrm>
              <a:off x="760882" y="951083"/>
              <a:ext cx="1397635" cy="1397635"/>
            </a:xfrm>
            <a:custGeom>
              <a:avLst/>
              <a:gdLst/>
              <a:ahLst/>
              <a:cxnLst/>
              <a:rect l="l" t="t" r="r" b="b"/>
              <a:pathLst>
                <a:path w="1397635" h="1397635">
                  <a:moveTo>
                    <a:pt x="0" y="1397628"/>
                  </a:moveTo>
                  <a:lnTo>
                    <a:pt x="0" y="1098131"/>
                  </a:lnTo>
                  <a:lnTo>
                    <a:pt x="29153" y="1098131"/>
                  </a:lnTo>
                  <a:lnTo>
                    <a:pt x="29153" y="798631"/>
                  </a:lnTo>
                  <a:lnTo>
                    <a:pt x="58262" y="798631"/>
                  </a:lnTo>
                  <a:lnTo>
                    <a:pt x="58262" y="399315"/>
                  </a:lnTo>
                  <a:lnTo>
                    <a:pt x="116484" y="399315"/>
                  </a:lnTo>
                  <a:lnTo>
                    <a:pt x="116484" y="332787"/>
                  </a:lnTo>
                  <a:lnTo>
                    <a:pt x="203811" y="332787"/>
                  </a:lnTo>
                  <a:lnTo>
                    <a:pt x="203811" y="299500"/>
                  </a:lnTo>
                  <a:lnTo>
                    <a:pt x="232968" y="299500"/>
                  </a:lnTo>
                  <a:lnTo>
                    <a:pt x="232968" y="266212"/>
                  </a:lnTo>
                  <a:lnTo>
                    <a:pt x="407668" y="266212"/>
                  </a:lnTo>
                  <a:lnTo>
                    <a:pt x="407668" y="199684"/>
                  </a:lnTo>
                  <a:lnTo>
                    <a:pt x="524107" y="199684"/>
                  </a:lnTo>
                  <a:lnTo>
                    <a:pt x="524107" y="166397"/>
                  </a:lnTo>
                  <a:lnTo>
                    <a:pt x="553217" y="166397"/>
                  </a:lnTo>
                  <a:lnTo>
                    <a:pt x="553217" y="133109"/>
                  </a:lnTo>
                  <a:lnTo>
                    <a:pt x="611483" y="133109"/>
                  </a:lnTo>
                  <a:lnTo>
                    <a:pt x="611483" y="66575"/>
                  </a:lnTo>
                  <a:lnTo>
                    <a:pt x="786142" y="66575"/>
                  </a:lnTo>
                  <a:lnTo>
                    <a:pt x="786142" y="33287"/>
                  </a:lnTo>
                  <a:lnTo>
                    <a:pt x="873518" y="33287"/>
                  </a:lnTo>
                  <a:lnTo>
                    <a:pt x="873518" y="0"/>
                  </a:lnTo>
                  <a:lnTo>
                    <a:pt x="1397628" y="0"/>
                  </a:lnTo>
                </a:path>
              </a:pathLst>
            </a:custGeom>
            <a:ln w="6738">
              <a:solidFill>
                <a:srgbClr val="F80E16"/>
              </a:solidFill>
            </a:ln>
          </p:spPr>
          <p:txBody>
            <a:bodyPr wrap="square" lIns="0" tIns="0" rIns="0" bIns="0" rtlCol="0"/>
            <a:lstStyle/>
            <a:p>
              <a:endParaRPr/>
            </a:p>
          </p:txBody>
        </p:sp>
        <p:sp>
          <p:nvSpPr>
            <p:cNvPr id="12" name="object 12"/>
            <p:cNvSpPr/>
            <p:nvPr/>
          </p:nvSpPr>
          <p:spPr>
            <a:xfrm>
              <a:off x="1375829" y="2171716"/>
              <a:ext cx="838835" cy="233045"/>
            </a:xfrm>
            <a:custGeom>
              <a:avLst/>
              <a:gdLst/>
              <a:ahLst/>
              <a:cxnLst/>
              <a:rect l="l" t="t" r="r" b="b"/>
              <a:pathLst>
                <a:path w="838835" h="233044">
                  <a:moveTo>
                    <a:pt x="0" y="232879"/>
                  </a:moveTo>
                  <a:lnTo>
                    <a:pt x="838562" y="232879"/>
                  </a:lnTo>
                  <a:lnTo>
                    <a:pt x="838562" y="0"/>
                  </a:lnTo>
                  <a:lnTo>
                    <a:pt x="0" y="0"/>
                  </a:lnTo>
                  <a:lnTo>
                    <a:pt x="0" y="232879"/>
                  </a:lnTo>
                  <a:close/>
                </a:path>
              </a:pathLst>
            </a:custGeom>
            <a:ln w="3369">
              <a:solidFill>
                <a:srgbClr val="000000"/>
              </a:solidFill>
            </a:ln>
          </p:spPr>
          <p:txBody>
            <a:bodyPr wrap="square" lIns="0" tIns="0" rIns="0" bIns="0" rtlCol="0"/>
            <a:lstStyle/>
            <a:p>
              <a:endParaRPr/>
            </a:p>
          </p:txBody>
        </p:sp>
        <p:sp>
          <p:nvSpPr>
            <p:cNvPr id="13" name="object 13"/>
            <p:cNvSpPr/>
            <p:nvPr/>
          </p:nvSpPr>
          <p:spPr>
            <a:xfrm>
              <a:off x="1419487" y="2234789"/>
              <a:ext cx="29209" cy="29209"/>
            </a:xfrm>
            <a:custGeom>
              <a:avLst/>
              <a:gdLst/>
              <a:ahLst/>
              <a:cxnLst/>
              <a:rect l="l" t="t" r="r" b="b"/>
              <a:pathLst>
                <a:path w="29209" h="29210">
                  <a:moveTo>
                    <a:pt x="29111" y="0"/>
                  </a:moveTo>
                  <a:lnTo>
                    <a:pt x="0" y="0"/>
                  </a:lnTo>
                  <a:lnTo>
                    <a:pt x="0" y="29109"/>
                  </a:lnTo>
                  <a:lnTo>
                    <a:pt x="29111" y="29109"/>
                  </a:lnTo>
                  <a:lnTo>
                    <a:pt x="29111" y="0"/>
                  </a:lnTo>
                  <a:close/>
                </a:path>
              </a:pathLst>
            </a:custGeom>
            <a:solidFill>
              <a:srgbClr val="F80E16"/>
            </a:solidFill>
          </p:spPr>
          <p:txBody>
            <a:bodyPr wrap="square" lIns="0" tIns="0" rIns="0" bIns="0" rtlCol="0"/>
            <a:lstStyle/>
            <a:p>
              <a:endParaRPr/>
            </a:p>
          </p:txBody>
        </p:sp>
        <p:sp>
          <p:nvSpPr>
            <p:cNvPr id="14" name="object 14"/>
            <p:cNvSpPr/>
            <p:nvPr/>
          </p:nvSpPr>
          <p:spPr>
            <a:xfrm>
              <a:off x="1419487" y="2312414"/>
              <a:ext cx="29209" cy="29209"/>
            </a:xfrm>
            <a:custGeom>
              <a:avLst/>
              <a:gdLst/>
              <a:ahLst/>
              <a:cxnLst/>
              <a:rect l="l" t="t" r="r" b="b"/>
              <a:pathLst>
                <a:path w="29209" h="29210">
                  <a:moveTo>
                    <a:pt x="29111" y="0"/>
                  </a:moveTo>
                  <a:lnTo>
                    <a:pt x="0" y="0"/>
                  </a:lnTo>
                  <a:lnTo>
                    <a:pt x="0" y="29109"/>
                  </a:lnTo>
                  <a:lnTo>
                    <a:pt x="29111" y="29109"/>
                  </a:lnTo>
                  <a:lnTo>
                    <a:pt x="29111" y="0"/>
                  </a:lnTo>
                  <a:close/>
                </a:path>
              </a:pathLst>
            </a:custGeom>
            <a:solidFill>
              <a:srgbClr val="0000FF"/>
            </a:solidFill>
          </p:spPr>
          <p:txBody>
            <a:bodyPr wrap="square" lIns="0" tIns="0" rIns="0" bIns="0" rtlCol="0"/>
            <a:lstStyle/>
            <a:p>
              <a:endParaRPr/>
            </a:p>
          </p:txBody>
        </p:sp>
      </p:grpSp>
      <p:sp>
        <p:nvSpPr>
          <p:cNvPr id="15" name="object 15"/>
          <p:cNvSpPr txBox="1"/>
          <p:nvPr/>
        </p:nvSpPr>
        <p:spPr>
          <a:xfrm>
            <a:off x="1100731" y="2196347"/>
            <a:ext cx="1120775" cy="565785"/>
          </a:xfrm>
          <a:prstGeom prst="rect">
            <a:avLst/>
          </a:prstGeom>
        </p:spPr>
        <p:txBody>
          <a:bodyPr vert="horz" wrap="square" lIns="0" tIns="10160" rIns="0" bIns="0" rtlCol="0">
            <a:spAutoFit/>
          </a:bodyPr>
          <a:lstStyle/>
          <a:p>
            <a:pPr marL="391160" marR="27940">
              <a:lnSpc>
                <a:spcPct val="101899"/>
              </a:lnSpc>
              <a:spcBef>
                <a:spcPts val="80"/>
              </a:spcBef>
            </a:pPr>
            <a:r>
              <a:rPr sz="500" dirty="0">
                <a:latin typeface="Microsoft Sans Serif"/>
                <a:cs typeface="Microsoft Sans Serif"/>
              </a:rPr>
              <a:t>Support </a:t>
            </a:r>
            <a:r>
              <a:rPr sz="500" spc="-10" dirty="0">
                <a:latin typeface="Microsoft Sans Serif"/>
                <a:cs typeface="Microsoft Sans Serif"/>
              </a:rPr>
              <a:t>Vector</a:t>
            </a:r>
            <a:r>
              <a:rPr sz="500" spc="5" dirty="0">
                <a:latin typeface="Microsoft Sans Serif"/>
                <a:cs typeface="Microsoft Sans Serif"/>
              </a:rPr>
              <a:t> </a:t>
            </a:r>
            <a:r>
              <a:rPr sz="500" spc="-10" dirty="0">
                <a:latin typeface="Microsoft Sans Serif"/>
                <a:cs typeface="Microsoft Sans Serif"/>
              </a:rPr>
              <a:t>Classifier</a:t>
            </a:r>
            <a:r>
              <a:rPr sz="500" spc="500" dirty="0">
                <a:latin typeface="Microsoft Sans Serif"/>
                <a:cs typeface="Microsoft Sans Serif"/>
              </a:rPr>
              <a:t> </a:t>
            </a:r>
            <a:r>
              <a:rPr sz="500" spc="-25" dirty="0">
                <a:latin typeface="Microsoft Sans Serif"/>
                <a:cs typeface="Microsoft Sans Serif"/>
              </a:rPr>
              <a:t>LDA</a:t>
            </a:r>
            <a:endParaRPr sz="500">
              <a:latin typeface="Microsoft Sans Serif"/>
              <a:cs typeface="Microsoft Sans Serif"/>
            </a:endParaRPr>
          </a:p>
          <a:p>
            <a:pPr>
              <a:lnSpc>
                <a:spcPct val="100000"/>
              </a:lnSpc>
              <a:spcBef>
                <a:spcPts val="440"/>
              </a:spcBef>
            </a:pPr>
            <a:endParaRPr sz="500">
              <a:latin typeface="Microsoft Sans Serif"/>
              <a:cs typeface="Microsoft Sans Serif"/>
            </a:endParaRPr>
          </a:p>
          <a:p>
            <a:pPr marL="168910">
              <a:lnSpc>
                <a:spcPct val="100000"/>
              </a:lnSpc>
              <a:tabLst>
                <a:tab pos="448309" algn="l"/>
                <a:tab pos="727710" algn="l"/>
                <a:tab pos="1007744" algn="l"/>
              </a:tabLst>
            </a:pPr>
            <a:r>
              <a:rPr sz="550" spc="-25" dirty="0">
                <a:latin typeface="Microsoft Sans Serif"/>
                <a:cs typeface="Microsoft Sans Serif"/>
              </a:rPr>
              <a:t>0.4</a:t>
            </a:r>
            <a:r>
              <a:rPr sz="550" dirty="0">
                <a:latin typeface="Microsoft Sans Serif"/>
                <a:cs typeface="Microsoft Sans Serif"/>
              </a:rPr>
              <a:t>	</a:t>
            </a:r>
            <a:r>
              <a:rPr sz="550" spc="-25" dirty="0">
                <a:latin typeface="Microsoft Sans Serif"/>
                <a:cs typeface="Microsoft Sans Serif"/>
              </a:rPr>
              <a:t>0.6</a:t>
            </a:r>
            <a:r>
              <a:rPr sz="550" dirty="0">
                <a:latin typeface="Microsoft Sans Serif"/>
                <a:cs typeface="Microsoft Sans Serif"/>
              </a:rPr>
              <a:t>	</a:t>
            </a:r>
            <a:r>
              <a:rPr sz="550" spc="-25" dirty="0">
                <a:latin typeface="Microsoft Sans Serif"/>
                <a:cs typeface="Microsoft Sans Serif"/>
              </a:rPr>
              <a:t>0.8</a:t>
            </a:r>
            <a:r>
              <a:rPr sz="550" dirty="0">
                <a:latin typeface="Microsoft Sans Serif"/>
                <a:cs typeface="Microsoft Sans Serif"/>
              </a:rPr>
              <a:t>	</a:t>
            </a:r>
            <a:r>
              <a:rPr sz="550" spc="-25" dirty="0">
                <a:latin typeface="Microsoft Sans Serif"/>
                <a:cs typeface="Microsoft Sans Serif"/>
              </a:rPr>
              <a:t>1.0</a:t>
            </a:r>
            <a:endParaRPr sz="550">
              <a:latin typeface="Microsoft Sans Serif"/>
              <a:cs typeface="Microsoft Sans Serif"/>
            </a:endParaRPr>
          </a:p>
          <a:p>
            <a:pPr marL="12700">
              <a:lnSpc>
                <a:spcPct val="100000"/>
              </a:lnSpc>
              <a:spcBef>
                <a:spcPts val="600"/>
              </a:spcBef>
            </a:pPr>
            <a:r>
              <a:rPr sz="650" dirty="0">
                <a:latin typeface="Microsoft Sans Serif"/>
                <a:cs typeface="Microsoft Sans Serif"/>
              </a:rPr>
              <a:t>False</a:t>
            </a:r>
            <a:r>
              <a:rPr sz="650" spc="20" dirty="0">
                <a:latin typeface="Microsoft Sans Serif"/>
                <a:cs typeface="Microsoft Sans Serif"/>
              </a:rPr>
              <a:t> </a:t>
            </a:r>
            <a:r>
              <a:rPr sz="650" dirty="0">
                <a:latin typeface="Microsoft Sans Serif"/>
                <a:cs typeface="Microsoft Sans Serif"/>
              </a:rPr>
              <a:t>positive</a:t>
            </a:r>
            <a:r>
              <a:rPr sz="650" spc="20"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16" name="object 16"/>
          <p:cNvSpPr txBox="1"/>
          <p:nvPr/>
        </p:nvSpPr>
        <p:spPr>
          <a:xfrm>
            <a:off x="533258" y="2286057"/>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0.0</a:t>
            </a:r>
            <a:endParaRPr sz="550">
              <a:latin typeface="Microsoft Sans Serif"/>
              <a:cs typeface="Microsoft Sans Serif"/>
            </a:endParaRPr>
          </a:p>
        </p:txBody>
      </p:sp>
      <p:sp>
        <p:nvSpPr>
          <p:cNvPr id="17" name="object 17"/>
          <p:cNvSpPr txBox="1"/>
          <p:nvPr/>
        </p:nvSpPr>
        <p:spPr>
          <a:xfrm>
            <a:off x="533258" y="2006504"/>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0.2</a:t>
            </a:r>
            <a:endParaRPr sz="550">
              <a:latin typeface="Microsoft Sans Serif"/>
              <a:cs typeface="Microsoft Sans Serif"/>
            </a:endParaRPr>
          </a:p>
        </p:txBody>
      </p:sp>
      <p:sp>
        <p:nvSpPr>
          <p:cNvPr id="18" name="object 18"/>
          <p:cNvSpPr txBox="1"/>
          <p:nvPr/>
        </p:nvSpPr>
        <p:spPr>
          <a:xfrm>
            <a:off x="533258" y="1726995"/>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0.4</a:t>
            </a:r>
            <a:endParaRPr sz="550">
              <a:latin typeface="Microsoft Sans Serif"/>
              <a:cs typeface="Microsoft Sans Serif"/>
            </a:endParaRPr>
          </a:p>
        </p:txBody>
      </p:sp>
      <p:sp>
        <p:nvSpPr>
          <p:cNvPr id="19" name="object 19"/>
          <p:cNvSpPr txBox="1"/>
          <p:nvPr/>
        </p:nvSpPr>
        <p:spPr>
          <a:xfrm>
            <a:off x="533258" y="1447486"/>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0.6</a:t>
            </a:r>
            <a:endParaRPr sz="550">
              <a:latin typeface="Microsoft Sans Serif"/>
              <a:cs typeface="Microsoft Sans Serif"/>
            </a:endParaRPr>
          </a:p>
        </p:txBody>
      </p:sp>
      <p:sp>
        <p:nvSpPr>
          <p:cNvPr id="20" name="object 20"/>
          <p:cNvSpPr txBox="1"/>
          <p:nvPr/>
        </p:nvSpPr>
        <p:spPr>
          <a:xfrm>
            <a:off x="533258" y="1167977"/>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0.8</a:t>
            </a:r>
            <a:endParaRPr sz="550">
              <a:latin typeface="Microsoft Sans Serif"/>
              <a:cs typeface="Microsoft Sans Serif"/>
            </a:endParaRPr>
          </a:p>
        </p:txBody>
      </p:sp>
      <p:sp>
        <p:nvSpPr>
          <p:cNvPr id="21" name="object 21"/>
          <p:cNvSpPr txBox="1"/>
          <p:nvPr/>
        </p:nvSpPr>
        <p:spPr>
          <a:xfrm>
            <a:off x="533258" y="888423"/>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1.0</a:t>
            </a:r>
            <a:endParaRPr sz="550">
              <a:latin typeface="Microsoft Sans Serif"/>
              <a:cs typeface="Microsoft Sans Serif"/>
            </a:endParaRPr>
          </a:p>
        </p:txBody>
      </p:sp>
      <p:sp>
        <p:nvSpPr>
          <p:cNvPr id="22" name="object 22"/>
          <p:cNvSpPr txBox="1"/>
          <p:nvPr/>
        </p:nvSpPr>
        <p:spPr>
          <a:xfrm>
            <a:off x="2290994" y="1319486"/>
            <a:ext cx="111125" cy="673100"/>
          </a:xfrm>
          <a:prstGeom prst="rect">
            <a:avLst/>
          </a:prstGeom>
        </p:spPr>
        <p:txBody>
          <a:bodyPr vert="vert270" wrap="square" lIns="0" tIns="0" rIns="0" bIns="0" rtlCol="0">
            <a:spAutoFit/>
          </a:bodyPr>
          <a:lstStyle/>
          <a:p>
            <a:pPr marL="12700">
              <a:lnSpc>
                <a:spcPts val="750"/>
              </a:lnSpc>
            </a:pPr>
            <a:r>
              <a:rPr sz="650" dirty="0">
                <a:latin typeface="Microsoft Sans Serif"/>
                <a:cs typeface="Microsoft Sans Serif"/>
              </a:rPr>
              <a:t>True</a:t>
            </a:r>
            <a:r>
              <a:rPr sz="650" spc="5" dirty="0">
                <a:latin typeface="Microsoft Sans Serif"/>
                <a:cs typeface="Microsoft Sans Serif"/>
              </a:rPr>
              <a:t> </a:t>
            </a:r>
            <a:r>
              <a:rPr sz="650" dirty="0">
                <a:latin typeface="Microsoft Sans Serif"/>
                <a:cs typeface="Microsoft Sans Serif"/>
              </a:rPr>
              <a:t>positive</a:t>
            </a:r>
            <a:r>
              <a:rPr sz="650" spc="5"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23" name="object 23"/>
          <p:cNvSpPr/>
          <p:nvPr/>
        </p:nvSpPr>
        <p:spPr>
          <a:xfrm>
            <a:off x="2701529" y="2404596"/>
            <a:ext cx="1397635" cy="43180"/>
          </a:xfrm>
          <a:custGeom>
            <a:avLst/>
            <a:gdLst/>
            <a:ahLst/>
            <a:cxnLst/>
            <a:rect l="l" t="t" r="r" b="b"/>
            <a:pathLst>
              <a:path w="1397635" h="43180">
                <a:moveTo>
                  <a:pt x="0" y="0"/>
                </a:moveTo>
                <a:lnTo>
                  <a:pt x="1397631" y="0"/>
                </a:lnTo>
              </a:path>
              <a:path w="1397635" h="43180">
                <a:moveTo>
                  <a:pt x="0" y="0"/>
                </a:moveTo>
                <a:lnTo>
                  <a:pt x="0" y="43125"/>
                </a:lnTo>
              </a:path>
              <a:path w="1397635" h="43180">
                <a:moveTo>
                  <a:pt x="279554" y="0"/>
                </a:moveTo>
                <a:lnTo>
                  <a:pt x="279554" y="43125"/>
                </a:lnTo>
              </a:path>
              <a:path w="1397635" h="43180">
                <a:moveTo>
                  <a:pt x="559061" y="0"/>
                </a:moveTo>
                <a:lnTo>
                  <a:pt x="559061" y="43125"/>
                </a:lnTo>
              </a:path>
              <a:path w="1397635" h="43180">
                <a:moveTo>
                  <a:pt x="838569" y="0"/>
                </a:moveTo>
                <a:lnTo>
                  <a:pt x="838569" y="43125"/>
                </a:lnTo>
              </a:path>
              <a:path w="1397635" h="43180">
                <a:moveTo>
                  <a:pt x="1118076" y="0"/>
                </a:moveTo>
                <a:lnTo>
                  <a:pt x="1118076" y="43125"/>
                </a:lnTo>
              </a:path>
              <a:path w="1397635" h="43180">
                <a:moveTo>
                  <a:pt x="1397631" y="0"/>
                </a:moveTo>
                <a:lnTo>
                  <a:pt x="1397631" y="43125"/>
                </a:lnTo>
              </a:path>
            </a:pathLst>
          </a:custGeom>
          <a:ln w="3369">
            <a:solidFill>
              <a:srgbClr val="000000"/>
            </a:solidFill>
          </a:ln>
        </p:spPr>
        <p:txBody>
          <a:bodyPr wrap="square" lIns="0" tIns="0" rIns="0" bIns="0" rtlCol="0"/>
          <a:lstStyle/>
          <a:p>
            <a:endParaRPr/>
          </a:p>
        </p:txBody>
      </p:sp>
      <p:sp>
        <p:nvSpPr>
          <p:cNvPr id="24" name="object 24"/>
          <p:cNvSpPr txBox="1"/>
          <p:nvPr/>
        </p:nvSpPr>
        <p:spPr>
          <a:xfrm>
            <a:off x="2638877" y="2475270"/>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0.0</a:t>
            </a:r>
            <a:endParaRPr sz="550">
              <a:latin typeface="Microsoft Sans Serif"/>
              <a:cs typeface="Microsoft Sans Serif"/>
            </a:endParaRPr>
          </a:p>
        </p:txBody>
      </p:sp>
      <p:sp>
        <p:nvSpPr>
          <p:cNvPr id="25" name="object 25"/>
          <p:cNvSpPr txBox="1"/>
          <p:nvPr/>
        </p:nvSpPr>
        <p:spPr>
          <a:xfrm>
            <a:off x="2918431" y="2475270"/>
            <a:ext cx="125730" cy="111760"/>
          </a:xfrm>
          <a:prstGeom prst="rect">
            <a:avLst/>
          </a:prstGeom>
        </p:spPr>
        <p:txBody>
          <a:bodyPr vert="horz" wrap="square" lIns="0" tIns="14604" rIns="0" bIns="0" rtlCol="0">
            <a:spAutoFit/>
          </a:bodyPr>
          <a:lstStyle/>
          <a:p>
            <a:pPr marL="12700">
              <a:lnSpc>
                <a:spcPct val="100000"/>
              </a:lnSpc>
              <a:spcBef>
                <a:spcPts val="114"/>
              </a:spcBef>
            </a:pPr>
            <a:r>
              <a:rPr sz="550" spc="-25" dirty="0">
                <a:latin typeface="Microsoft Sans Serif"/>
                <a:cs typeface="Microsoft Sans Serif"/>
              </a:rPr>
              <a:t>0.2</a:t>
            </a:r>
            <a:endParaRPr sz="550">
              <a:latin typeface="Microsoft Sans Serif"/>
              <a:cs typeface="Microsoft Sans Serif"/>
            </a:endParaRPr>
          </a:p>
        </p:txBody>
      </p:sp>
      <p:grpSp>
        <p:nvGrpSpPr>
          <p:cNvPr id="26" name="object 26"/>
          <p:cNvGrpSpPr/>
          <p:nvPr/>
        </p:nvGrpSpPr>
        <p:grpSpPr>
          <a:xfrm>
            <a:off x="2602522" y="893517"/>
            <a:ext cx="1554480" cy="1513205"/>
            <a:chOff x="2602522" y="893517"/>
            <a:chExt cx="1554480" cy="1513205"/>
          </a:xfrm>
        </p:grpSpPr>
        <p:sp>
          <p:nvSpPr>
            <p:cNvPr id="27" name="object 27"/>
            <p:cNvSpPr/>
            <p:nvPr/>
          </p:nvSpPr>
          <p:spPr>
            <a:xfrm>
              <a:off x="2602522" y="895202"/>
              <a:ext cx="1552575" cy="1509395"/>
            </a:xfrm>
            <a:custGeom>
              <a:avLst/>
              <a:gdLst/>
              <a:ahLst/>
              <a:cxnLst/>
              <a:rect l="l" t="t" r="r" b="b"/>
              <a:pathLst>
                <a:path w="1552575" h="1509395">
                  <a:moveTo>
                    <a:pt x="43125" y="1453509"/>
                  </a:moveTo>
                  <a:lnTo>
                    <a:pt x="43125" y="55881"/>
                  </a:lnTo>
                </a:path>
                <a:path w="1552575" h="1509395">
                  <a:moveTo>
                    <a:pt x="43125" y="1453509"/>
                  </a:moveTo>
                  <a:lnTo>
                    <a:pt x="0" y="1453509"/>
                  </a:lnTo>
                </a:path>
                <a:path w="1552575" h="1509395">
                  <a:moveTo>
                    <a:pt x="43125" y="1173958"/>
                  </a:moveTo>
                  <a:lnTo>
                    <a:pt x="0" y="1173958"/>
                  </a:lnTo>
                </a:path>
                <a:path w="1552575" h="1509395">
                  <a:moveTo>
                    <a:pt x="43125" y="894450"/>
                  </a:moveTo>
                  <a:lnTo>
                    <a:pt x="0" y="894450"/>
                  </a:lnTo>
                </a:path>
                <a:path w="1552575" h="1509395">
                  <a:moveTo>
                    <a:pt x="43125" y="614943"/>
                  </a:moveTo>
                  <a:lnTo>
                    <a:pt x="0" y="614943"/>
                  </a:lnTo>
                </a:path>
                <a:path w="1552575" h="1509395">
                  <a:moveTo>
                    <a:pt x="43125" y="335435"/>
                  </a:moveTo>
                  <a:lnTo>
                    <a:pt x="0" y="335435"/>
                  </a:lnTo>
                </a:path>
                <a:path w="1552575" h="1509395">
                  <a:moveTo>
                    <a:pt x="43125" y="55881"/>
                  </a:moveTo>
                  <a:lnTo>
                    <a:pt x="0" y="55881"/>
                  </a:lnTo>
                </a:path>
                <a:path w="1552575" h="1509395">
                  <a:moveTo>
                    <a:pt x="43125" y="1509393"/>
                  </a:moveTo>
                  <a:lnTo>
                    <a:pt x="1552519" y="1509393"/>
                  </a:lnTo>
                  <a:lnTo>
                    <a:pt x="1552519" y="0"/>
                  </a:lnTo>
                  <a:lnTo>
                    <a:pt x="43125" y="0"/>
                  </a:lnTo>
                  <a:lnTo>
                    <a:pt x="43125" y="1509393"/>
                  </a:lnTo>
                </a:path>
              </a:pathLst>
            </a:custGeom>
            <a:ln w="3369">
              <a:solidFill>
                <a:srgbClr val="000000"/>
              </a:solidFill>
            </a:ln>
          </p:spPr>
          <p:txBody>
            <a:bodyPr wrap="square" lIns="0" tIns="0" rIns="0" bIns="0" rtlCol="0"/>
            <a:lstStyle/>
            <a:p>
              <a:endParaRPr/>
            </a:p>
          </p:txBody>
        </p:sp>
        <p:sp>
          <p:nvSpPr>
            <p:cNvPr id="28" name="object 28"/>
            <p:cNvSpPr/>
            <p:nvPr/>
          </p:nvSpPr>
          <p:spPr>
            <a:xfrm>
              <a:off x="2701529" y="951083"/>
              <a:ext cx="1397635" cy="1397635"/>
            </a:xfrm>
            <a:custGeom>
              <a:avLst/>
              <a:gdLst/>
              <a:ahLst/>
              <a:cxnLst/>
              <a:rect l="l" t="t" r="r" b="b"/>
              <a:pathLst>
                <a:path w="1397635" h="1397635">
                  <a:moveTo>
                    <a:pt x="0" y="1397628"/>
                  </a:moveTo>
                  <a:lnTo>
                    <a:pt x="0" y="1098131"/>
                  </a:lnTo>
                  <a:lnTo>
                    <a:pt x="29156" y="1098131"/>
                  </a:lnTo>
                  <a:lnTo>
                    <a:pt x="29156" y="798631"/>
                  </a:lnTo>
                  <a:lnTo>
                    <a:pt x="58266" y="798631"/>
                  </a:lnTo>
                  <a:lnTo>
                    <a:pt x="58266" y="399315"/>
                  </a:lnTo>
                  <a:lnTo>
                    <a:pt x="116486" y="399315"/>
                  </a:lnTo>
                  <a:lnTo>
                    <a:pt x="116486" y="332787"/>
                  </a:lnTo>
                  <a:lnTo>
                    <a:pt x="203815" y="332787"/>
                  </a:lnTo>
                  <a:lnTo>
                    <a:pt x="203815" y="299500"/>
                  </a:lnTo>
                  <a:lnTo>
                    <a:pt x="232972" y="299500"/>
                  </a:lnTo>
                  <a:lnTo>
                    <a:pt x="232972" y="266212"/>
                  </a:lnTo>
                  <a:lnTo>
                    <a:pt x="407671" y="266212"/>
                  </a:lnTo>
                  <a:lnTo>
                    <a:pt x="407671" y="199684"/>
                  </a:lnTo>
                  <a:lnTo>
                    <a:pt x="524110" y="199684"/>
                  </a:lnTo>
                  <a:lnTo>
                    <a:pt x="524110" y="166397"/>
                  </a:lnTo>
                  <a:lnTo>
                    <a:pt x="553219" y="166397"/>
                  </a:lnTo>
                  <a:lnTo>
                    <a:pt x="553219" y="133109"/>
                  </a:lnTo>
                  <a:lnTo>
                    <a:pt x="611486" y="133109"/>
                  </a:lnTo>
                  <a:lnTo>
                    <a:pt x="611486" y="66575"/>
                  </a:lnTo>
                  <a:lnTo>
                    <a:pt x="786144" y="66575"/>
                  </a:lnTo>
                  <a:lnTo>
                    <a:pt x="786144" y="33287"/>
                  </a:lnTo>
                  <a:lnTo>
                    <a:pt x="873521" y="33287"/>
                  </a:lnTo>
                  <a:lnTo>
                    <a:pt x="873521" y="0"/>
                  </a:lnTo>
                  <a:lnTo>
                    <a:pt x="1397631" y="0"/>
                  </a:lnTo>
                </a:path>
              </a:pathLst>
            </a:custGeom>
            <a:ln w="6738">
              <a:solidFill>
                <a:srgbClr val="F80E16"/>
              </a:solidFill>
            </a:ln>
          </p:spPr>
          <p:txBody>
            <a:bodyPr wrap="square" lIns="0" tIns="0" rIns="0" bIns="0" rtlCol="0"/>
            <a:lstStyle/>
            <a:p>
              <a:endParaRPr/>
            </a:p>
          </p:txBody>
        </p:sp>
        <p:sp>
          <p:nvSpPr>
            <p:cNvPr id="29" name="object 29"/>
            <p:cNvSpPr/>
            <p:nvPr/>
          </p:nvSpPr>
          <p:spPr>
            <a:xfrm>
              <a:off x="2645647" y="895202"/>
              <a:ext cx="1509395" cy="1509395"/>
            </a:xfrm>
            <a:custGeom>
              <a:avLst/>
              <a:gdLst/>
              <a:ahLst/>
              <a:cxnLst/>
              <a:rect l="l" t="t" r="r" b="b"/>
              <a:pathLst>
                <a:path w="1509395" h="1509395">
                  <a:moveTo>
                    <a:pt x="0" y="1509393"/>
                  </a:moveTo>
                  <a:lnTo>
                    <a:pt x="1509393" y="0"/>
                  </a:lnTo>
                </a:path>
              </a:pathLst>
            </a:custGeom>
            <a:ln w="3369">
              <a:solidFill>
                <a:srgbClr val="000000"/>
              </a:solidFill>
              <a:prstDash val="dot"/>
            </a:ln>
          </p:spPr>
          <p:txBody>
            <a:bodyPr wrap="square" lIns="0" tIns="0" rIns="0" bIns="0" rtlCol="0"/>
            <a:lstStyle/>
            <a:p>
              <a:endParaRPr/>
            </a:p>
          </p:txBody>
        </p:sp>
        <p:sp>
          <p:nvSpPr>
            <p:cNvPr id="30" name="object 30"/>
            <p:cNvSpPr/>
            <p:nvPr/>
          </p:nvSpPr>
          <p:spPr>
            <a:xfrm>
              <a:off x="2701529" y="951083"/>
              <a:ext cx="1397635" cy="1397635"/>
            </a:xfrm>
            <a:custGeom>
              <a:avLst/>
              <a:gdLst/>
              <a:ahLst/>
              <a:cxnLst/>
              <a:rect l="l" t="t" r="r" b="b"/>
              <a:pathLst>
                <a:path w="1397635" h="1397635">
                  <a:moveTo>
                    <a:pt x="0" y="1397628"/>
                  </a:moveTo>
                  <a:lnTo>
                    <a:pt x="0" y="798631"/>
                  </a:lnTo>
                  <a:lnTo>
                    <a:pt x="29156" y="798631"/>
                  </a:lnTo>
                  <a:lnTo>
                    <a:pt x="29156" y="465890"/>
                  </a:lnTo>
                  <a:lnTo>
                    <a:pt x="116486" y="465890"/>
                  </a:lnTo>
                  <a:lnTo>
                    <a:pt x="116486" y="432603"/>
                  </a:lnTo>
                  <a:lnTo>
                    <a:pt x="145595" y="432603"/>
                  </a:lnTo>
                  <a:lnTo>
                    <a:pt x="145595" y="399315"/>
                  </a:lnTo>
                  <a:lnTo>
                    <a:pt x="174705" y="399315"/>
                  </a:lnTo>
                  <a:lnTo>
                    <a:pt x="174705" y="299500"/>
                  </a:lnTo>
                  <a:lnTo>
                    <a:pt x="203815" y="299500"/>
                  </a:lnTo>
                  <a:lnTo>
                    <a:pt x="203815" y="266212"/>
                  </a:lnTo>
                  <a:lnTo>
                    <a:pt x="262081" y="266212"/>
                  </a:lnTo>
                  <a:lnTo>
                    <a:pt x="262081" y="232972"/>
                  </a:lnTo>
                  <a:lnTo>
                    <a:pt x="407671" y="232972"/>
                  </a:lnTo>
                  <a:lnTo>
                    <a:pt x="407671" y="166397"/>
                  </a:lnTo>
                  <a:lnTo>
                    <a:pt x="465890" y="166397"/>
                  </a:lnTo>
                  <a:lnTo>
                    <a:pt x="465890" y="133109"/>
                  </a:lnTo>
                  <a:lnTo>
                    <a:pt x="553219" y="133109"/>
                  </a:lnTo>
                  <a:lnTo>
                    <a:pt x="553219" y="99862"/>
                  </a:lnTo>
                  <a:lnTo>
                    <a:pt x="873521" y="99862"/>
                  </a:lnTo>
                  <a:lnTo>
                    <a:pt x="873521" y="33287"/>
                  </a:lnTo>
                  <a:lnTo>
                    <a:pt x="1077329" y="33287"/>
                  </a:lnTo>
                  <a:lnTo>
                    <a:pt x="1077329" y="0"/>
                  </a:lnTo>
                  <a:lnTo>
                    <a:pt x="1397631" y="0"/>
                  </a:lnTo>
                </a:path>
              </a:pathLst>
            </a:custGeom>
            <a:ln w="6738">
              <a:solidFill>
                <a:srgbClr val="000000"/>
              </a:solidFill>
            </a:ln>
          </p:spPr>
          <p:txBody>
            <a:bodyPr wrap="square" lIns="0" tIns="0" rIns="0" bIns="0" rtlCol="0"/>
            <a:lstStyle/>
            <a:p>
              <a:endParaRPr/>
            </a:p>
          </p:txBody>
        </p:sp>
        <p:sp>
          <p:nvSpPr>
            <p:cNvPr id="31" name="object 31"/>
            <p:cNvSpPr/>
            <p:nvPr/>
          </p:nvSpPr>
          <p:spPr>
            <a:xfrm>
              <a:off x="2701529" y="951083"/>
              <a:ext cx="1397635" cy="1397635"/>
            </a:xfrm>
            <a:custGeom>
              <a:avLst/>
              <a:gdLst/>
              <a:ahLst/>
              <a:cxnLst/>
              <a:rect l="l" t="t" r="r" b="b"/>
              <a:pathLst>
                <a:path w="1397635" h="1397635">
                  <a:moveTo>
                    <a:pt x="0" y="1397628"/>
                  </a:moveTo>
                  <a:lnTo>
                    <a:pt x="0" y="1031556"/>
                  </a:lnTo>
                  <a:lnTo>
                    <a:pt x="29156" y="1031556"/>
                  </a:lnTo>
                  <a:lnTo>
                    <a:pt x="29156" y="798631"/>
                  </a:lnTo>
                  <a:lnTo>
                    <a:pt x="58266" y="798631"/>
                  </a:lnTo>
                  <a:lnTo>
                    <a:pt x="58266" y="432603"/>
                  </a:lnTo>
                  <a:lnTo>
                    <a:pt x="116486" y="432603"/>
                  </a:lnTo>
                  <a:lnTo>
                    <a:pt x="116486" y="366075"/>
                  </a:lnTo>
                  <a:lnTo>
                    <a:pt x="174705" y="366075"/>
                  </a:lnTo>
                  <a:lnTo>
                    <a:pt x="174705" y="299500"/>
                  </a:lnTo>
                  <a:lnTo>
                    <a:pt x="203815" y="299500"/>
                  </a:lnTo>
                  <a:lnTo>
                    <a:pt x="203815" y="266212"/>
                  </a:lnTo>
                  <a:lnTo>
                    <a:pt x="436780" y="266212"/>
                  </a:lnTo>
                  <a:lnTo>
                    <a:pt x="436780" y="199684"/>
                  </a:lnTo>
                  <a:lnTo>
                    <a:pt x="495007" y="199684"/>
                  </a:lnTo>
                  <a:lnTo>
                    <a:pt x="495007" y="133109"/>
                  </a:lnTo>
                  <a:lnTo>
                    <a:pt x="524110" y="133109"/>
                  </a:lnTo>
                  <a:lnTo>
                    <a:pt x="524110" y="66575"/>
                  </a:lnTo>
                  <a:lnTo>
                    <a:pt x="1048226" y="66575"/>
                  </a:lnTo>
                  <a:lnTo>
                    <a:pt x="1048226" y="33287"/>
                  </a:lnTo>
                  <a:lnTo>
                    <a:pt x="1252035" y="33287"/>
                  </a:lnTo>
                  <a:lnTo>
                    <a:pt x="1252035" y="0"/>
                  </a:lnTo>
                  <a:lnTo>
                    <a:pt x="1397631" y="0"/>
                  </a:lnTo>
                </a:path>
              </a:pathLst>
            </a:custGeom>
            <a:ln w="6738">
              <a:solidFill>
                <a:srgbClr val="00CF24"/>
              </a:solidFill>
            </a:ln>
          </p:spPr>
          <p:txBody>
            <a:bodyPr wrap="square" lIns="0" tIns="0" rIns="0" bIns="0" rtlCol="0"/>
            <a:lstStyle/>
            <a:p>
              <a:endParaRPr/>
            </a:p>
          </p:txBody>
        </p:sp>
        <p:sp>
          <p:nvSpPr>
            <p:cNvPr id="32" name="object 32"/>
            <p:cNvSpPr/>
            <p:nvPr/>
          </p:nvSpPr>
          <p:spPr>
            <a:xfrm>
              <a:off x="2701529" y="951083"/>
              <a:ext cx="1397635" cy="1397635"/>
            </a:xfrm>
            <a:custGeom>
              <a:avLst/>
              <a:gdLst/>
              <a:ahLst/>
              <a:cxnLst/>
              <a:rect l="l" t="t" r="r" b="b"/>
              <a:pathLst>
                <a:path w="1397635" h="1397635">
                  <a:moveTo>
                    <a:pt x="0" y="1397628"/>
                  </a:moveTo>
                  <a:lnTo>
                    <a:pt x="0" y="1231235"/>
                  </a:lnTo>
                  <a:lnTo>
                    <a:pt x="29156" y="1231235"/>
                  </a:lnTo>
                  <a:lnTo>
                    <a:pt x="29156" y="831918"/>
                  </a:lnTo>
                  <a:lnTo>
                    <a:pt x="58266" y="831918"/>
                  </a:lnTo>
                  <a:lnTo>
                    <a:pt x="58266" y="798631"/>
                  </a:lnTo>
                  <a:lnTo>
                    <a:pt x="87376" y="798631"/>
                  </a:lnTo>
                  <a:lnTo>
                    <a:pt x="87376" y="632287"/>
                  </a:lnTo>
                  <a:lnTo>
                    <a:pt x="145595" y="632287"/>
                  </a:lnTo>
                  <a:lnTo>
                    <a:pt x="145595" y="499178"/>
                  </a:lnTo>
                  <a:lnTo>
                    <a:pt x="174705" y="499178"/>
                  </a:lnTo>
                  <a:lnTo>
                    <a:pt x="174705" y="366075"/>
                  </a:lnTo>
                  <a:lnTo>
                    <a:pt x="203815" y="366075"/>
                  </a:lnTo>
                  <a:lnTo>
                    <a:pt x="203815" y="299500"/>
                  </a:lnTo>
                  <a:lnTo>
                    <a:pt x="262081" y="299500"/>
                  </a:lnTo>
                  <a:lnTo>
                    <a:pt x="262081" y="266212"/>
                  </a:lnTo>
                  <a:lnTo>
                    <a:pt x="495007" y="266212"/>
                  </a:lnTo>
                  <a:lnTo>
                    <a:pt x="495007" y="199684"/>
                  </a:lnTo>
                  <a:lnTo>
                    <a:pt x="524110" y="199684"/>
                  </a:lnTo>
                  <a:lnTo>
                    <a:pt x="524110" y="133109"/>
                  </a:lnTo>
                  <a:lnTo>
                    <a:pt x="757035" y="133109"/>
                  </a:lnTo>
                  <a:lnTo>
                    <a:pt x="757035" y="99862"/>
                  </a:lnTo>
                  <a:lnTo>
                    <a:pt x="960850" y="99862"/>
                  </a:lnTo>
                  <a:lnTo>
                    <a:pt x="960850" y="66575"/>
                  </a:lnTo>
                  <a:lnTo>
                    <a:pt x="1077329" y="66575"/>
                  </a:lnTo>
                  <a:lnTo>
                    <a:pt x="1077329" y="33287"/>
                  </a:lnTo>
                  <a:lnTo>
                    <a:pt x="1135549" y="33287"/>
                  </a:lnTo>
                  <a:lnTo>
                    <a:pt x="1135549" y="0"/>
                  </a:lnTo>
                  <a:lnTo>
                    <a:pt x="1397631" y="0"/>
                  </a:lnTo>
                </a:path>
              </a:pathLst>
            </a:custGeom>
            <a:ln w="6738">
              <a:solidFill>
                <a:srgbClr val="0000FF"/>
              </a:solidFill>
            </a:ln>
          </p:spPr>
          <p:txBody>
            <a:bodyPr wrap="square" lIns="0" tIns="0" rIns="0" bIns="0" rtlCol="0"/>
            <a:lstStyle/>
            <a:p>
              <a:endParaRPr/>
            </a:p>
          </p:txBody>
        </p:sp>
        <p:sp>
          <p:nvSpPr>
            <p:cNvPr id="33" name="object 33"/>
            <p:cNvSpPr/>
            <p:nvPr/>
          </p:nvSpPr>
          <p:spPr>
            <a:xfrm>
              <a:off x="3316479" y="2016466"/>
              <a:ext cx="838835" cy="388620"/>
            </a:xfrm>
            <a:custGeom>
              <a:avLst/>
              <a:gdLst/>
              <a:ahLst/>
              <a:cxnLst/>
              <a:rect l="l" t="t" r="r" b="b"/>
              <a:pathLst>
                <a:path w="838835" h="388619">
                  <a:moveTo>
                    <a:pt x="0" y="388129"/>
                  </a:moveTo>
                  <a:lnTo>
                    <a:pt x="838562" y="388129"/>
                  </a:lnTo>
                  <a:lnTo>
                    <a:pt x="838562" y="0"/>
                  </a:lnTo>
                  <a:lnTo>
                    <a:pt x="0" y="0"/>
                  </a:lnTo>
                  <a:lnTo>
                    <a:pt x="0" y="388129"/>
                  </a:lnTo>
                  <a:close/>
                </a:path>
              </a:pathLst>
            </a:custGeom>
            <a:ln w="3369">
              <a:solidFill>
                <a:srgbClr val="000000"/>
              </a:solidFill>
            </a:ln>
          </p:spPr>
          <p:txBody>
            <a:bodyPr wrap="square" lIns="0" tIns="0" rIns="0" bIns="0" rtlCol="0"/>
            <a:lstStyle/>
            <a:p>
              <a:endParaRPr/>
            </a:p>
          </p:txBody>
        </p:sp>
        <p:sp>
          <p:nvSpPr>
            <p:cNvPr id="34" name="object 34"/>
            <p:cNvSpPr/>
            <p:nvPr/>
          </p:nvSpPr>
          <p:spPr>
            <a:xfrm>
              <a:off x="3360137" y="2079537"/>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F80E16"/>
            </a:solidFill>
          </p:spPr>
          <p:txBody>
            <a:bodyPr wrap="square" lIns="0" tIns="0" rIns="0" bIns="0" rtlCol="0"/>
            <a:lstStyle/>
            <a:p>
              <a:endParaRPr/>
            </a:p>
          </p:txBody>
        </p:sp>
        <p:sp>
          <p:nvSpPr>
            <p:cNvPr id="35" name="object 35"/>
            <p:cNvSpPr/>
            <p:nvPr/>
          </p:nvSpPr>
          <p:spPr>
            <a:xfrm>
              <a:off x="3360137" y="2157163"/>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000000"/>
            </a:solidFill>
          </p:spPr>
          <p:txBody>
            <a:bodyPr wrap="square" lIns="0" tIns="0" rIns="0" bIns="0" rtlCol="0"/>
            <a:lstStyle/>
            <a:p>
              <a:endParaRPr/>
            </a:p>
          </p:txBody>
        </p:sp>
        <p:sp>
          <p:nvSpPr>
            <p:cNvPr id="36" name="object 36"/>
            <p:cNvSpPr/>
            <p:nvPr/>
          </p:nvSpPr>
          <p:spPr>
            <a:xfrm>
              <a:off x="3360137" y="2234789"/>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00CF24"/>
            </a:solidFill>
          </p:spPr>
          <p:txBody>
            <a:bodyPr wrap="square" lIns="0" tIns="0" rIns="0" bIns="0" rtlCol="0"/>
            <a:lstStyle/>
            <a:p>
              <a:endParaRPr/>
            </a:p>
          </p:txBody>
        </p:sp>
        <p:sp>
          <p:nvSpPr>
            <p:cNvPr id="37" name="object 37"/>
            <p:cNvSpPr/>
            <p:nvPr/>
          </p:nvSpPr>
          <p:spPr>
            <a:xfrm>
              <a:off x="3360137" y="2312414"/>
              <a:ext cx="29209" cy="29209"/>
            </a:xfrm>
            <a:custGeom>
              <a:avLst/>
              <a:gdLst/>
              <a:ahLst/>
              <a:cxnLst/>
              <a:rect l="l" t="t" r="r" b="b"/>
              <a:pathLst>
                <a:path w="29210" h="29210">
                  <a:moveTo>
                    <a:pt x="29111" y="0"/>
                  </a:moveTo>
                  <a:lnTo>
                    <a:pt x="0" y="0"/>
                  </a:lnTo>
                  <a:lnTo>
                    <a:pt x="0" y="29109"/>
                  </a:lnTo>
                  <a:lnTo>
                    <a:pt x="29111" y="29109"/>
                  </a:lnTo>
                  <a:lnTo>
                    <a:pt x="29111" y="0"/>
                  </a:lnTo>
                  <a:close/>
                </a:path>
              </a:pathLst>
            </a:custGeom>
            <a:solidFill>
              <a:srgbClr val="0000FF"/>
            </a:solidFill>
          </p:spPr>
          <p:txBody>
            <a:bodyPr wrap="square" lIns="0" tIns="0" rIns="0" bIns="0" rtlCol="0"/>
            <a:lstStyle/>
            <a:p>
              <a:endParaRPr/>
            </a:p>
          </p:txBody>
        </p:sp>
      </p:grpSp>
      <p:sp>
        <p:nvSpPr>
          <p:cNvPr id="38" name="object 38"/>
          <p:cNvSpPr txBox="1"/>
          <p:nvPr/>
        </p:nvSpPr>
        <p:spPr>
          <a:xfrm>
            <a:off x="3015980" y="2025327"/>
            <a:ext cx="1171575" cy="737235"/>
          </a:xfrm>
          <a:prstGeom prst="rect">
            <a:avLst/>
          </a:prstGeom>
        </p:spPr>
        <p:txBody>
          <a:bodyPr vert="horz" wrap="square" lIns="0" tIns="12700" rIns="0" bIns="0" rtlCol="0">
            <a:spAutoFit/>
          </a:bodyPr>
          <a:lstStyle/>
          <a:p>
            <a:pPr marL="416559" marR="53340">
              <a:lnSpc>
                <a:spcPct val="112000"/>
              </a:lnSpc>
              <a:spcBef>
                <a:spcPts val="100"/>
              </a:spcBef>
            </a:pPr>
            <a:r>
              <a:rPr sz="500" dirty="0">
                <a:latin typeface="Microsoft Sans Serif"/>
                <a:cs typeface="Microsoft Sans Serif"/>
              </a:rPr>
              <a:t>Support </a:t>
            </a:r>
            <a:r>
              <a:rPr sz="500" spc="-10" dirty="0">
                <a:latin typeface="Microsoft Sans Serif"/>
                <a:cs typeface="Microsoft Sans Serif"/>
              </a:rPr>
              <a:t>Vector</a:t>
            </a:r>
            <a:r>
              <a:rPr sz="500" spc="5" dirty="0">
                <a:latin typeface="Microsoft Sans Serif"/>
                <a:cs typeface="Microsoft Sans Serif"/>
              </a:rPr>
              <a:t> </a:t>
            </a:r>
            <a:r>
              <a:rPr sz="500" spc="-10" dirty="0">
                <a:latin typeface="Microsoft Sans Serif"/>
                <a:cs typeface="Microsoft Sans Serif"/>
              </a:rPr>
              <a:t>Classifier</a:t>
            </a:r>
            <a:r>
              <a:rPr sz="500" spc="500" dirty="0">
                <a:latin typeface="Microsoft Sans Serif"/>
                <a:cs typeface="Microsoft Sans Serif"/>
              </a:rPr>
              <a:t> </a:t>
            </a:r>
            <a:r>
              <a:rPr sz="500" dirty="0">
                <a:latin typeface="Microsoft Sans Serif"/>
                <a:cs typeface="Microsoft Sans Serif"/>
              </a:rPr>
              <a:t>SVM:</a:t>
            </a:r>
            <a:r>
              <a:rPr sz="500" spc="-20" dirty="0">
                <a:latin typeface="Microsoft Sans Serif"/>
                <a:cs typeface="Microsoft Sans Serif"/>
              </a:rPr>
              <a:t> </a:t>
            </a:r>
            <a:r>
              <a:rPr sz="500" spc="-10" dirty="0">
                <a:latin typeface="Symbol"/>
                <a:cs typeface="Symbol"/>
              </a:rPr>
              <a:t></a:t>
            </a:r>
            <a:r>
              <a:rPr sz="500" spc="-10" dirty="0">
                <a:latin typeface="Microsoft Sans Serif"/>
                <a:cs typeface="Microsoft Sans Serif"/>
              </a:rPr>
              <a:t>=10</a:t>
            </a:r>
            <a:r>
              <a:rPr sz="525" spc="-15" baseline="39682" dirty="0">
                <a:latin typeface="Symbol"/>
                <a:cs typeface="Symbol"/>
              </a:rPr>
              <a:t></a:t>
            </a:r>
            <a:r>
              <a:rPr sz="525" spc="-15" baseline="39682" dirty="0">
                <a:latin typeface="Microsoft Sans Serif"/>
                <a:cs typeface="Microsoft Sans Serif"/>
              </a:rPr>
              <a:t>3</a:t>
            </a:r>
            <a:endParaRPr sz="525" baseline="39682">
              <a:latin typeface="Microsoft Sans Serif"/>
              <a:cs typeface="Microsoft Sans Serif"/>
            </a:endParaRPr>
          </a:p>
          <a:p>
            <a:pPr marL="416559">
              <a:lnSpc>
                <a:spcPct val="100000"/>
              </a:lnSpc>
              <a:spcBef>
                <a:spcPts val="10"/>
              </a:spcBef>
            </a:pPr>
            <a:r>
              <a:rPr sz="500" dirty="0">
                <a:latin typeface="Microsoft Sans Serif"/>
                <a:cs typeface="Microsoft Sans Serif"/>
              </a:rPr>
              <a:t>SVM:</a:t>
            </a:r>
            <a:r>
              <a:rPr sz="500" spc="-20" dirty="0">
                <a:latin typeface="Microsoft Sans Serif"/>
                <a:cs typeface="Microsoft Sans Serif"/>
              </a:rPr>
              <a:t> </a:t>
            </a:r>
            <a:r>
              <a:rPr sz="500" spc="-10" dirty="0">
                <a:latin typeface="Symbol"/>
                <a:cs typeface="Symbol"/>
              </a:rPr>
              <a:t></a:t>
            </a:r>
            <a:r>
              <a:rPr sz="500" spc="-10" dirty="0">
                <a:latin typeface="Microsoft Sans Serif"/>
                <a:cs typeface="Microsoft Sans Serif"/>
              </a:rPr>
              <a:t>=10</a:t>
            </a:r>
            <a:r>
              <a:rPr sz="525" spc="-15" baseline="39682" dirty="0">
                <a:latin typeface="Symbol"/>
                <a:cs typeface="Symbol"/>
              </a:rPr>
              <a:t></a:t>
            </a:r>
            <a:r>
              <a:rPr sz="525" spc="-15" baseline="39682" dirty="0">
                <a:latin typeface="Microsoft Sans Serif"/>
                <a:cs typeface="Microsoft Sans Serif"/>
              </a:rPr>
              <a:t>2</a:t>
            </a:r>
            <a:endParaRPr sz="525" baseline="39682">
              <a:latin typeface="Microsoft Sans Serif"/>
              <a:cs typeface="Microsoft Sans Serif"/>
            </a:endParaRPr>
          </a:p>
          <a:p>
            <a:pPr marL="416559">
              <a:lnSpc>
                <a:spcPct val="100000"/>
              </a:lnSpc>
              <a:spcBef>
                <a:spcPts val="10"/>
              </a:spcBef>
            </a:pPr>
            <a:r>
              <a:rPr sz="500" dirty="0">
                <a:latin typeface="Microsoft Sans Serif"/>
                <a:cs typeface="Microsoft Sans Serif"/>
              </a:rPr>
              <a:t>SVM:</a:t>
            </a:r>
            <a:r>
              <a:rPr sz="500" spc="-20" dirty="0">
                <a:latin typeface="Microsoft Sans Serif"/>
                <a:cs typeface="Microsoft Sans Serif"/>
              </a:rPr>
              <a:t> </a:t>
            </a:r>
            <a:r>
              <a:rPr sz="500" spc="-10" dirty="0">
                <a:latin typeface="Symbol"/>
                <a:cs typeface="Symbol"/>
              </a:rPr>
              <a:t></a:t>
            </a:r>
            <a:r>
              <a:rPr sz="500" spc="-10" dirty="0">
                <a:latin typeface="Microsoft Sans Serif"/>
                <a:cs typeface="Microsoft Sans Serif"/>
              </a:rPr>
              <a:t>=10</a:t>
            </a:r>
            <a:r>
              <a:rPr sz="525" spc="-15" baseline="39682" dirty="0">
                <a:latin typeface="Symbol"/>
                <a:cs typeface="Symbol"/>
              </a:rPr>
              <a:t></a:t>
            </a:r>
            <a:r>
              <a:rPr sz="525" spc="-15" baseline="39682" dirty="0">
                <a:latin typeface="Microsoft Sans Serif"/>
                <a:cs typeface="Microsoft Sans Serif"/>
              </a:rPr>
              <a:t>1</a:t>
            </a:r>
            <a:endParaRPr sz="525" baseline="39682">
              <a:latin typeface="Microsoft Sans Serif"/>
              <a:cs typeface="Microsoft Sans Serif"/>
            </a:endParaRPr>
          </a:p>
          <a:p>
            <a:pPr>
              <a:lnSpc>
                <a:spcPct val="100000"/>
              </a:lnSpc>
              <a:spcBef>
                <a:spcPts val="425"/>
              </a:spcBef>
            </a:pPr>
            <a:endParaRPr sz="500">
              <a:latin typeface="Microsoft Sans Serif"/>
              <a:cs typeface="Microsoft Sans Serif"/>
            </a:endParaRPr>
          </a:p>
          <a:p>
            <a:pPr marL="194310">
              <a:lnSpc>
                <a:spcPct val="100000"/>
              </a:lnSpc>
              <a:spcBef>
                <a:spcPts val="5"/>
              </a:spcBef>
              <a:tabLst>
                <a:tab pos="473709" algn="l"/>
                <a:tab pos="753110" algn="l"/>
                <a:tab pos="1033144" algn="l"/>
              </a:tabLst>
            </a:pPr>
            <a:r>
              <a:rPr sz="550" spc="-25" dirty="0">
                <a:latin typeface="Microsoft Sans Serif"/>
                <a:cs typeface="Microsoft Sans Serif"/>
              </a:rPr>
              <a:t>0.4</a:t>
            </a:r>
            <a:r>
              <a:rPr sz="550" dirty="0">
                <a:latin typeface="Microsoft Sans Serif"/>
                <a:cs typeface="Microsoft Sans Serif"/>
              </a:rPr>
              <a:t>	</a:t>
            </a:r>
            <a:r>
              <a:rPr sz="550" spc="-25" dirty="0">
                <a:latin typeface="Microsoft Sans Serif"/>
                <a:cs typeface="Microsoft Sans Serif"/>
              </a:rPr>
              <a:t>0.6</a:t>
            </a:r>
            <a:r>
              <a:rPr sz="550" dirty="0">
                <a:latin typeface="Microsoft Sans Serif"/>
                <a:cs typeface="Microsoft Sans Serif"/>
              </a:rPr>
              <a:t>	</a:t>
            </a:r>
            <a:r>
              <a:rPr sz="550" spc="-25" dirty="0">
                <a:latin typeface="Microsoft Sans Serif"/>
                <a:cs typeface="Microsoft Sans Serif"/>
              </a:rPr>
              <a:t>0.8</a:t>
            </a:r>
            <a:r>
              <a:rPr sz="550" dirty="0">
                <a:latin typeface="Microsoft Sans Serif"/>
                <a:cs typeface="Microsoft Sans Serif"/>
              </a:rPr>
              <a:t>	</a:t>
            </a:r>
            <a:r>
              <a:rPr sz="550" spc="-25" dirty="0">
                <a:latin typeface="Microsoft Sans Serif"/>
                <a:cs typeface="Microsoft Sans Serif"/>
              </a:rPr>
              <a:t>1.0</a:t>
            </a:r>
            <a:endParaRPr sz="550">
              <a:latin typeface="Microsoft Sans Serif"/>
              <a:cs typeface="Microsoft Sans Serif"/>
            </a:endParaRPr>
          </a:p>
          <a:p>
            <a:pPr marL="38100">
              <a:lnSpc>
                <a:spcPct val="100000"/>
              </a:lnSpc>
              <a:spcBef>
                <a:spcPts val="595"/>
              </a:spcBef>
            </a:pPr>
            <a:r>
              <a:rPr sz="650" dirty="0">
                <a:latin typeface="Microsoft Sans Serif"/>
                <a:cs typeface="Microsoft Sans Serif"/>
              </a:rPr>
              <a:t>False</a:t>
            </a:r>
            <a:r>
              <a:rPr sz="650" spc="20" dirty="0">
                <a:latin typeface="Microsoft Sans Serif"/>
                <a:cs typeface="Microsoft Sans Serif"/>
              </a:rPr>
              <a:t> </a:t>
            </a:r>
            <a:r>
              <a:rPr sz="650" dirty="0">
                <a:latin typeface="Microsoft Sans Serif"/>
                <a:cs typeface="Microsoft Sans Serif"/>
              </a:rPr>
              <a:t>positive</a:t>
            </a:r>
            <a:r>
              <a:rPr sz="650" spc="20" dirty="0">
                <a:latin typeface="Microsoft Sans Serif"/>
                <a:cs typeface="Microsoft Sans Serif"/>
              </a:rPr>
              <a:t> </a:t>
            </a:r>
            <a:r>
              <a:rPr sz="650" spc="-20" dirty="0">
                <a:latin typeface="Microsoft Sans Serif"/>
                <a:cs typeface="Microsoft Sans Serif"/>
              </a:rPr>
              <a:t>rate</a:t>
            </a:r>
            <a:endParaRPr sz="650">
              <a:latin typeface="Microsoft Sans Serif"/>
              <a:cs typeface="Microsoft Sans Serif"/>
            </a:endParaRPr>
          </a:p>
        </p:txBody>
      </p:sp>
      <p:sp>
        <p:nvSpPr>
          <p:cNvPr id="45" name="object 45"/>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70</a:t>
            </a:fld>
            <a:r>
              <a:rPr spc="-240" dirty="0"/>
              <a:t> </a:t>
            </a:r>
            <a:r>
              <a:rPr dirty="0"/>
              <a:t>/</a:t>
            </a:r>
            <a:r>
              <a:rPr spc="-245" dirty="0"/>
              <a:t> </a:t>
            </a:r>
            <a:r>
              <a:rPr spc="-25" dirty="0"/>
              <a:t>21</a:t>
            </a:r>
          </a:p>
        </p:txBody>
      </p:sp>
      <p:sp>
        <p:nvSpPr>
          <p:cNvPr id="39" name="object 39"/>
          <p:cNvSpPr txBox="1"/>
          <p:nvPr/>
        </p:nvSpPr>
        <p:spPr>
          <a:xfrm>
            <a:off x="2473909" y="2286057"/>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0.0</a:t>
            </a:r>
            <a:endParaRPr sz="550">
              <a:latin typeface="Microsoft Sans Serif"/>
              <a:cs typeface="Microsoft Sans Serif"/>
            </a:endParaRPr>
          </a:p>
        </p:txBody>
      </p:sp>
      <p:sp>
        <p:nvSpPr>
          <p:cNvPr id="40" name="object 40"/>
          <p:cNvSpPr txBox="1"/>
          <p:nvPr/>
        </p:nvSpPr>
        <p:spPr>
          <a:xfrm>
            <a:off x="2473909" y="2006504"/>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0.2</a:t>
            </a:r>
            <a:endParaRPr sz="550">
              <a:latin typeface="Microsoft Sans Serif"/>
              <a:cs typeface="Microsoft Sans Serif"/>
            </a:endParaRPr>
          </a:p>
        </p:txBody>
      </p:sp>
      <p:sp>
        <p:nvSpPr>
          <p:cNvPr id="41" name="object 41"/>
          <p:cNvSpPr txBox="1"/>
          <p:nvPr/>
        </p:nvSpPr>
        <p:spPr>
          <a:xfrm>
            <a:off x="2473909" y="1726995"/>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0.4</a:t>
            </a:r>
            <a:endParaRPr sz="550">
              <a:latin typeface="Microsoft Sans Serif"/>
              <a:cs typeface="Microsoft Sans Serif"/>
            </a:endParaRPr>
          </a:p>
        </p:txBody>
      </p:sp>
      <p:sp>
        <p:nvSpPr>
          <p:cNvPr id="42" name="object 42"/>
          <p:cNvSpPr txBox="1"/>
          <p:nvPr/>
        </p:nvSpPr>
        <p:spPr>
          <a:xfrm>
            <a:off x="2473909" y="1447486"/>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0.6</a:t>
            </a:r>
            <a:endParaRPr sz="550">
              <a:latin typeface="Microsoft Sans Serif"/>
              <a:cs typeface="Microsoft Sans Serif"/>
            </a:endParaRPr>
          </a:p>
        </p:txBody>
      </p:sp>
      <p:sp>
        <p:nvSpPr>
          <p:cNvPr id="43" name="object 43"/>
          <p:cNvSpPr txBox="1"/>
          <p:nvPr/>
        </p:nvSpPr>
        <p:spPr>
          <a:xfrm>
            <a:off x="2473909" y="1167977"/>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0.8</a:t>
            </a:r>
            <a:endParaRPr sz="550">
              <a:latin typeface="Microsoft Sans Serif"/>
              <a:cs typeface="Microsoft Sans Serif"/>
            </a:endParaRPr>
          </a:p>
        </p:txBody>
      </p:sp>
      <p:sp>
        <p:nvSpPr>
          <p:cNvPr id="44" name="object 44"/>
          <p:cNvSpPr txBox="1"/>
          <p:nvPr/>
        </p:nvSpPr>
        <p:spPr>
          <a:xfrm>
            <a:off x="2473909" y="888423"/>
            <a:ext cx="97790" cy="125730"/>
          </a:xfrm>
          <a:prstGeom prst="rect">
            <a:avLst/>
          </a:prstGeom>
        </p:spPr>
        <p:txBody>
          <a:bodyPr vert="vert270" wrap="square" lIns="0" tIns="0" rIns="0" bIns="0" rtlCol="0">
            <a:spAutoFit/>
          </a:bodyPr>
          <a:lstStyle/>
          <a:p>
            <a:pPr marL="12700">
              <a:lnSpc>
                <a:spcPts val="645"/>
              </a:lnSpc>
            </a:pPr>
            <a:r>
              <a:rPr sz="550" spc="-25" dirty="0">
                <a:latin typeface="Microsoft Sans Serif"/>
                <a:cs typeface="Microsoft Sans Serif"/>
              </a:rPr>
              <a:t>1.0</a:t>
            </a:r>
            <a:endParaRPr sz="550">
              <a:latin typeface="Microsoft Sans Serif"/>
              <a:cs typeface="Microsoft Sans Serif"/>
            </a:endParaRPr>
          </a:p>
        </p:txBody>
      </p:sp>
    </p:spTree>
    <p:extLst>
      <p:ext uri="{BB962C8B-B14F-4D97-AF65-F5344CB8AC3E}">
        <p14:creationId xmlns:p14="http://schemas.microsoft.com/office/powerpoint/2010/main" val="884974951"/>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597535">
              <a:lnSpc>
                <a:spcPct val="100000"/>
              </a:lnSpc>
              <a:spcBef>
                <a:spcPts val="135"/>
              </a:spcBef>
            </a:pPr>
            <a:r>
              <a:rPr spc="95" dirty="0"/>
              <a:t>SVMs:</a:t>
            </a:r>
            <a:r>
              <a:rPr spc="350" dirty="0"/>
              <a:t> </a:t>
            </a:r>
            <a:r>
              <a:rPr dirty="0"/>
              <a:t>more</a:t>
            </a:r>
            <a:r>
              <a:rPr spc="195" dirty="0"/>
              <a:t> </a:t>
            </a:r>
            <a:r>
              <a:rPr dirty="0"/>
              <a:t>than</a:t>
            </a:r>
            <a:r>
              <a:rPr spc="190" dirty="0"/>
              <a:t> </a:t>
            </a:r>
            <a:r>
              <a:rPr dirty="0"/>
              <a:t>2</a:t>
            </a:r>
            <a:r>
              <a:rPr spc="190" dirty="0"/>
              <a:t> </a:t>
            </a:r>
            <a:r>
              <a:rPr spc="-10" dirty="0"/>
              <a:t>classes?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71</a:t>
            </a:fld>
            <a:r>
              <a:rPr spc="-240" dirty="0"/>
              <a:t> </a:t>
            </a:r>
            <a:r>
              <a:rPr dirty="0"/>
              <a:t>/</a:t>
            </a:r>
            <a:r>
              <a:rPr spc="-245" dirty="0"/>
              <a:t> </a:t>
            </a:r>
            <a:r>
              <a:rPr spc="-25" dirty="0"/>
              <a:t>21</a:t>
            </a:r>
          </a:p>
        </p:txBody>
      </p:sp>
      <p:sp>
        <p:nvSpPr>
          <p:cNvPr id="3" name="object 3"/>
          <p:cNvSpPr txBox="1"/>
          <p:nvPr/>
        </p:nvSpPr>
        <p:spPr>
          <a:xfrm>
            <a:off x="321894" y="847660"/>
            <a:ext cx="3949700" cy="1090295"/>
          </a:xfrm>
          <a:prstGeom prst="rect">
            <a:avLst/>
          </a:prstGeom>
        </p:spPr>
        <p:txBody>
          <a:bodyPr vert="horz" wrap="square" lIns="0" tIns="6985" rIns="0" bIns="0" rtlCol="0">
            <a:spAutoFit/>
          </a:bodyPr>
          <a:lstStyle/>
          <a:p>
            <a:pPr marL="38100" marR="30480">
              <a:lnSpc>
                <a:spcPct val="102600"/>
              </a:lnSpc>
              <a:spcBef>
                <a:spcPts val="55"/>
              </a:spcBef>
            </a:pPr>
            <a:r>
              <a:rPr sz="1100" spc="65" dirty="0">
                <a:latin typeface="Calibri"/>
                <a:cs typeface="Calibri"/>
              </a:rPr>
              <a:t>The</a:t>
            </a:r>
            <a:r>
              <a:rPr sz="1100" spc="110" dirty="0">
                <a:latin typeface="Calibri"/>
                <a:cs typeface="Calibri"/>
              </a:rPr>
              <a:t> </a:t>
            </a:r>
            <a:r>
              <a:rPr sz="1100" spc="114" dirty="0">
                <a:latin typeface="Calibri"/>
                <a:cs typeface="Calibri"/>
              </a:rPr>
              <a:t>SVM </a:t>
            </a:r>
            <a:r>
              <a:rPr sz="1100" dirty="0">
                <a:latin typeface="Calibri"/>
                <a:cs typeface="Calibri"/>
              </a:rPr>
              <a:t>as</a:t>
            </a:r>
            <a:r>
              <a:rPr sz="1100" spc="114" dirty="0">
                <a:latin typeface="Calibri"/>
                <a:cs typeface="Calibri"/>
              </a:rPr>
              <a:t> </a:t>
            </a:r>
            <a:r>
              <a:rPr sz="1100" dirty="0">
                <a:latin typeface="Calibri"/>
                <a:cs typeface="Calibri"/>
              </a:rPr>
              <a:t>defined</a:t>
            </a:r>
            <a:r>
              <a:rPr sz="1100" spc="114" dirty="0">
                <a:latin typeface="Calibri"/>
                <a:cs typeface="Calibri"/>
              </a:rPr>
              <a:t> </a:t>
            </a:r>
            <a:r>
              <a:rPr sz="1100" dirty="0">
                <a:latin typeface="Calibri"/>
                <a:cs typeface="Calibri"/>
              </a:rPr>
              <a:t>works</a:t>
            </a:r>
            <a:r>
              <a:rPr sz="1100" spc="110" dirty="0">
                <a:latin typeface="Calibri"/>
                <a:cs typeface="Calibri"/>
              </a:rPr>
              <a:t> </a:t>
            </a:r>
            <a:r>
              <a:rPr sz="1100" dirty="0">
                <a:latin typeface="Calibri"/>
                <a:cs typeface="Calibri"/>
              </a:rPr>
              <a:t>for</a:t>
            </a:r>
            <a:r>
              <a:rPr sz="1100" spc="110" dirty="0">
                <a:latin typeface="Calibri"/>
                <a:cs typeface="Calibri"/>
              </a:rPr>
              <a:t> </a:t>
            </a:r>
            <a:r>
              <a:rPr sz="1100" i="1" spc="350" dirty="0">
                <a:latin typeface="Calibri"/>
                <a:cs typeface="Calibri"/>
              </a:rPr>
              <a:t>K</a:t>
            </a:r>
            <a:r>
              <a:rPr sz="1100" i="1" spc="130" dirty="0">
                <a:latin typeface="Calibri"/>
                <a:cs typeface="Calibri"/>
              </a:rPr>
              <a:t> </a:t>
            </a:r>
            <a:r>
              <a:rPr sz="1100" spc="295" dirty="0">
                <a:latin typeface="Calibri"/>
                <a:cs typeface="Calibri"/>
              </a:rPr>
              <a:t>=</a:t>
            </a:r>
            <a:r>
              <a:rPr sz="1100" spc="55" dirty="0">
                <a:latin typeface="Calibri"/>
                <a:cs typeface="Calibri"/>
              </a:rPr>
              <a:t> </a:t>
            </a:r>
            <a:r>
              <a:rPr sz="1100" dirty="0">
                <a:latin typeface="Calibri"/>
                <a:cs typeface="Calibri"/>
              </a:rPr>
              <a:t>2</a:t>
            </a:r>
            <a:r>
              <a:rPr sz="1100" spc="105" dirty="0">
                <a:latin typeface="Calibri"/>
                <a:cs typeface="Calibri"/>
              </a:rPr>
              <a:t> </a:t>
            </a:r>
            <a:r>
              <a:rPr sz="1100" dirty="0">
                <a:latin typeface="Calibri"/>
                <a:cs typeface="Calibri"/>
              </a:rPr>
              <a:t>classes.</a:t>
            </a:r>
            <a:r>
              <a:rPr sz="1100" spc="235" dirty="0">
                <a:latin typeface="Calibri"/>
                <a:cs typeface="Calibri"/>
              </a:rPr>
              <a:t> </a:t>
            </a:r>
            <a:r>
              <a:rPr sz="1100" spc="60" dirty="0">
                <a:latin typeface="Calibri"/>
                <a:cs typeface="Calibri"/>
              </a:rPr>
              <a:t>What</a:t>
            </a:r>
            <a:r>
              <a:rPr sz="1100" spc="114" dirty="0">
                <a:latin typeface="Calibri"/>
                <a:cs typeface="Calibri"/>
              </a:rPr>
              <a:t> </a:t>
            </a:r>
            <a:r>
              <a:rPr sz="1100" dirty="0">
                <a:latin typeface="Calibri"/>
                <a:cs typeface="Calibri"/>
              </a:rPr>
              <a:t>do</a:t>
            </a:r>
            <a:r>
              <a:rPr sz="1100" spc="110" dirty="0">
                <a:latin typeface="Calibri"/>
                <a:cs typeface="Calibri"/>
              </a:rPr>
              <a:t> </a:t>
            </a:r>
            <a:r>
              <a:rPr sz="1100" dirty="0">
                <a:latin typeface="Calibri"/>
                <a:cs typeface="Calibri"/>
              </a:rPr>
              <a:t>we</a:t>
            </a:r>
            <a:r>
              <a:rPr sz="1100" spc="110" dirty="0">
                <a:latin typeface="Calibri"/>
                <a:cs typeface="Calibri"/>
              </a:rPr>
              <a:t> </a:t>
            </a:r>
            <a:r>
              <a:rPr sz="1100" dirty="0">
                <a:latin typeface="Calibri"/>
                <a:cs typeface="Calibri"/>
              </a:rPr>
              <a:t>do</a:t>
            </a:r>
            <a:r>
              <a:rPr sz="1100" spc="110" dirty="0">
                <a:latin typeface="Calibri"/>
                <a:cs typeface="Calibri"/>
              </a:rPr>
              <a:t> </a:t>
            </a:r>
            <a:r>
              <a:rPr sz="1100" spc="-25" dirty="0">
                <a:latin typeface="Calibri"/>
                <a:cs typeface="Calibri"/>
              </a:rPr>
              <a:t>if </a:t>
            </a:r>
            <a:r>
              <a:rPr sz="1100" dirty="0">
                <a:latin typeface="Calibri"/>
                <a:cs typeface="Calibri"/>
              </a:rPr>
              <a:t>we</a:t>
            </a:r>
            <a:r>
              <a:rPr sz="1100" spc="85" dirty="0">
                <a:latin typeface="Calibri"/>
                <a:cs typeface="Calibri"/>
              </a:rPr>
              <a:t> </a:t>
            </a:r>
            <a:r>
              <a:rPr sz="1100" dirty="0">
                <a:latin typeface="Calibri"/>
                <a:cs typeface="Calibri"/>
              </a:rPr>
              <a:t>have</a:t>
            </a:r>
            <a:r>
              <a:rPr sz="1100" spc="85" dirty="0">
                <a:latin typeface="Calibri"/>
                <a:cs typeface="Calibri"/>
              </a:rPr>
              <a:t> </a:t>
            </a:r>
            <a:r>
              <a:rPr sz="1100" i="1" spc="350" dirty="0">
                <a:latin typeface="Calibri"/>
                <a:cs typeface="Calibri"/>
              </a:rPr>
              <a:t>K</a:t>
            </a:r>
            <a:r>
              <a:rPr sz="1100" i="1" spc="100" dirty="0">
                <a:latin typeface="Calibri"/>
                <a:cs typeface="Calibri"/>
              </a:rPr>
              <a:t> </a:t>
            </a:r>
            <a:r>
              <a:rPr sz="1100" i="1" spc="295" dirty="0">
                <a:latin typeface="Calibri"/>
                <a:cs typeface="Calibri"/>
              </a:rPr>
              <a:t>&gt;</a:t>
            </a:r>
            <a:r>
              <a:rPr sz="1100" i="1" spc="35" dirty="0">
                <a:latin typeface="Calibri"/>
                <a:cs typeface="Calibri"/>
              </a:rPr>
              <a:t> </a:t>
            </a:r>
            <a:r>
              <a:rPr sz="1100" dirty="0">
                <a:latin typeface="Calibri"/>
                <a:cs typeface="Calibri"/>
              </a:rPr>
              <a:t>2</a:t>
            </a:r>
            <a:r>
              <a:rPr sz="1100" spc="80" dirty="0">
                <a:latin typeface="Calibri"/>
                <a:cs typeface="Calibri"/>
              </a:rPr>
              <a:t> </a:t>
            </a:r>
            <a:r>
              <a:rPr sz="1100" spc="-10" dirty="0">
                <a:latin typeface="Calibri"/>
                <a:cs typeface="Calibri"/>
              </a:rPr>
              <a:t>classes?</a:t>
            </a:r>
            <a:endParaRPr sz="1100">
              <a:latin typeface="Calibri"/>
              <a:cs typeface="Calibri"/>
            </a:endParaRPr>
          </a:p>
          <a:p>
            <a:pPr marL="826769" marR="127635" indent="-365760">
              <a:lnSpc>
                <a:spcPct val="102600"/>
              </a:lnSpc>
              <a:spcBef>
                <a:spcPts val="300"/>
              </a:spcBef>
            </a:pPr>
            <a:r>
              <a:rPr sz="1100" spc="105" dirty="0">
                <a:solidFill>
                  <a:srgbClr val="3333B2"/>
                </a:solidFill>
                <a:latin typeface="Calibri"/>
                <a:cs typeface="Calibri"/>
              </a:rPr>
              <a:t>OVA</a:t>
            </a:r>
            <a:r>
              <a:rPr sz="1100" spc="330" dirty="0">
                <a:solidFill>
                  <a:srgbClr val="3333B2"/>
                </a:solidFill>
                <a:latin typeface="Calibri"/>
                <a:cs typeface="Calibri"/>
              </a:rPr>
              <a:t> </a:t>
            </a:r>
            <a:r>
              <a:rPr sz="1100" dirty="0">
                <a:latin typeface="Calibri"/>
                <a:cs typeface="Calibri"/>
              </a:rPr>
              <a:t>One</a:t>
            </a:r>
            <a:r>
              <a:rPr sz="1100" spc="140" dirty="0">
                <a:latin typeface="Calibri"/>
                <a:cs typeface="Calibri"/>
              </a:rPr>
              <a:t> </a:t>
            </a:r>
            <a:r>
              <a:rPr sz="1100" dirty="0">
                <a:latin typeface="Calibri"/>
                <a:cs typeface="Calibri"/>
              </a:rPr>
              <a:t>versus</a:t>
            </a:r>
            <a:r>
              <a:rPr sz="1100" spc="140" dirty="0">
                <a:latin typeface="Calibri"/>
                <a:cs typeface="Calibri"/>
              </a:rPr>
              <a:t> </a:t>
            </a:r>
            <a:r>
              <a:rPr sz="1100" spc="75" dirty="0">
                <a:latin typeface="Calibri"/>
                <a:cs typeface="Calibri"/>
              </a:rPr>
              <a:t>All.</a:t>
            </a:r>
            <a:r>
              <a:rPr sz="1100" spc="270" dirty="0">
                <a:latin typeface="Calibri"/>
                <a:cs typeface="Calibri"/>
              </a:rPr>
              <a:t> </a:t>
            </a:r>
            <a:r>
              <a:rPr sz="1100" spc="105" dirty="0">
                <a:latin typeface="Calibri"/>
                <a:cs typeface="Calibri"/>
              </a:rPr>
              <a:t>Fit</a:t>
            </a:r>
            <a:r>
              <a:rPr sz="1100" spc="140" dirty="0">
                <a:latin typeface="Calibri"/>
                <a:cs typeface="Calibri"/>
              </a:rPr>
              <a:t> </a:t>
            </a:r>
            <a:r>
              <a:rPr sz="1100" i="1" spc="350" dirty="0">
                <a:latin typeface="Calibri"/>
                <a:cs typeface="Calibri"/>
              </a:rPr>
              <a:t>K</a:t>
            </a:r>
            <a:r>
              <a:rPr sz="1100" i="1" spc="220" dirty="0">
                <a:latin typeface="Calibri"/>
                <a:cs typeface="Calibri"/>
              </a:rPr>
              <a:t> </a:t>
            </a:r>
            <a:r>
              <a:rPr sz="1100" dirty="0">
                <a:latin typeface="Calibri"/>
                <a:cs typeface="Calibri"/>
              </a:rPr>
              <a:t>different</a:t>
            </a:r>
            <a:r>
              <a:rPr sz="1100" spc="140" dirty="0">
                <a:latin typeface="Calibri"/>
                <a:cs typeface="Calibri"/>
              </a:rPr>
              <a:t> </a:t>
            </a:r>
            <a:r>
              <a:rPr sz="1100" dirty="0">
                <a:latin typeface="Calibri"/>
                <a:cs typeface="Calibri"/>
              </a:rPr>
              <a:t>2-class</a:t>
            </a:r>
            <a:r>
              <a:rPr sz="1100" spc="140" dirty="0">
                <a:latin typeface="Calibri"/>
                <a:cs typeface="Calibri"/>
              </a:rPr>
              <a:t> </a:t>
            </a:r>
            <a:r>
              <a:rPr sz="1100" spc="90" dirty="0">
                <a:latin typeface="Calibri"/>
                <a:cs typeface="Calibri"/>
              </a:rPr>
              <a:t>SVM </a:t>
            </a:r>
            <a:r>
              <a:rPr sz="1100" dirty="0">
                <a:latin typeface="Calibri"/>
                <a:cs typeface="Calibri"/>
              </a:rPr>
              <a:t>classifiers</a:t>
            </a:r>
            <a:r>
              <a:rPr sz="1100" spc="170" dirty="0">
                <a:latin typeface="Calibri"/>
                <a:cs typeface="Calibri"/>
              </a:rPr>
              <a:t> </a:t>
            </a:r>
            <a:r>
              <a:rPr sz="1100" i="1" dirty="0">
                <a:latin typeface="Calibri"/>
                <a:cs typeface="Calibri"/>
              </a:rPr>
              <a:t>f</a:t>
            </a:r>
            <a:r>
              <a:rPr sz="1650" baseline="15151" dirty="0">
                <a:latin typeface="Calibri"/>
                <a:cs typeface="Calibri"/>
              </a:rPr>
              <a:t>ˆ</a:t>
            </a:r>
            <a:r>
              <a:rPr sz="1200" i="1" baseline="-13888" dirty="0">
                <a:latin typeface="Calibri"/>
                <a:cs typeface="Calibri"/>
              </a:rPr>
              <a:t>k</a:t>
            </a:r>
            <a:r>
              <a:rPr sz="1100" dirty="0">
                <a:latin typeface="Calibri"/>
                <a:cs typeface="Calibri"/>
              </a:rPr>
              <a:t>(</a:t>
            </a:r>
            <a:r>
              <a:rPr sz="1100" i="1" dirty="0">
                <a:latin typeface="Calibri"/>
                <a:cs typeface="Calibri"/>
              </a:rPr>
              <a:t>x</a:t>
            </a:r>
            <a:r>
              <a:rPr sz="1100" dirty="0">
                <a:latin typeface="Calibri"/>
                <a:cs typeface="Calibri"/>
              </a:rPr>
              <a:t>)</a:t>
            </a:r>
            <a:r>
              <a:rPr sz="1100" i="1" dirty="0">
                <a:latin typeface="Calibri"/>
                <a:cs typeface="Calibri"/>
              </a:rPr>
              <a:t>,</a:t>
            </a:r>
            <a:r>
              <a:rPr sz="1100" i="1" spc="310" dirty="0">
                <a:latin typeface="Calibri"/>
                <a:cs typeface="Calibri"/>
              </a:rPr>
              <a:t> </a:t>
            </a:r>
            <a:r>
              <a:rPr sz="1100" i="1" spc="65" dirty="0">
                <a:latin typeface="Calibri"/>
                <a:cs typeface="Calibri"/>
              </a:rPr>
              <a:t>k</a:t>
            </a:r>
            <a:r>
              <a:rPr sz="1100" i="1" spc="135" dirty="0">
                <a:latin typeface="Calibri"/>
                <a:cs typeface="Calibri"/>
              </a:rPr>
              <a:t> </a:t>
            </a:r>
            <a:r>
              <a:rPr sz="1100" spc="295" dirty="0">
                <a:latin typeface="Calibri"/>
                <a:cs typeface="Calibri"/>
              </a:rPr>
              <a:t>=</a:t>
            </a:r>
            <a:r>
              <a:rPr sz="1100" spc="105" dirty="0">
                <a:latin typeface="Calibri"/>
                <a:cs typeface="Calibri"/>
              </a:rPr>
              <a:t> </a:t>
            </a:r>
            <a:r>
              <a:rPr sz="1100" spc="-10" dirty="0">
                <a:latin typeface="Calibri"/>
                <a:cs typeface="Calibri"/>
              </a:rPr>
              <a:t>1</a:t>
            </a:r>
            <a:r>
              <a:rPr sz="1100" i="1" spc="-10" dirty="0">
                <a:latin typeface="Calibri"/>
                <a:cs typeface="Calibri"/>
              </a:rPr>
              <a:t>,</a:t>
            </a:r>
            <a:r>
              <a:rPr sz="1100" i="1" spc="-45" dirty="0">
                <a:latin typeface="Calibri"/>
                <a:cs typeface="Calibri"/>
              </a:rPr>
              <a:t> </a:t>
            </a:r>
            <a:r>
              <a:rPr sz="1100" i="1" dirty="0">
                <a:latin typeface="Calibri"/>
                <a:cs typeface="Calibri"/>
              </a:rPr>
              <a:t>.</a:t>
            </a:r>
            <a:r>
              <a:rPr sz="1100" i="1" spc="-40" dirty="0">
                <a:latin typeface="Calibri"/>
                <a:cs typeface="Calibri"/>
              </a:rPr>
              <a:t> </a:t>
            </a:r>
            <a:r>
              <a:rPr sz="1100" i="1" dirty="0">
                <a:latin typeface="Calibri"/>
                <a:cs typeface="Calibri"/>
              </a:rPr>
              <a:t>.</a:t>
            </a:r>
            <a:r>
              <a:rPr sz="1100" i="1" spc="-40" dirty="0">
                <a:latin typeface="Calibri"/>
                <a:cs typeface="Calibri"/>
              </a:rPr>
              <a:t> </a:t>
            </a:r>
            <a:r>
              <a:rPr sz="1100" i="1" dirty="0">
                <a:latin typeface="Calibri"/>
                <a:cs typeface="Calibri"/>
              </a:rPr>
              <a:t>.</a:t>
            </a:r>
            <a:r>
              <a:rPr sz="1100" i="1" spc="-45" dirty="0">
                <a:latin typeface="Calibri"/>
                <a:cs typeface="Calibri"/>
              </a:rPr>
              <a:t> </a:t>
            </a:r>
            <a:r>
              <a:rPr sz="1100" i="1" dirty="0">
                <a:latin typeface="Calibri"/>
                <a:cs typeface="Calibri"/>
              </a:rPr>
              <a:t>,</a:t>
            </a:r>
            <a:r>
              <a:rPr sz="1100" i="1" spc="-40" dirty="0">
                <a:latin typeface="Calibri"/>
                <a:cs typeface="Calibri"/>
              </a:rPr>
              <a:t> </a:t>
            </a:r>
            <a:r>
              <a:rPr sz="1100" i="1" spc="210" dirty="0">
                <a:latin typeface="Calibri"/>
                <a:cs typeface="Calibri"/>
              </a:rPr>
              <a:t>K</a:t>
            </a:r>
            <a:r>
              <a:rPr sz="1100" spc="210" dirty="0">
                <a:latin typeface="Calibri"/>
                <a:cs typeface="Calibri"/>
              </a:rPr>
              <a:t>;</a:t>
            </a:r>
            <a:r>
              <a:rPr sz="1100" spc="170" dirty="0">
                <a:latin typeface="Calibri"/>
                <a:cs typeface="Calibri"/>
              </a:rPr>
              <a:t> </a:t>
            </a:r>
            <a:r>
              <a:rPr sz="1100" dirty="0">
                <a:latin typeface="Calibri"/>
                <a:cs typeface="Calibri"/>
              </a:rPr>
              <a:t>each</a:t>
            </a:r>
            <a:r>
              <a:rPr sz="1100" spc="175" dirty="0">
                <a:latin typeface="Calibri"/>
                <a:cs typeface="Calibri"/>
              </a:rPr>
              <a:t> </a:t>
            </a:r>
            <a:r>
              <a:rPr sz="1100" dirty="0">
                <a:latin typeface="Calibri"/>
                <a:cs typeface="Calibri"/>
              </a:rPr>
              <a:t>class</a:t>
            </a:r>
            <a:r>
              <a:rPr sz="1100" spc="170" dirty="0">
                <a:latin typeface="Calibri"/>
                <a:cs typeface="Calibri"/>
              </a:rPr>
              <a:t> </a:t>
            </a:r>
            <a:r>
              <a:rPr sz="1100" spc="-10" dirty="0">
                <a:latin typeface="Calibri"/>
                <a:cs typeface="Calibri"/>
              </a:rPr>
              <a:t>versus </a:t>
            </a:r>
            <a:r>
              <a:rPr sz="1100" spc="10" dirty="0">
                <a:latin typeface="Calibri"/>
                <a:cs typeface="Calibri"/>
              </a:rPr>
              <a:t>the</a:t>
            </a:r>
            <a:r>
              <a:rPr sz="1100" spc="150" dirty="0">
                <a:latin typeface="Calibri"/>
                <a:cs typeface="Calibri"/>
              </a:rPr>
              <a:t> </a:t>
            </a:r>
            <a:r>
              <a:rPr sz="1100" spc="10" dirty="0">
                <a:latin typeface="Calibri"/>
                <a:cs typeface="Calibri"/>
              </a:rPr>
              <a:t>rest.</a:t>
            </a:r>
            <a:r>
              <a:rPr sz="1100" spc="285" dirty="0">
                <a:latin typeface="Calibri"/>
                <a:cs typeface="Calibri"/>
              </a:rPr>
              <a:t> </a:t>
            </a:r>
            <a:r>
              <a:rPr sz="1100" spc="10" dirty="0">
                <a:latin typeface="Calibri"/>
                <a:cs typeface="Calibri"/>
              </a:rPr>
              <a:t>Classify</a:t>
            </a:r>
            <a:r>
              <a:rPr sz="1100" spc="150" dirty="0">
                <a:latin typeface="Calibri"/>
                <a:cs typeface="Calibri"/>
              </a:rPr>
              <a:t> </a:t>
            </a:r>
            <a:r>
              <a:rPr sz="1100" i="1" spc="90" dirty="0">
                <a:latin typeface="Calibri"/>
                <a:cs typeface="Calibri"/>
              </a:rPr>
              <a:t>x</a:t>
            </a:r>
            <a:r>
              <a:rPr sz="1200" spc="135" baseline="27777" dirty="0">
                <a:latin typeface="Cambria"/>
                <a:cs typeface="Cambria"/>
              </a:rPr>
              <a:t>∗</a:t>
            </a:r>
            <a:r>
              <a:rPr sz="1200" spc="419" baseline="27777" dirty="0">
                <a:latin typeface="Cambria"/>
                <a:cs typeface="Cambria"/>
              </a:rPr>
              <a:t> </a:t>
            </a:r>
            <a:r>
              <a:rPr sz="1100" spc="10" dirty="0">
                <a:latin typeface="Calibri"/>
                <a:cs typeface="Calibri"/>
              </a:rPr>
              <a:t>to</a:t>
            </a:r>
            <a:r>
              <a:rPr sz="1100" spc="145" dirty="0">
                <a:latin typeface="Calibri"/>
                <a:cs typeface="Calibri"/>
              </a:rPr>
              <a:t> </a:t>
            </a:r>
            <a:r>
              <a:rPr sz="1100" spc="10" dirty="0">
                <a:latin typeface="Calibri"/>
                <a:cs typeface="Calibri"/>
              </a:rPr>
              <a:t>the</a:t>
            </a:r>
            <a:r>
              <a:rPr sz="1100" spc="155" dirty="0">
                <a:latin typeface="Calibri"/>
                <a:cs typeface="Calibri"/>
              </a:rPr>
              <a:t> </a:t>
            </a:r>
            <a:r>
              <a:rPr sz="1100" spc="10" dirty="0">
                <a:latin typeface="Calibri"/>
                <a:cs typeface="Calibri"/>
              </a:rPr>
              <a:t>class</a:t>
            </a:r>
            <a:r>
              <a:rPr sz="1100" spc="155" dirty="0">
                <a:latin typeface="Calibri"/>
                <a:cs typeface="Calibri"/>
              </a:rPr>
              <a:t> </a:t>
            </a:r>
            <a:r>
              <a:rPr sz="1100" spc="10" dirty="0">
                <a:latin typeface="Calibri"/>
                <a:cs typeface="Calibri"/>
              </a:rPr>
              <a:t>for</a:t>
            </a:r>
            <a:r>
              <a:rPr sz="1100" spc="150" dirty="0">
                <a:latin typeface="Calibri"/>
                <a:cs typeface="Calibri"/>
              </a:rPr>
              <a:t> </a:t>
            </a:r>
            <a:r>
              <a:rPr sz="1100" spc="10" dirty="0">
                <a:latin typeface="Calibri"/>
                <a:cs typeface="Calibri"/>
              </a:rPr>
              <a:t>which</a:t>
            </a:r>
            <a:r>
              <a:rPr sz="1100" spc="155" dirty="0">
                <a:latin typeface="Calibri"/>
                <a:cs typeface="Calibri"/>
              </a:rPr>
              <a:t> </a:t>
            </a:r>
            <a:r>
              <a:rPr sz="1100" i="1" spc="-10" dirty="0">
                <a:latin typeface="Calibri"/>
                <a:cs typeface="Calibri"/>
              </a:rPr>
              <a:t>f</a:t>
            </a:r>
            <a:r>
              <a:rPr sz="1650" spc="-15" baseline="15151" dirty="0">
                <a:latin typeface="Calibri"/>
                <a:cs typeface="Calibri"/>
              </a:rPr>
              <a:t>ˆ</a:t>
            </a:r>
            <a:r>
              <a:rPr sz="1200" i="1" spc="-15" baseline="-13888" dirty="0">
                <a:latin typeface="Calibri"/>
                <a:cs typeface="Calibri"/>
              </a:rPr>
              <a:t>k</a:t>
            </a:r>
            <a:r>
              <a:rPr sz="1100" spc="-10" dirty="0">
                <a:latin typeface="Calibri"/>
                <a:cs typeface="Calibri"/>
              </a:rPr>
              <a:t>(</a:t>
            </a:r>
            <a:r>
              <a:rPr sz="1100" i="1" spc="-10" dirty="0">
                <a:latin typeface="Calibri"/>
                <a:cs typeface="Calibri"/>
              </a:rPr>
              <a:t>x</a:t>
            </a:r>
            <a:r>
              <a:rPr sz="1200" spc="-15" baseline="27777" dirty="0">
                <a:latin typeface="Cambria"/>
                <a:cs typeface="Cambria"/>
              </a:rPr>
              <a:t>∗</a:t>
            </a:r>
            <a:r>
              <a:rPr sz="1100" spc="-10" dirty="0">
                <a:latin typeface="Calibri"/>
                <a:cs typeface="Calibri"/>
              </a:rPr>
              <a:t>) </a:t>
            </a:r>
            <a:r>
              <a:rPr sz="1100" dirty="0">
                <a:latin typeface="Calibri"/>
                <a:cs typeface="Calibri"/>
              </a:rPr>
              <a:t>is</a:t>
            </a:r>
            <a:r>
              <a:rPr sz="1100" spc="165" dirty="0">
                <a:latin typeface="Calibri"/>
                <a:cs typeface="Calibri"/>
              </a:rPr>
              <a:t> </a:t>
            </a:r>
            <a:r>
              <a:rPr sz="1100" spc="-10" dirty="0">
                <a:latin typeface="Calibri"/>
                <a:cs typeface="Calibri"/>
              </a:rPr>
              <a:t>largest.</a:t>
            </a:r>
            <a:endParaRPr sz="1100">
              <a:latin typeface="Calibri"/>
              <a:cs typeface="Calibri"/>
            </a:endParaRPr>
          </a:p>
        </p:txBody>
      </p:sp>
      <p:sp>
        <p:nvSpPr>
          <p:cNvPr id="4" name="object 4"/>
          <p:cNvSpPr txBox="1"/>
          <p:nvPr/>
        </p:nvSpPr>
        <p:spPr>
          <a:xfrm>
            <a:off x="2677896" y="1931872"/>
            <a:ext cx="116205" cy="147320"/>
          </a:xfrm>
          <a:prstGeom prst="rect">
            <a:avLst/>
          </a:prstGeom>
        </p:spPr>
        <p:txBody>
          <a:bodyPr vert="horz" wrap="square" lIns="0" tIns="12065" rIns="0" bIns="0" rtlCol="0">
            <a:spAutoFit/>
          </a:bodyPr>
          <a:lstStyle/>
          <a:p>
            <a:pPr marL="12700">
              <a:lnSpc>
                <a:spcPct val="100000"/>
              </a:lnSpc>
              <a:spcBef>
                <a:spcPts val="95"/>
              </a:spcBef>
            </a:pPr>
            <a:r>
              <a:rPr sz="800" i="1" spc="250" dirty="0">
                <a:latin typeface="Calibri"/>
                <a:cs typeface="Calibri"/>
              </a:rPr>
              <a:t>K</a:t>
            </a:r>
            <a:endParaRPr sz="800">
              <a:latin typeface="Calibri"/>
              <a:cs typeface="Calibri"/>
            </a:endParaRPr>
          </a:p>
        </p:txBody>
      </p:sp>
      <p:sp>
        <p:nvSpPr>
          <p:cNvPr id="5" name="object 5"/>
          <p:cNvSpPr txBox="1"/>
          <p:nvPr/>
        </p:nvSpPr>
        <p:spPr>
          <a:xfrm>
            <a:off x="2699931" y="2041130"/>
            <a:ext cx="79375" cy="147320"/>
          </a:xfrm>
          <a:prstGeom prst="rect">
            <a:avLst/>
          </a:prstGeom>
        </p:spPr>
        <p:txBody>
          <a:bodyPr vert="horz" wrap="square" lIns="0" tIns="12065" rIns="0" bIns="0" rtlCol="0">
            <a:spAutoFit/>
          </a:bodyPr>
          <a:lstStyle/>
          <a:p>
            <a:pPr marL="12700">
              <a:lnSpc>
                <a:spcPct val="100000"/>
              </a:lnSpc>
              <a:spcBef>
                <a:spcPts val="95"/>
              </a:spcBef>
            </a:pPr>
            <a:r>
              <a:rPr sz="800" spc="-50" dirty="0">
                <a:latin typeface="Calibri"/>
                <a:cs typeface="Calibri"/>
              </a:rPr>
              <a:t>2</a:t>
            </a:r>
            <a:endParaRPr sz="800">
              <a:latin typeface="Calibri"/>
              <a:cs typeface="Calibri"/>
            </a:endParaRPr>
          </a:p>
        </p:txBody>
      </p:sp>
      <p:sp>
        <p:nvSpPr>
          <p:cNvPr id="6" name="object 6"/>
          <p:cNvSpPr txBox="1"/>
          <p:nvPr/>
        </p:nvSpPr>
        <p:spPr>
          <a:xfrm>
            <a:off x="2614396" y="1843797"/>
            <a:ext cx="250190" cy="191770"/>
          </a:xfrm>
          <a:prstGeom prst="rect">
            <a:avLst/>
          </a:prstGeom>
        </p:spPr>
        <p:txBody>
          <a:bodyPr vert="horz" wrap="square" lIns="0" tIns="151130" rIns="0" bIns="0" rtlCol="0">
            <a:spAutoFit/>
          </a:bodyPr>
          <a:lstStyle/>
          <a:p>
            <a:pPr marL="12700">
              <a:lnSpc>
                <a:spcPct val="100000"/>
              </a:lnSpc>
              <a:spcBef>
                <a:spcPts val="1190"/>
              </a:spcBef>
            </a:pPr>
            <a:r>
              <a:rPr sz="1100" dirty="0">
                <a:latin typeface="Lucida Sans Unicode"/>
                <a:cs typeface="Lucida Sans Unicode"/>
              </a:rPr>
              <a:t> </a:t>
            </a:r>
            <a:endParaRPr sz="1100">
              <a:latin typeface="Lucida Sans Unicode"/>
              <a:cs typeface="Lucida Sans Unicode"/>
            </a:endParaRPr>
          </a:p>
        </p:txBody>
      </p:sp>
      <p:sp>
        <p:nvSpPr>
          <p:cNvPr id="7" name="object 7"/>
          <p:cNvSpPr txBox="1"/>
          <p:nvPr/>
        </p:nvSpPr>
        <p:spPr>
          <a:xfrm>
            <a:off x="755573" y="1956027"/>
            <a:ext cx="3260090" cy="191770"/>
          </a:xfrm>
          <a:prstGeom prst="rect">
            <a:avLst/>
          </a:prstGeom>
        </p:spPr>
        <p:txBody>
          <a:bodyPr vert="horz" wrap="square" lIns="0" tIns="11430" rIns="0" bIns="0" rtlCol="0">
            <a:spAutoFit/>
          </a:bodyPr>
          <a:lstStyle/>
          <a:p>
            <a:pPr marL="12700">
              <a:lnSpc>
                <a:spcPct val="100000"/>
              </a:lnSpc>
              <a:spcBef>
                <a:spcPts val="90"/>
              </a:spcBef>
              <a:tabLst>
                <a:tab pos="2142490" algn="l"/>
              </a:tabLst>
            </a:pPr>
            <a:r>
              <a:rPr sz="1100" spc="114" dirty="0">
                <a:solidFill>
                  <a:srgbClr val="3333B2"/>
                </a:solidFill>
                <a:latin typeface="Calibri"/>
                <a:cs typeface="Calibri"/>
              </a:rPr>
              <a:t>OVO</a:t>
            </a:r>
            <a:r>
              <a:rPr sz="1100" spc="355" dirty="0">
                <a:solidFill>
                  <a:srgbClr val="3333B2"/>
                </a:solidFill>
                <a:latin typeface="Calibri"/>
                <a:cs typeface="Calibri"/>
              </a:rPr>
              <a:t> </a:t>
            </a:r>
            <a:r>
              <a:rPr sz="1100" dirty="0">
                <a:latin typeface="Calibri"/>
                <a:cs typeface="Calibri"/>
              </a:rPr>
              <a:t>One</a:t>
            </a:r>
            <a:r>
              <a:rPr sz="1100" spc="155" dirty="0">
                <a:latin typeface="Calibri"/>
                <a:cs typeface="Calibri"/>
              </a:rPr>
              <a:t> </a:t>
            </a:r>
            <a:r>
              <a:rPr sz="1100" dirty="0">
                <a:latin typeface="Calibri"/>
                <a:cs typeface="Calibri"/>
              </a:rPr>
              <a:t>versus</a:t>
            </a:r>
            <a:r>
              <a:rPr sz="1100" spc="155" dirty="0">
                <a:latin typeface="Calibri"/>
                <a:cs typeface="Calibri"/>
              </a:rPr>
              <a:t> </a:t>
            </a:r>
            <a:r>
              <a:rPr sz="1100" dirty="0">
                <a:latin typeface="Calibri"/>
                <a:cs typeface="Calibri"/>
              </a:rPr>
              <a:t>One.</a:t>
            </a:r>
            <a:r>
              <a:rPr sz="1100" spc="290" dirty="0">
                <a:latin typeface="Calibri"/>
                <a:cs typeface="Calibri"/>
              </a:rPr>
              <a:t> </a:t>
            </a:r>
            <a:r>
              <a:rPr sz="1100" spc="105" dirty="0">
                <a:latin typeface="Calibri"/>
                <a:cs typeface="Calibri"/>
              </a:rPr>
              <a:t>Fit</a:t>
            </a:r>
            <a:r>
              <a:rPr sz="1100" spc="155" dirty="0">
                <a:latin typeface="Calibri"/>
                <a:cs typeface="Calibri"/>
              </a:rPr>
              <a:t> </a:t>
            </a:r>
            <a:r>
              <a:rPr sz="1100" spc="-25" dirty="0">
                <a:latin typeface="Calibri"/>
                <a:cs typeface="Calibri"/>
              </a:rPr>
              <a:t>all</a:t>
            </a:r>
            <a:r>
              <a:rPr sz="1100" dirty="0">
                <a:latin typeface="Calibri"/>
                <a:cs typeface="Calibri"/>
              </a:rPr>
              <a:t>	pairwise</a:t>
            </a:r>
            <a:r>
              <a:rPr sz="1100" spc="225" dirty="0">
                <a:latin typeface="Calibri"/>
                <a:cs typeface="Calibri"/>
              </a:rPr>
              <a:t> </a:t>
            </a:r>
            <a:r>
              <a:rPr sz="1100" spc="-10" dirty="0">
                <a:latin typeface="Calibri"/>
                <a:cs typeface="Calibri"/>
              </a:rPr>
              <a:t>classifiers</a:t>
            </a:r>
            <a:endParaRPr sz="1100">
              <a:latin typeface="Calibri"/>
              <a:cs typeface="Calibri"/>
            </a:endParaRPr>
          </a:p>
        </p:txBody>
      </p:sp>
      <p:sp>
        <p:nvSpPr>
          <p:cNvPr id="8" name="object 8"/>
          <p:cNvSpPr txBox="1"/>
          <p:nvPr/>
        </p:nvSpPr>
        <p:spPr>
          <a:xfrm>
            <a:off x="321894" y="2149943"/>
            <a:ext cx="3913504" cy="574040"/>
          </a:xfrm>
          <a:prstGeom prst="rect">
            <a:avLst/>
          </a:prstGeom>
        </p:spPr>
        <p:txBody>
          <a:bodyPr vert="horz" wrap="square" lIns="0" tIns="6985" rIns="0" bIns="0" rtlCol="0">
            <a:spAutoFit/>
          </a:bodyPr>
          <a:lstStyle/>
          <a:p>
            <a:pPr marL="826769" marR="30480">
              <a:lnSpc>
                <a:spcPct val="102600"/>
              </a:lnSpc>
              <a:spcBef>
                <a:spcPts val="55"/>
              </a:spcBef>
            </a:pPr>
            <a:r>
              <a:rPr sz="1100" i="1" spc="10" dirty="0">
                <a:latin typeface="Calibri"/>
                <a:cs typeface="Calibri"/>
              </a:rPr>
              <a:t>f</a:t>
            </a:r>
            <a:r>
              <a:rPr sz="1650" spc="15" baseline="15151" dirty="0">
                <a:latin typeface="Calibri"/>
                <a:cs typeface="Calibri"/>
              </a:rPr>
              <a:t>ˆ</a:t>
            </a:r>
            <a:r>
              <a:rPr sz="1200" i="1" spc="15" baseline="-13888" dirty="0">
                <a:latin typeface="Calibri"/>
                <a:cs typeface="Calibri"/>
              </a:rPr>
              <a:t>kl</a:t>
            </a:r>
            <a:r>
              <a:rPr sz="1100" spc="10" dirty="0">
                <a:latin typeface="Calibri"/>
                <a:cs typeface="Calibri"/>
              </a:rPr>
              <a:t>(</a:t>
            </a:r>
            <a:r>
              <a:rPr sz="1100" i="1" spc="10" dirty="0">
                <a:latin typeface="Calibri"/>
                <a:cs typeface="Calibri"/>
              </a:rPr>
              <a:t>x</a:t>
            </a:r>
            <a:r>
              <a:rPr sz="1100" spc="10" dirty="0">
                <a:latin typeface="Calibri"/>
                <a:cs typeface="Calibri"/>
              </a:rPr>
              <a:t>).</a:t>
            </a:r>
            <a:r>
              <a:rPr sz="1100" spc="345" dirty="0">
                <a:latin typeface="Calibri"/>
                <a:cs typeface="Calibri"/>
              </a:rPr>
              <a:t> </a:t>
            </a:r>
            <a:r>
              <a:rPr sz="1100" spc="10" dirty="0">
                <a:latin typeface="Calibri"/>
                <a:cs typeface="Calibri"/>
              </a:rPr>
              <a:t>Classify</a:t>
            </a:r>
            <a:r>
              <a:rPr sz="1100" spc="195" dirty="0">
                <a:latin typeface="Calibri"/>
                <a:cs typeface="Calibri"/>
              </a:rPr>
              <a:t> </a:t>
            </a:r>
            <a:r>
              <a:rPr sz="1100" i="1" spc="90" dirty="0">
                <a:latin typeface="Calibri"/>
                <a:cs typeface="Calibri"/>
              </a:rPr>
              <a:t>x</a:t>
            </a:r>
            <a:r>
              <a:rPr sz="1200" spc="135" baseline="27777" dirty="0">
                <a:latin typeface="Cambria"/>
                <a:cs typeface="Cambria"/>
              </a:rPr>
              <a:t>∗</a:t>
            </a:r>
            <a:r>
              <a:rPr sz="1200" spc="494" baseline="27777" dirty="0">
                <a:latin typeface="Cambria"/>
                <a:cs typeface="Cambria"/>
              </a:rPr>
              <a:t> </a:t>
            </a:r>
            <a:r>
              <a:rPr sz="1100" spc="10" dirty="0">
                <a:latin typeface="Calibri"/>
                <a:cs typeface="Calibri"/>
              </a:rPr>
              <a:t>to</a:t>
            </a:r>
            <a:r>
              <a:rPr sz="1100" spc="195" dirty="0">
                <a:latin typeface="Calibri"/>
                <a:cs typeface="Calibri"/>
              </a:rPr>
              <a:t> </a:t>
            </a:r>
            <a:r>
              <a:rPr sz="1100" spc="10" dirty="0">
                <a:latin typeface="Calibri"/>
                <a:cs typeface="Calibri"/>
              </a:rPr>
              <a:t>the</a:t>
            </a:r>
            <a:r>
              <a:rPr sz="1100" spc="195" dirty="0">
                <a:latin typeface="Calibri"/>
                <a:cs typeface="Calibri"/>
              </a:rPr>
              <a:t> </a:t>
            </a:r>
            <a:r>
              <a:rPr sz="1100" spc="10" dirty="0">
                <a:latin typeface="Calibri"/>
                <a:cs typeface="Calibri"/>
              </a:rPr>
              <a:t>class</a:t>
            </a:r>
            <a:r>
              <a:rPr sz="1100" spc="200" dirty="0">
                <a:latin typeface="Calibri"/>
                <a:cs typeface="Calibri"/>
              </a:rPr>
              <a:t> </a:t>
            </a:r>
            <a:r>
              <a:rPr sz="1100" spc="10" dirty="0">
                <a:latin typeface="Calibri"/>
                <a:cs typeface="Calibri"/>
              </a:rPr>
              <a:t>that</a:t>
            </a:r>
            <a:r>
              <a:rPr sz="1100" spc="200" dirty="0">
                <a:latin typeface="Calibri"/>
                <a:cs typeface="Calibri"/>
              </a:rPr>
              <a:t> </a:t>
            </a:r>
            <a:r>
              <a:rPr sz="1100" spc="10" dirty="0">
                <a:latin typeface="Calibri"/>
                <a:cs typeface="Calibri"/>
              </a:rPr>
              <a:t>wins</a:t>
            </a:r>
            <a:r>
              <a:rPr sz="1100" spc="195" dirty="0">
                <a:latin typeface="Calibri"/>
                <a:cs typeface="Calibri"/>
              </a:rPr>
              <a:t> </a:t>
            </a:r>
            <a:r>
              <a:rPr sz="1100" spc="10" dirty="0">
                <a:latin typeface="Calibri"/>
                <a:cs typeface="Calibri"/>
              </a:rPr>
              <a:t>the</a:t>
            </a:r>
            <a:r>
              <a:rPr sz="1100" spc="200" dirty="0">
                <a:latin typeface="Calibri"/>
                <a:cs typeface="Calibri"/>
              </a:rPr>
              <a:t> </a:t>
            </a:r>
            <a:r>
              <a:rPr sz="1100" spc="-20" dirty="0">
                <a:latin typeface="Calibri"/>
                <a:cs typeface="Calibri"/>
              </a:rPr>
              <a:t>most </a:t>
            </a:r>
            <a:r>
              <a:rPr sz="1100" dirty="0">
                <a:latin typeface="Calibri"/>
                <a:cs typeface="Calibri"/>
              </a:rPr>
              <a:t>pairwise</a:t>
            </a:r>
            <a:r>
              <a:rPr sz="1100" spc="225" dirty="0">
                <a:latin typeface="Calibri"/>
                <a:cs typeface="Calibri"/>
              </a:rPr>
              <a:t> </a:t>
            </a:r>
            <a:r>
              <a:rPr sz="1100" spc="-10" dirty="0">
                <a:latin typeface="Calibri"/>
                <a:cs typeface="Calibri"/>
              </a:rPr>
              <a:t>competitions.</a:t>
            </a:r>
            <a:endParaRPr sz="1100">
              <a:latin typeface="Calibri"/>
              <a:cs typeface="Calibri"/>
            </a:endParaRPr>
          </a:p>
          <a:p>
            <a:pPr marL="38100">
              <a:lnSpc>
                <a:spcPct val="100000"/>
              </a:lnSpc>
              <a:spcBef>
                <a:spcPts val="335"/>
              </a:spcBef>
            </a:pPr>
            <a:r>
              <a:rPr sz="1100" dirty="0">
                <a:latin typeface="Calibri"/>
                <a:cs typeface="Calibri"/>
              </a:rPr>
              <a:t>Which</a:t>
            </a:r>
            <a:r>
              <a:rPr sz="1100" spc="150" dirty="0">
                <a:latin typeface="Calibri"/>
                <a:cs typeface="Calibri"/>
              </a:rPr>
              <a:t> </a:t>
            </a:r>
            <a:r>
              <a:rPr sz="1100" dirty="0">
                <a:latin typeface="Calibri"/>
                <a:cs typeface="Calibri"/>
              </a:rPr>
              <a:t>to</a:t>
            </a:r>
            <a:r>
              <a:rPr sz="1100" spc="145" dirty="0">
                <a:latin typeface="Calibri"/>
                <a:cs typeface="Calibri"/>
              </a:rPr>
              <a:t> </a:t>
            </a:r>
            <a:r>
              <a:rPr sz="1100" dirty="0">
                <a:latin typeface="Calibri"/>
                <a:cs typeface="Calibri"/>
              </a:rPr>
              <a:t>choose?</a:t>
            </a:r>
            <a:r>
              <a:rPr sz="1100" spc="285" dirty="0">
                <a:latin typeface="Calibri"/>
                <a:cs typeface="Calibri"/>
              </a:rPr>
              <a:t> </a:t>
            </a:r>
            <a:r>
              <a:rPr sz="1100" spc="55" dirty="0">
                <a:latin typeface="Calibri"/>
                <a:cs typeface="Calibri"/>
              </a:rPr>
              <a:t>If</a:t>
            </a:r>
            <a:r>
              <a:rPr sz="1100" spc="150" dirty="0">
                <a:latin typeface="Calibri"/>
                <a:cs typeface="Calibri"/>
              </a:rPr>
              <a:t> </a:t>
            </a:r>
            <a:r>
              <a:rPr sz="1100" i="1" spc="350" dirty="0">
                <a:latin typeface="Calibri"/>
                <a:cs typeface="Calibri"/>
              </a:rPr>
              <a:t>K</a:t>
            </a:r>
            <a:r>
              <a:rPr sz="1100" i="1" spc="235" dirty="0">
                <a:latin typeface="Calibri"/>
                <a:cs typeface="Calibri"/>
              </a:rPr>
              <a:t> </a:t>
            </a:r>
            <a:r>
              <a:rPr sz="1100" dirty="0">
                <a:latin typeface="Calibri"/>
                <a:cs typeface="Calibri"/>
              </a:rPr>
              <a:t>is</a:t>
            </a:r>
            <a:r>
              <a:rPr sz="1100" spc="150" dirty="0">
                <a:latin typeface="Calibri"/>
                <a:cs typeface="Calibri"/>
              </a:rPr>
              <a:t> </a:t>
            </a:r>
            <a:r>
              <a:rPr sz="1100" dirty="0">
                <a:latin typeface="Calibri"/>
                <a:cs typeface="Calibri"/>
              </a:rPr>
              <a:t>not</a:t>
            </a:r>
            <a:r>
              <a:rPr sz="1100" spc="150" dirty="0">
                <a:latin typeface="Calibri"/>
                <a:cs typeface="Calibri"/>
              </a:rPr>
              <a:t> </a:t>
            </a:r>
            <a:r>
              <a:rPr sz="1100" dirty="0">
                <a:latin typeface="Calibri"/>
                <a:cs typeface="Calibri"/>
              </a:rPr>
              <a:t>too</a:t>
            </a:r>
            <a:r>
              <a:rPr sz="1100" spc="155" dirty="0">
                <a:latin typeface="Calibri"/>
                <a:cs typeface="Calibri"/>
              </a:rPr>
              <a:t> </a:t>
            </a:r>
            <a:r>
              <a:rPr sz="1100" dirty="0">
                <a:latin typeface="Calibri"/>
                <a:cs typeface="Calibri"/>
              </a:rPr>
              <a:t>large,</a:t>
            </a:r>
            <a:r>
              <a:rPr sz="1100" spc="150" dirty="0">
                <a:latin typeface="Calibri"/>
                <a:cs typeface="Calibri"/>
              </a:rPr>
              <a:t> </a:t>
            </a:r>
            <a:r>
              <a:rPr sz="1100" dirty="0">
                <a:latin typeface="Calibri"/>
                <a:cs typeface="Calibri"/>
              </a:rPr>
              <a:t>use</a:t>
            </a:r>
            <a:r>
              <a:rPr sz="1100" spc="150" dirty="0">
                <a:latin typeface="Calibri"/>
                <a:cs typeface="Calibri"/>
              </a:rPr>
              <a:t> </a:t>
            </a:r>
            <a:r>
              <a:rPr sz="1100" spc="70" dirty="0">
                <a:latin typeface="Calibri"/>
                <a:cs typeface="Calibri"/>
              </a:rPr>
              <a:t>OVO.</a:t>
            </a:r>
            <a:endParaRPr sz="1100">
              <a:latin typeface="Calibri"/>
              <a:cs typeface="Calibri"/>
            </a:endParaRPr>
          </a:p>
        </p:txBody>
      </p:sp>
    </p:spTree>
    <p:extLst>
      <p:ext uri="{BB962C8B-B14F-4D97-AF65-F5344CB8AC3E}">
        <p14:creationId xmlns:p14="http://schemas.microsoft.com/office/powerpoint/2010/main" val="4079629396"/>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488" y="211465"/>
            <a:ext cx="3394075" cy="244475"/>
          </a:xfrm>
          <a:prstGeom prst="rect">
            <a:avLst/>
          </a:prstGeom>
        </p:spPr>
        <p:txBody>
          <a:bodyPr vert="horz" wrap="square" lIns="0" tIns="17145" rIns="0" bIns="0" rtlCol="0">
            <a:spAutoFit/>
          </a:bodyPr>
          <a:lstStyle/>
          <a:p>
            <a:pPr marL="12700">
              <a:lnSpc>
                <a:spcPct val="100000"/>
              </a:lnSpc>
              <a:spcBef>
                <a:spcPts val="135"/>
              </a:spcBef>
            </a:pPr>
            <a:r>
              <a:rPr spc="50" dirty="0"/>
              <a:t>Support</a:t>
            </a:r>
            <a:r>
              <a:rPr spc="225" dirty="0"/>
              <a:t> </a:t>
            </a:r>
            <a:r>
              <a:rPr dirty="0"/>
              <a:t>Vector</a:t>
            </a:r>
            <a:r>
              <a:rPr spc="229" dirty="0"/>
              <a:t> </a:t>
            </a:r>
            <a:r>
              <a:rPr dirty="0"/>
              <a:t>versus</a:t>
            </a:r>
            <a:r>
              <a:rPr spc="225" dirty="0"/>
              <a:t> </a:t>
            </a:r>
            <a:r>
              <a:rPr spc="60" dirty="0"/>
              <a:t>Logistic</a:t>
            </a:r>
            <a:r>
              <a:rPr spc="229" dirty="0"/>
              <a:t> </a:t>
            </a:r>
            <a:r>
              <a:rPr spc="-10" dirty="0"/>
              <a:t>Regression?</a:t>
            </a:r>
          </a:p>
        </p:txBody>
      </p:sp>
      <p:sp>
        <p:nvSpPr>
          <p:cNvPr id="3" name="object 3"/>
          <p:cNvSpPr txBox="1"/>
          <p:nvPr/>
        </p:nvSpPr>
        <p:spPr>
          <a:xfrm>
            <a:off x="321894" y="451699"/>
            <a:ext cx="3180715" cy="363855"/>
          </a:xfrm>
          <a:prstGeom prst="rect">
            <a:avLst/>
          </a:prstGeom>
        </p:spPr>
        <p:txBody>
          <a:bodyPr vert="horz" wrap="square" lIns="0" tIns="6985" rIns="0" bIns="0" rtlCol="0">
            <a:spAutoFit/>
          </a:bodyPr>
          <a:lstStyle/>
          <a:p>
            <a:pPr marL="38100" marR="30480">
              <a:lnSpc>
                <a:spcPct val="102699"/>
              </a:lnSpc>
              <a:spcBef>
                <a:spcPts val="55"/>
              </a:spcBef>
            </a:pPr>
            <a:r>
              <a:rPr sz="1100" spc="70" dirty="0">
                <a:latin typeface="Calibri"/>
                <a:cs typeface="Calibri"/>
              </a:rPr>
              <a:t>With</a:t>
            </a:r>
            <a:r>
              <a:rPr sz="1100" spc="135" dirty="0">
                <a:latin typeface="Calibri"/>
                <a:cs typeface="Calibri"/>
              </a:rPr>
              <a:t> </a:t>
            </a:r>
            <a:r>
              <a:rPr sz="1100" i="1" spc="195" dirty="0">
                <a:latin typeface="Calibri"/>
                <a:cs typeface="Calibri"/>
              </a:rPr>
              <a:t>f</a:t>
            </a:r>
            <a:r>
              <a:rPr sz="1100" i="1" spc="-125" dirty="0">
                <a:latin typeface="Calibri"/>
                <a:cs typeface="Calibri"/>
              </a:rPr>
              <a:t> </a:t>
            </a:r>
            <a:r>
              <a:rPr sz="1100" spc="190" dirty="0">
                <a:latin typeface="Calibri"/>
                <a:cs typeface="Calibri"/>
              </a:rPr>
              <a:t>(</a:t>
            </a:r>
            <a:r>
              <a:rPr sz="1100" i="1" spc="190" dirty="0">
                <a:latin typeface="Calibri"/>
                <a:cs typeface="Calibri"/>
              </a:rPr>
              <a:t>X</a:t>
            </a:r>
            <a:r>
              <a:rPr sz="1100" spc="190" dirty="0">
                <a:latin typeface="Calibri"/>
                <a:cs typeface="Calibri"/>
              </a:rPr>
              <a:t>)</a:t>
            </a:r>
            <a:r>
              <a:rPr sz="1100" spc="75" dirty="0">
                <a:latin typeface="Calibri"/>
                <a:cs typeface="Calibri"/>
              </a:rPr>
              <a:t> </a:t>
            </a:r>
            <a:r>
              <a:rPr sz="1100" spc="295" dirty="0">
                <a:latin typeface="Calibri"/>
                <a:cs typeface="Calibri"/>
              </a:rPr>
              <a:t>=</a:t>
            </a:r>
            <a:r>
              <a:rPr sz="1100" spc="70" dirty="0">
                <a:latin typeface="Calibri"/>
                <a:cs typeface="Calibri"/>
              </a:rPr>
              <a:t> </a:t>
            </a:r>
            <a:r>
              <a:rPr sz="1100" i="1" dirty="0">
                <a:latin typeface="Calibri"/>
                <a:cs typeface="Calibri"/>
              </a:rPr>
              <a:t>β</a:t>
            </a:r>
            <a:r>
              <a:rPr sz="1200" baseline="-10416" dirty="0">
                <a:latin typeface="Calibri"/>
                <a:cs typeface="Calibri"/>
              </a:rPr>
              <a:t>0</a:t>
            </a:r>
            <a:r>
              <a:rPr sz="1200" spc="187" baseline="-10416" dirty="0">
                <a:latin typeface="Calibri"/>
                <a:cs typeface="Calibri"/>
              </a:rPr>
              <a:t> </a:t>
            </a:r>
            <a:r>
              <a:rPr sz="1100" spc="295" dirty="0">
                <a:latin typeface="Calibri"/>
                <a:cs typeface="Calibri"/>
              </a:rPr>
              <a:t>+</a:t>
            </a:r>
            <a:r>
              <a:rPr sz="1100" spc="5" dirty="0">
                <a:latin typeface="Calibri"/>
                <a:cs typeface="Calibri"/>
              </a:rPr>
              <a:t> </a:t>
            </a:r>
            <a:r>
              <a:rPr sz="1100" i="1" spc="110" dirty="0">
                <a:latin typeface="Calibri"/>
                <a:cs typeface="Calibri"/>
              </a:rPr>
              <a:t>β</a:t>
            </a:r>
            <a:r>
              <a:rPr sz="1200" spc="165" baseline="-10416" dirty="0">
                <a:latin typeface="Calibri"/>
                <a:cs typeface="Calibri"/>
              </a:rPr>
              <a:t>1</a:t>
            </a:r>
            <a:r>
              <a:rPr sz="1100" i="1" spc="110" dirty="0">
                <a:latin typeface="Calibri"/>
                <a:cs typeface="Calibri"/>
              </a:rPr>
              <a:t>X</a:t>
            </a:r>
            <a:r>
              <a:rPr sz="1200" spc="165" baseline="-10416" dirty="0">
                <a:latin typeface="Calibri"/>
                <a:cs typeface="Calibri"/>
              </a:rPr>
              <a:t>1</a:t>
            </a:r>
            <a:r>
              <a:rPr sz="1200" spc="187" baseline="-10416" dirty="0">
                <a:latin typeface="Calibri"/>
                <a:cs typeface="Calibri"/>
              </a:rPr>
              <a:t> </a:t>
            </a:r>
            <a:r>
              <a:rPr sz="1100" spc="295" dirty="0">
                <a:latin typeface="Calibri"/>
                <a:cs typeface="Calibri"/>
              </a:rPr>
              <a:t>+</a:t>
            </a:r>
            <a:r>
              <a:rPr sz="1100" spc="5" dirty="0">
                <a:latin typeface="Calibri"/>
                <a:cs typeface="Calibri"/>
              </a:rPr>
              <a:t> </a:t>
            </a:r>
            <a:r>
              <a:rPr sz="1100" i="1" dirty="0">
                <a:latin typeface="Calibri"/>
                <a:cs typeface="Calibri"/>
              </a:rPr>
              <a:t>.</a:t>
            </a:r>
            <a:r>
              <a:rPr sz="1100" i="1" spc="-60" dirty="0">
                <a:latin typeface="Calibri"/>
                <a:cs typeface="Calibri"/>
              </a:rPr>
              <a:t> </a:t>
            </a:r>
            <a:r>
              <a:rPr sz="1100" i="1" dirty="0">
                <a:latin typeface="Calibri"/>
                <a:cs typeface="Calibri"/>
              </a:rPr>
              <a:t>.</a:t>
            </a:r>
            <a:r>
              <a:rPr sz="1100" i="1" spc="-60" dirty="0">
                <a:latin typeface="Calibri"/>
                <a:cs typeface="Calibri"/>
              </a:rPr>
              <a:t> </a:t>
            </a:r>
            <a:r>
              <a:rPr sz="1100" i="1" dirty="0">
                <a:latin typeface="Calibri"/>
                <a:cs typeface="Calibri"/>
              </a:rPr>
              <a:t>.</a:t>
            </a:r>
            <a:r>
              <a:rPr sz="1100" i="1" spc="5" dirty="0">
                <a:latin typeface="Calibri"/>
                <a:cs typeface="Calibri"/>
              </a:rPr>
              <a:t> </a:t>
            </a:r>
            <a:r>
              <a:rPr sz="1100" spc="295" dirty="0">
                <a:latin typeface="Calibri"/>
                <a:cs typeface="Calibri"/>
              </a:rPr>
              <a:t>+</a:t>
            </a:r>
            <a:r>
              <a:rPr sz="1100" spc="10" dirty="0">
                <a:latin typeface="Calibri"/>
                <a:cs typeface="Calibri"/>
              </a:rPr>
              <a:t> </a:t>
            </a:r>
            <a:r>
              <a:rPr sz="1100" i="1" spc="110" dirty="0">
                <a:latin typeface="Calibri"/>
                <a:cs typeface="Calibri"/>
              </a:rPr>
              <a:t>β</a:t>
            </a:r>
            <a:r>
              <a:rPr sz="1200" i="1" spc="165" baseline="-10416" dirty="0">
                <a:latin typeface="Calibri"/>
                <a:cs typeface="Calibri"/>
              </a:rPr>
              <a:t>p</a:t>
            </a:r>
            <a:r>
              <a:rPr sz="1100" i="1" spc="110" dirty="0">
                <a:latin typeface="Calibri"/>
                <a:cs typeface="Calibri"/>
              </a:rPr>
              <a:t>X</a:t>
            </a:r>
            <a:r>
              <a:rPr sz="1200" i="1" spc="165" baseline="-10416" dirty="0">
                <a:latin typeface="Calibri"/>
                <a:cs typeface="Calibri"/>
              </a:rPr>
              <a:t>p</a:t>
            </a:r>
            <a:r>
              <a:rPr sz="1200" i="1" spc="375" baseline="-10416" dirty="0">
                <a:latin typeface="Calibri"/>
                <a:cs typeface="Calibri"/>
              </a:rPr>
              <a:t> </a:t>
            </a:r>
            <a:r>
              <a:rPr sz="1100" dirty="0">
                <a:latin typeface="Calibri"/>
                <a:cs typeface="Calibri"/>
              </a:rPr>
              <a:t>can</a:t>
            </a:r>
            <a:r>
              <a:rPr sz="1100" spc="135" dirty="0">
                <a:latin typeface="Calibri"/>
                <a:cs typeface="Calibri"/>
              </a:rPr>
              <a:t> </a:t>
            </a:r>
            <a:r>
              <a:rPr sz="1100" spc="-10" dirty="0">
                <a:latin typeface="Calibri"/>
                <a:cs typeface="Calibri"/>
              </a:rPr>
              <a:t>rephrase </a:t>
            </a:r>
            <a:r>
              <a:rPr sz="1100" dirty="0">
                <a:latin typeface="Calibri"/>
                <a:cs typeface="Calibri"/>
              </a:rPr>
              <a:t>support-vector</a:t>
            </a:r>
            <a:r>
              <a:rPr sz="1100" spc="350" dirty="0">
                <a:latin typeface="Calibri"/>
                <a:cs typeface="Calibri"/>
              </a:rPr>
              <a:t> </a:t>
            </a:r>
            <a:r>
              <a:rPr sz="1100" dirty="0">
                <a:latin typeface="Calibri"/>
                <a:cs typeface="Calibri"/>
              </a:rPr>
              <a:t>classifier</a:t>
            </a:r>
            <a:r>
              <a:rPr sz="1100" spc="355" dirty="0">
                <a:latin typeface="Calibri"/>
                <a:cs typeface="Calibri"/>
              </a:rPr>
              <a:t> </a:t>
            </a:r>
            <a:r>
              <a:rPr sz="1100" dirty="0">
                <a:latin typeface="Calibri"/>
                <a:cs typeface="Calibri"/>
              </a:rPr>
              <a:t>optimization</a:t>
            </a:r>
            <a:r>
              <a:rPr sz="1100" spc="350" dirty="0">
                <a:latin typeface="Calibri"/>
                <a:cs typeface="Calibri"/>
              </a:rPr>
              <a:t> </a:t>
            </a:r>
            <a:r>
              <a:rPr sz="1100" spc="-25" dirty="0">
                <a:latin typeface="Calibri"/>
                <a:cs typeface="Calibri"/>
              </a:rPr>
              <a:t>as</a:t>
            </a:r>
            <a:endParaRPr sz="1100">
              <a:latin typeface="Calibri"/>
              <a:cs typeface="Calibri"/>
            </a:endParaRPr>
          </a:p>
        </p:txBody>
      </p:sp>
      <p:sp>
        <p:nvSpPr>
          <p:cNvPr id="4" name="object 4"/>
          <p:cNvSpPr txBox="1"/>
          <p:nvPr/>
        </p:nvSpPr>
        <p:spPr>
          <a:xfrm>
            <a:off x="837107" y="1010652"/>
            <a:ext cx="2431415" cy="285115"/>
          </a:xfrm>
          <a:prstGeom prst="rect">
            <a:avLst/>
          </a:prstGeom>
        </p:spPr>
        <p:txBody>
          <a:bodyPr vert="horz" wrap="square" lIns="0" tIns="11430" rIns="0" bIns="0" rtlCol="0">
            <a:spAutoFit/>
          </a:bodyPr>
          <a:lstStyle/>
          <a:p>
            <a:pPr marL="50800">
              <a:lnSpc>
                <a:spcPts val="1030"/>
              </a:lnSpc>
              <a:spcBef>
                <a:spcPts val="90"/>
              </a:spcBef>
              <a:tabLst>
                <a:tab pos="966469" algn="l"/>
              </a:tabLst>
            </a:pPr>
            <a:r>
              <a:rPr sz="1100" spc="-10" dirty="0">
                <a:latin typeface="Calibri"/>
                <a:cs typeface="Calibri"/>
              </a:rPr>
              <a:t>minimize</a:t>
            </a:r>
            <a:r>
              <a:rPr sz="1100" dirty="0">
                <a:latin typeface="Calibri"/>
                <a:cs typeface="Calibri"/>
              </a:rPr>
              <a:t>	</a:t>
            </a:r>
            <a:r>
              <a:rPr sz="1100" spc="50" dirty="0">
                <a:latin typeface="Calibri"/>
                <a:cs typeface="Calibri"/>
              </a:rPr>
              <a:t>max</a:t>
            </a:r>
            <a:r>
              <a:rPr sz="1100" spc="-70" dirty="0">
                <a:latin typeface="Calibri"/>
                <a:cs typeface="Calibri"/>
              </a:rPr>
              <a:t> </a:t>
            </a:r>
            <a:r>
              <a:rPr sz="1100" spc="-20" dirty="0">
                <a:latin typeface="Calibri"/>
                <a:cs typeface="Calibri"/>
              </a:rPr>
              <a:t>[0</a:t>
            </a:r>
            <a:r>
              <a:rPr sz="1100" i="1" spc="-20" dirty="0">
                <a:latin typeface="Calibri"/>
                <a:cs typeface="Calibri"/>
              </a:rPr>
              <a:t>,</a:t>
            </a:r>
            <a:r>
              <a:rPr sz="1100" i="1" spc="-65" dirty="0">
                <a:latin typeface="Calibri"/>
                <a:cs typeface="Calibri"/>
              </a:rPr>
              <a:t> </a:t>
            </a:r>
            <a:r>
              <a:rPr sz="1100" dirty="0">
                <a:latin typeface="Calibri"/>
                <a:cs typeface="Calibri"/>
              </a:rPr>
              <a:t>1</a:t>
            </a:r>
            <a:r>
              <a:rPr sz="1100" spc="-5" dirty="0">
                <a:latin typeface="Calibri"/>
                <a:cs typeface="Calibri"/>
              </a:rPr>
              <a:t> </a:t>
            </a:r>
            <a:r>
              <a:rPr sz="1100" spc="229" dirty="0">
                <a:latin typeface="Cambria"/>
                <a:cs typeface="Cambria"/>
              </a:rPr>
              <a:t>−</a:t>
            </a:r>
            <a:r>
              <a:rPr sz="1100" dirty="0">
                <a:latin typeface="Cambria"/>
                <a:cs typeface="Cambria"/>
              </a:rPr>
              <a:t> </a:t>
            </a:r>
            <a:r>
              <a:rPr sz="1100" i="1" spc="125" dirty="0">
                <a:latin typeface="Calibri"/>
                <a:cs typeface="Calibri"/>
              </a:rPr>
              <a:t>y</a:t>
            </a:r>
            <a:r>
              <a:rPr sz="1200" i="1" spc="187" baseline="-10416" dirty="0">
                <a:latin typeface="Calibri"/>
                <a:cs typeface="Calibri"/>
              </a:rPr>
              <a:t>i</a:t>
            </a:r>
            <a:r>
              <a:rPr sz="1100" i="1" spc="125" dirty="0">
                <a:latin typeface="Calibri"/>
                <a:cs typeface="Calibri"/>
              </a:rPr>
              <a:t>f</a:t>
            </a:r>
            <a:r>
              <a:rPr sz="1100" i="1" spc="-130" dirty="0">
                <a:latin typeface="Calibri"/>
                <a:cs typeface="Calibri"/>
              </a:rPr>
              <a:t> </a:t>
            </a:r>
            <a:r>
              <a:rPr sz="1100" spc="85" dirty="0">
                <a:latin typeface="Calibri"/>
                <a:cs typeface="Calibri"/>
              </a:rPr>
              <a:t>(</a:t>
            </a:r>
            <a:r>
              <a:rPr sz="1100" i="1" spc="85" dirty="0">
                <a:latin typeface="Calibri"/>
                <a:cs typeface="Calibri"/>
              </a:rPr>
              <a:t>x</a:t>
            </a:r>
            <a:r>
              <a:rPr sz="1200" i="1" spc="127" baseline="-10416" dirty="0">
                <a:latin typeface="Calibri"/>
                <a:cs typeface="Calibri"/>
              </a:rPr>
              <a:t>i</a:t>
            </a:r>
            <a:r>
              <a:rPr sz="1100" spc="85" dirty="0">
                <a:latin typeface="Calibri"/>
                <a:cs typeface="Calibri"/>
              </a:rPr>
              <a:t>)]</a:t>
            </a:r>
            <a:r>
              <a:rPr sz="1100" spc="-5" dirty="0">
                <a:latin typeface="Calibri"/>
                <a:cs typeface="Calibri"/>
              </a:rPr>
              <a:t> </a:t>
            </a:r>
            <a:r>
              <a:rPr sz="1100" spc="295" dirty="0">
                <a:latin typeface="Calibri"/>
                <a:cs typeface="Calibri"/>
              </a:rPr>
              <a:t>+</a:t>
            </a:r>
            <a:r>
              <a:rPr sz="1100" spc="-5" dirty="0">
                <a:latin typeface="Calibri"/>
                <a:cs typeface="Calibri"/>
              </a:rPr>
              <a:t> </a:t>
            </a:r>
            <a:r>
              <a:rPr sz="1100" i="1" spc="70" dirty="0">
                <a:latin typeface="Calibri"/>
                <a:cs typeface="Calibri"/>
              </a:rPr>
              <a:t>λ</a:t>
            </a:r>
            <a:endParaRPr sz="1100">
              <a:latin typeface="Calibri"/>
              <a:cs typeface="Calibri"/>
            </a:endParaRPr>
          </a:p>
          <a:p>
            <a:pPr marL="63500">
              <a:lnSpc>
                <a:spcPts val="1030"/>
              </a:lnSpc>
            </a:pPr>
            <a:r>
              <a:rPr sz="800" i="1" spc="10" dirty="0">
                <a:latin typeface="Calibri"/>
                <a:cs typeface="Calibri"/>
              </a:rPr>
              <a:t>β</a:t>
            </a:r>
            <a:r>
              <a:rPr sz="900" spc="15" baseline="-9259" dirty="0">
                <a:latin typeface="Lucida Console"/>
                <a:cs typeface="Lucida Console"/>
              </a:rPr>
              <a:t>0</a:t>
            </a:r>
            <a:r>
              <a:rPr sz="800" i="1" spc="10" dirty="0">
                <a:latin typeface="Calibri"/>
                <a:cs typeface="Calibri"/>
              </a:rPr>
              <a:t>,β</a:t>
            </a:r>
            <a:r>
              <a:rPr sz="900" spc="15" baseline="-9259" dirty="0">
                <a:latin typeface="Lucida Console"/>
                <a:cs typeface="Lucida Console"/>
              </a:rPr>
              <a:t>1</a:t>
            </a:r>
            <a:r>
              <a:rPr sz="800" i="1" spc="10" dirty="0">
                <a:latin typeface="Calibri"/>
                <a:cs typeface="Calibri"/>
              </a:rPr>
              <a:t>,...,β</a:t>
            </a:r>
            <a:r>
              <a:rPr sz="900" i="1" spc="15" baseline="-9259" dirty="0">
                <a:latin typeface="Verdana"/>
                <a:cs typeface="Verdana"/>
              </a:rPr>
              <a:t>p</a:t>
            </a:r>
            <a:r>
              <a:rPr sz="900" i="1" spc="652" baseline="-9259" dirty="0">
                <a:latin typeface="Verdana"/>
                <a:cs typeface="Verdana"/>
              </a:rPr>
              <a:t> </a:t>
            </a:r>
            <a:r>
              <a:rPr sz="1650" spc="375" baseline="2525" dirty="0">
                <a:latin typeface="Lucida Sans Unicode"/>
                <a:cs typeface="Lucida Sans Unicode"/>
              </a:rPr>
              <a:t>,</a:t>
            </a:r>
            <a:r>
              <a:rPr sz="1200" i="1" spc="375" baseline="-38194" dirty="0">
                <a:latin typeface="Calibri"/>
                <a:cs typeface="Calibri"/>
              </a:rPr>
              <a:t>i</a:t>
            </a:r>
            <a:r>
              <a:rPr sz="1200" spc="375" baseline="-38194" dirty="0">
                <a:latin typeface="Calibri"/>
                <a:cs typeface="Calibri"/>
              </a:rPr>
              <a:t>=1</a:t>
            </a:r>
            <a:endParaRPr sz="1200" baseline="-38194">
              <a:latin typeface="Calibri"/>
              <a:cs typeface="Calibri"/>
            </a:endParaRPr>
          </a:p>
        </p:txBody>
      </p:sp>
      <p:sp>
        <p:nvSpPr>
          <p:cNvPr id="5" name="object 5"/>
          <p:cNvSpPr txBox="1"/>
          <p:nvPr/>
        </p:nvSpPr>
        <p:spPr>
          <a:xfrm>
            <a:off x="1419390" y="726629"/>
            <a:ext cx="332105" cy="191770"/>
          </a:xfrm>
          <a:prstGeom prst="rect">
            <a:avLst/>
          </a:prstGeom>
        </p:spPr>
        <p:txBody>
          <a:bodyPr vert="horz" wrap="square" lIns="0" tIns="11430" rIns="0" bIns="0" rtlCol="0">
            <a:spAutoFit/>
          </a:bodyPr>
          <a:lstStyle/>
          <a:p>
            <a:pPr marL="38100">
              <a:lnSpc>
                <a:spcPct val="100000"/>
              </a:lnSpc>
              <a:spcBef>
                <a:spcPts val="90"/>
              </a:spcBef>
            </a:pPr>
            <a:r>
              <a:rPr sz="1100" spc="-70" dirty="0">
                <a:latin typeface="Lucida Sans Unicode"/>
                <a:cs typeface="Lucida Sans Unicode"/>
              </a:rPr>
              <a:t>,</a:t>
            </a:r>
            <a:r>
              <a:rPr sz="1650" spc="-104" baseline="-50505" dirty="0">
                <a:latin typeface="Lucida Sans Unicode"/>
                <a:cs typeface="Lucida Sans Unicode"/>
              </a:rPr>
              <a:t></a:t>
            </a:r>
            <a:r>
              <a:rPr sz="1650" spc="-104" baseline="-60606" dirty="0">
                <a:latin typeface="Lucida Sans Unicode"/>
                <a:cs typeface="Lucida Sans Unicode"/>
              </a:rPr>
              <a:t>Σ</a:t>
            </a:r>
            <a:r>
              <a:rPr sz="1200" i="1" spc="-104" baseline="-59027" dirty="0">
                <a:latin typeface="Calibri"/>
                <a:cs typeface="Calibri"/>
              </a:rPr>
              <a:t>n</a:t>
            </a:r>
            <a:endParaRPr sz="1200" baseline="-59027">
              <a:latin typeface="Calibri"/>
              <a:cs typeface="Calibri"/>
            </a:endParaRPr>
          </a:p>
        </p:txBody>
      </p:sp>
      <p:sp>
        <p:nvSpPr>
          <p:cNvPr id="6" name="object 6"/>
          <p:cNvSpPr txBox="1"/>
          <p:nvPr/>
        </p:nvSpPr>
        <p:spPr>
          <a:xfrm>
            <a:off x="3215246" y="867434"/>
            <a:ext cx="219075" cy="494030"/>
          </a:xfrm>
          <a:prstGeom prst="rect">
            <a:avLst/>
          </a:prstGeom>
        </p:spPr>
        <p:txBody>
          <a:bodyPr vert="horz" wrap="square" lIns="0" tIns="12065" rIns="0" bIns="0" rtlCol="0">
            <a:spAutoFit/>
          </a:bodyPr>
          <a:lstStyle/>
          <a:p>
            <a:pPr marL="6350" algn="ctr">
              <a:lnSpc>
                <a:spcPts val="525"/>
              </a:lnSpc>
              <a:spcBef>
                <a:spcPts val="95"/>
              </a:spcBef>
            </a:pPr>
            <a:r>
              <a:rPr sz="800" i="1" spc="-50" dirty="0">
                <a:latin typeface="Calibri"/>
                <a:cs typeface="Calibri"/>
              </a:rPr>
              <a:t>p</a:t>
            </a:r>
            <a:endParaRPr sz="800">
              <a:latin typeface="Calibri"/>
              <a:cs typeface="Calibri"/>
            </a:endParaRPr>
          </a:p>
          <a:p>
            <a:pPr marL="12700">
              <a:lnSpc>
                <a:spcPts val="885"/>
              </a:lnSpc>
            </a:pPr>
            <a:r>
              <a:rPr sz="1100" spc="-50" dirty="0">
                <a:latin typeface="Lucida Sans Unicode"/>
                <a:cs typeface="Lucida Sans Unicode"/>
              </a:rPr>
              <a:t>Σ</a:t>
            </a:r>
            <a:endParaRPr sz="1100">
              <a:latin typeface="Lucida Sans Unicode"/>
              <a:cs typeface="Lucida Sans Unicode"/>
            </a:endParaRPr>
          </a:p>
          <a:p>
            <a:pPr marL="6350" algn="ctr">
              <a:lnSpc>
                <a:spcPct val="100000"/>
              </a:lnSpc>
              <a:spcBef>
                <a:spcPts val="1325"/>
              </a:spcBef>
            </a:pPr>
            <a:r>
              <a:rPr sz="800" i="1" spc="130" dirty="0">
                <a:latin typeface="Calibri"/>
                <a:cs typeface="Calibri"/>
              </a:rPr>
              <a:t>j</a:t>
            </a:r>
            <a:r>
              <a:rPr sz="800" spc="130" dirty="0">
                <a:latin typeface="Calibri"/>
                <a:cs typeface="Calibri"/>
              </a:rPr>
              <a:t>=1</a:t>
            </a:r>
            <a:endParaRPr sz="800">
              <a:latin typeface="Calibri"/>
              <a:cs typeface="Calibri"/>
            </a:endParaRPr>
          </a:p>
        </p:txBody>
      </p:sp>
      <p:sp>
        <p:nvSpPr>
          <p:cNvPr id="7" name="object 7"/>
          <p:cNvSpPr txBox="1"/>
          <p:nvPr/>
        </p:nvSpPr>
        <p:spPr>
          <a:xfrm>
            <a:off x="3413061" y="953451"/>
            <a:ext cx="215900" cy="191770"/>
          </a:xfrm>
          <a:prstGeom prst="rect">
            <a:avLst/>
          </a:prstGeom>
        </p:spPr>
        <p:txBody>
          <a:bodyPr vert="horz" wrap="square" lIns="0" tIns="11430" rIns="0" bIns="0" rtlCol="0">
            <a:spAutoFit/>
          </a:bodyPr>
          <a:lstStyle/>
          <a:p>
            <a:pPr marL="38100">
              <a:lnSpc>
                <a:spcPct val="100000"/>
              </a:lnSpc>
              <a:spcBef>
                <a:spcPts val="90"/>
              </a:spcBef>
            </a:pPr>
            <a:r>
              <a:rPr sz="1650" i="1" spc="44" baseline="-22727" dirty="0">
                <a:latin typeface="Calibri"/>
                <a:cs typeface="Calibri"/>
              </a:rPr>
              <a:t>β</a:t>
            </a:r>
            <a:r>
              <a:rPr sz="800" spc="30" dirty="0">
                <a:latin typeface="Calibri"/>
                <a:cs typeface="Calibri"/>
              </a:rPr>
              <a:t>2</a:t>
            </a:r>
            <a:endParaRPr sz="800">
              <a:latin typeface="Calibri"/>
              <a:cs typeface="Calibri"/>
            </a:endParaRPr>
          </a:p>
        </p:txBody>
      </p:sp>
      <p:sp>
        <p:nvSpPr>
          <p:cNvPr id="8" name="object 8"/>
          <p:cNvSpPr txBox="1"/>
          <p:nvPr/>
        </p:nvSpPr>
        <p:spPr>
          <a:xfrm>
            <a:off x="3516820" y="1082229"/>
            <a:ext cx="69215" cy="147320"/>
          </a:xfrm>
          <a:prstGeom prst="rect">
            <a:avLst/>
          </a:prstGeom>
        </p:spPr>
        <p:txBody>
          <a:bodyPr vert="horz" wrap="square" lIns="0" tIns="12065" rIns="0" bIns="0" rtlCol="0">
            <a:spAutoFit/>
          </a:bodyPr>
          <a:lstStyle/>
          <a:p>
            <a:pPr marL="12700">
              <a:lnSpc>
                <a:spcPct val="100000"/>
              </a:lnSpc>
              <a:spcBef>
                <a:spcPts val="95"/>
              </a:spcBef>
            </a:pPr>
            <a:r>
              <a:rPr sz="800" i="1" spc="100" dirty="0">
                <a:latin typeface="Calibri"/>
                <a:cs typeface="Calibri"/>
              </a:rPr>
              <a:t>j</a:t>
            </a:r>
            <a:endParaRPr sz="800">
              <a:latin typeface="Calibri"/>
              <a:cs typeface="Calibri"/>
            </a:endParaRPr>
          </a:p>
        </p:txBody>
      </p:sp>
      <p:sp>
        <p:nvSpPr>
          <p:cNvPr id="9" name="object 9"/>
          <p:cNvSpPr txBox="1"/>
          <p:nvPr/>
        </p:nvSpPr>
        <p:spPr>
          <a:xfrm>
            <a:off x="3558831" y="726629"/>
            <a:ext cx="199390" cy="565785"/>
          </a:xfrm>
          <a:prstGeom prst="rect">
            <a:avLst/>
          </a:prstGeom>
        </p:spPr>
        <p:txBody>
          <a:bodyPr vert="horz" wrap="square" lIns="0" tIns="11430" rIns="0" bIns="0" rtlCol="0">
            <a:spAutoFit/>
          </a:bodyPr>
          <a:lstStyle/>
          <a:p>
            <a:pPr marL="38100">
              <a:lnSpc>
                <a:spcPct val="100000"/>
              </a:lnSpc>
              <a:spcBef>
                <a:spcPts val="90"/>
              </a:spcBef>
            </a:pPr>
            <a:r>
              <a:rPr sz="1100" spc="-114" dirty="0">
                <a:latin typeface="Lucida Sans Unicode"/>
                <a:cs typeface="Lucida Sans Unicode"/>
              </a:rPr>
              <a:t>,</a:t>
            </a:r>
            <a:r>
              <a:rPr sz="1650" spc="-172" baseline="-50505" dirty="0">
                <a:latin typeface="Lucida Sans Unicode"/>
                <a:cs typeface="Lucida Sans Unicode"/>
              </a:rPr>
              <a:t></a:t>
            </a:r>
            <a:endParaRPr sz="1650" baseline="-50505">
              <a:latin typeface="Lucida Sans Unicode"/>
              <a:cs typeface="Lucida Sans Unicode"/>
            </a:endParaRPr>
          </a:p>
          <a:p>
            <a:pPr marL="38100">
              <a:lnSpc>
                <a:spcPct val="100000"/>
              </a:lnSpc>
              <a:spcBef>
                <a:spcPts val="1625"/>
              </a:spcBef>
            </a:pPr>
            <a:r>
              <a:rPr sz="1100" spc="565" dirty="0">
                <a:latin typeface="Lucida Sans Unicode"/>
                <a:cs typeface="Lucida Sans Unicode"/>
              </a:rPr>
              <a:t>,</a:t>
            </a:r>
            <a:endParaRPr sz="1100">
              <a:latin typeface="Lucida Sans Unicode"/>
              <a:cs typeface="Lucida Sans Unicode"/>
            </a:endParaRPr>
          </a:p>
        </p:txBody>
      </p:sp>
      <p:grpSp>
        <p:nvGrpSpPr>
          <p:cNvPr id="10" name="object 10"/>
          <p:cNvGrpSpPr/>
          <p:nvPr/>
        </p:nvGrpSpPr>
        <p:grpSpPr>
          <a:xfrm>
            <a:off x="736572" y="1768721"/>
            <a:ext cx="1499870" cy="1267460"/>
            <a:chOff x="736572" y="1768721"/>
            <a:chExt cx="1499870" cy="1267460"/>
          </a:xfrm>
        </p:grpSpPr>
        <p:sp>
          <p:nvSpPr>
            <p:cNvPr id="11" name="object 11"/>
            <p:cNvSpPr/>
            <p:nvPr/>
          </p:nvSpPr>
          <p:spPr>
            <a:xfrm>
              <a:off x="829426" y="1816172"/>
              <a:ext cx="1351280" cy="1135380"/>
            </a:xfrm>
            <a:custGeom>
              <a:avLst/>
              <a:gdLst/>
              <a:ahLst/>
              <a:cxnLst/>
              <a:rect l="l" t="t" r="r" b="b"/>
              <a:pathLst>
                <a:path w="1351280" h="1135380">
                  <a:moveTo>
                    <a:pt x="0" y="0"/>
                  </a:moveTo>
                  <a:lnTo>
                    <a:pt x="1347" y="1401"/>
                  </a:lnTo>
                  <a:lnTo>
                    <a:pt x="2694" y="2802"/>
                  </a:lnTo>
                  <a:lnTo>
                    <a:pt x="4041" y="4257"/>
                  </a:lnTo>
                  <a:lnTo>
                    <a:pt x="5389" y="5658"/>
                  </a:lnTo>
                  <a:lnTo>
                    <a:pt x="6736" y="7059"/>
                  </a:lnTo>
                  <a:lnTo>
                    <a:pt x="8083" y="8514"/>
                  </a:lnTo>
                  <a:lnTo>
                    <a:pt x="9430" y="9915"/>
                  </a:lnTo>
                  <a:lnTo>
                    <a:pt x="10778" y="11371"/>
                  </a:lnTo>
                  <a:lnTo>
                    <a:pt x="12125" y="12772"/>
                  </a:lnTo>
                  <a:lnTo>
                    <a:pt x="13526" y="14173"/>
                  </a:lnTo>
                  <a:lnTo>
                    <a:pt x="14873" y="15628"/>
                  </a:lnTo>
                  <a:lnTo>
                    <a:pt x="16221" y="17029"/>
                  </a:lnTo>
                  <a:lnTo>
                    <a:pt x="17568" y="18430"/>
                  </a:lnTo>
                  <a:lnTo>
                    <a:pt x="18915" y="19885"/>
                  </a:lnTo>
                  <a:lnTo>
                    <a:pt x="20263" y="21287"/>
                  </a:lnTo>
                  <a:lnTo>
                    <a:pt x="21610" y="22688"/>
                  </a:lnTo>
                  <a:lnTo>
                    <a:pt x="22957" y="24143"/>
                  </a:lnTo>
                  <a:lnTo>
                    <a:pt x="24304" y="25544"/>
                  </a:lnTo>
                  <a:lnTo>
                    <a:pt x="25652" y="26999"/>
                  </a:lnTo>
                  <a:lnTo>
                    <a:pt x="27053" y="28400"/>
                  </a:lnTo>
                  <a:lnTo>
                    <a:pt x="28400" y="29801"/>
                  </a:lnTo>
                  <a:lnTo>
                    <a:pt x="29747" y="31256"/>
                  </a:lnTo>
                  <a:lnTo>
                    <a:pt x="31095" y="32658"/>
                  </a:lnTo>
                  <a:lnTo>
                    <a:pt x="32442" y="34059"/>
                  </a:lnTo>
                  <a:lnTo>
                    <a:pt x="33789" y="35514"/>
                  </a:lnTo>
                  <a:lnTo>
                    <a:pt x="35137" y="36915"/>
                  </a:lnTo>
                  <a:lnTo>
                    <a:pt x="36484" y="38316"/>
                  </a:lnTo>
                  <a:lnTo>
                    <a:pt x="37831" y="39771"/>
                  </a:lnTo>
                  <a:lnTo>
                    <a:pt x="39178" y="41172"/>
                  </a:lnTo>
                  <a:lnTo>
                    <a:pt x="40526" y="42574"/>
                  </a:lnTo>
                  <a:lnTo>
                    <a:pt x="41927" y="44029"/>
                  </a:lnTo>
                  <a:lnTo>
                    <a:pt x="43274" y="45430"/>
                  </a:lnTo>
                  <a:lnTo>
                    <a:pt x="44621" y="46885"/>
                  </a:lnTo>
                  <a:lnTo>
                    <a:pt x="45969" y="48286"/>
                  </a:lnTo>
                  <a:lnTo>
                    <a:pt x="47316" y="49687"/>
                  </a:lnTo>
                  <a:lnTo>
                    <a:pt x="48663" y="51142"/>
                  </a:lnTo>
                  <a:lnTo>
                    <a:pt x="50011" y="52543"/>
                  </a:lnTo>
                  <a:lnTo>
                    <a:pt x="51358" y="53945"/>
                  </a:lnTo>
                  <a:lnTo>
                    <a:pt x="52705" y="55400"/>
                  </a:lnTo>
                  <a:lnTo>
                    <a:pt x="54052" y="56801"/>
                  </a:lnTo>
                  <a:lnTo>
                    <a:pt x="55400" y="58202"/>
                  </a:lnTo>
                  <a:lnTo>
                    <a:pt x="56801" y="59657"/>
                  </a:lnTo>
                  <a:lnTo>
                    <a:pt x="58148" y="61058"/>
                  </a:lnTo>
                  <a:lnTo>
                    <a:pt x="59495" y="62459"/>
                  </a:lnTo>
                  <a:lnTo>
                    <a:pt x="60843" y="63914"/>
                  </a:lnTo>
                  <a:lnTo>
                    <a:pt x="62190" y="65316"/>
                  </a:lnTo>
                  <a:lnTo>
                    <a:pt x="63537" y="66771"/>
                  </a:lnTo>
                  <a:lnTo>
                    <a:pt x="64884" y="68172"/>
                  </a:lnTo>
                  <a:lnTo>
                    <a:pt x="66232" y="69573"/>
                  </a:lnTo>
                  <a:lnTo>
                    <a:pt x="67579" y="71028"/>
                  </a:lnTo>
                  <a:lnTo>
                    <a:pt x="68926" y="72429"/>
                  </a:lnTo>
                  <a:lnTo>
                    <a:pt x="70274" y="73830"/>
                  </a:lnTo>
                  <a:lnTo>
                    <a:pt x="71675" y="75285"/>
                  </a:lnTo>
                  <a:lnTo>
                    <a:pt x="73022" y="76687"/>
                  </a:lnTo>
                  <a:lnTo>
                    <a:pt x="74369" y="78088"/>
                  </a:lnTo>
                  <a:lnTo>
                    <a:pt x="75717" y="79543"/>
                  </a:lnTo>
                  <a:lnTo>
                    <a:pt x="77064" y="80944"/>
                  </a:lnTo>
                  <a:lnTo>
                    <a:pt x="78411" y="82399"/>
                  </a:lnTo>
                  <a:lnTo>
                    <a:pt x="79758" y="83800"/>
                  </a:lnTo>
                  <a:lnTo>
                    <a:pt x="81106" y="85201"/>
                  </a:lnTo>
                  <a:lnTo>
                    <a:pt x="82453" y="86657"/>
                  </a:lnTo>
                  <a:lnTo>
                    <a:pt x="83800" y="88058"/>
                  </a:lnTo>
                  <a:lnTo>
                    <a:pt x="85148" y="89459"/>
                  </a:lnTo>
                  <a:lnTo>
                    <a:pt x="86549" y="90914"/>
                  </a:lnTo>
                  <a:lnTo>
                    <a:pt x="87896" y="92315"/>
                  </a:lnTo>
                  <a:lnTo>
                    <a:pt x="89243" y="93716"/>
                  </a:lnTo>
                  <a:lnTo>
                    <a:pt x="90591" y="95171"/>
                  </a:lnTo>
                  <a:lnTo>
                    <a:pt x="91938" y="96572"/>
                  </a:lnTo>
                  <a:lnTo>
                    <a:pt x="93285" y="97974"/>
                  </a:lnTo>
                  <a:lnTo>
                    <a:pt x="94632" y="99429"/>
                  </a:lnTo>
                  <a:lnTo>
                    <a:pt x="95980" y="100830"/>
                  </a:lnTo>
                  <a:lnTo>
                    <a:pt x="97327" y="102285"/>
                  </a:lnTo>
                  <a:lnTo>
                    <a:pt x="98674" y="103686"/>
                  </a:lnTo>
                  <a:lnTo>
                    <a:pt x="100022" y="105087"/>
                  </a:lnTo>
                  <a:lnTo>
                    <a:pt x="101423" y="106542"/>
                  </a:lnTo>
                  <a:lnTo>
                    <a:pt x="102770" y="107944"/>
                  </a:lnTo>
                  <a:lnTo>
                    <a:pt x="104117" y="109345"/>
                  </a:lnTo>
                  <a:lnTo>
                    <a:pt x="105465" y="110800"/>
                  </a:lnTo>
                  <a:lnTo>
                    <a:pt x="106812" y="112201"/>
                  </a:lnTo>
                  <a:lnTo>
                    <a:pt x="108159" y="113602"/>
                  </a:lnTo>
                  <a:lnTo>
                    <a:pt x="109506" y="115057"/>
                  </a:lnTo>
                  <a:lnTo>
                    <a:pt x="110854" y="116458"/>
                  </a:lnTo>
                  <a:lnTo>
                    <a:pt x="112201" y="117913"/>
                  </a:lnTo>
                  <a:lnTo>
                    <a:pt x="113548" y="119315"/>
                  </a:lnTo>
                  <a:lnTo>
                    <a:pt x="114895" y="120716"/>
                  </a:lnTo>
                  <a:lnTo>
                    <a:pt x="116297" y="122171"/>
                  </a:lnTo>
                  <a:lnTo>
                    <a:pt x="117644" y="123572"/>
                  </a:lnTo>
                  <a:lnTo>
                    <a:pt x="118991" y="124973"/>
                  </a:lnTo>
                  <a:lnTo>
                    <a:pt x="120339" y="126428"/>
                  </a:lnTo>
                  <a:lnTo>
                    <a:pt x="121686" y="127829"/>
                  </a:lnTo>
                  <a:lnTo>
                    <a:pt x="123033" y="129231"/>
                  </a:lnTo>
                  <a:lnTo>
                    <a:pt x="124380" y="130686"/>
                  </a:lnTo>
                  <a:lnTo>
                    <a:pt x="125728" y="132087"/>
                  </a:lnTo>
                  <a:lnTo>
                    <a:pt x="127075" y="133488"/>
                  </a:lnTo>
                  <a:lnTo>
                    <a:pt x="128422" y="134943"/>
                  </a:lnTo>
                  <a:lnTo>
                    <a:pt x="129769" y="136344"/>
                  </a:lnTo>
                  <a:lnTo>
                    <a:pt x="131171" y="137799"/>
                  </a:lnTo>
                  <a:lnTo>
                    <a:pt x="132518" y="139200"/>
                  </a:lnTo>
                  <a:lnTo>
                    <a:pt x="133865" y="140602"/>
                  </a:lnTo>
                  <a:lnTo>
                    <a:pt x="135212" y="142057"/>
                  </a:lnTo>
                  <a:lnTo>
                    <a:pt x="136560" y="143458"/>
                  </a:lnTo>
                  <a:lnTo>
                    <a:pt x="137907" y="144859"/>
                  </a:lnTo>
                  <a:lnTo>
                    <a:pt x="139254" y="146314"/>
                  </a:lnTo>
                  <a:lnTo>
                    <a:pt x="140602" y="147715"/>
                  </a:lnTo>
                  <a:lnTo>
                    <a:pt x="141949" y="149116"/>
                  </a:lnTo>
                  <a:lnTo>
                    <a:pt x="143296" y="150571"/>
                  </a:lnTo>
                  <a:lnTo>
                    <a:pt x="144643" y="151973"/>
                  </a:lnTo>
                  <a:lnTo>
                    <a:pt x="146045" y="153428"/>
                  </a:lnTo>
                  <a:lnTo>
                    <a:pt x="147392" y="154829"/>
                  </a:lnTo>
                  <a:lnTo>
                    <a:pt x="148739" y="156230"/>
                  </a:lnTo>
                  <a:lnTo>
                    <a:pt x="150086" y="157685"/>
                  </a:lnTo>
                  <a:lnTo>
                    <a:pt x="151434" y="159086"/>
                  </a:lnTo>
                  <a:lnTo>
                    <a:pt x="152781" y="160487"/>
                  </a:lnTo>
                  <a:lnTo>
                    <a:pt x="154128" y="161942"/>
                  </a:lnTo>
                  <a:lnTo>
                    <a:pt x="155476" y="163344"/>
                  </a:lnTo>
                  <a:lnTo>
                    <a:pt x="156823" y="164745"/>
                  </a:lnTo>
                  <a:lnTo>
                    <a:pt x="158170" y="166200"/>
                  </a:lnTo>
                  <a:lnTo>
                    <a:pt x="159517" y="167601"/>
                  </a:lnTo>
                  <a:lnTo>
                    <a:pt x="160919" y="169002"/>
                  </a:lnTo>
                  <a:lnTo>
                    <a:pt x="162266" y="170457"/>
                  </a:lnTo>
                  <a:lnTo>
                    <a:pt x="163613" y="171858"/>
                  </a:lnTo>
                  <a:lnTo>
                    <a:pt x="164960" y="173314"/>
                  </a:lnTo>
                  <a:lnTo>
                    <a:pt x="166308" y="174715"/>
                  </a:lnTo>
                  <a:lnTo>
                    <a:pt x="167655" y="176116"/>
                  </a:lnTo>
                  <a:lnTo>
                    <a:pt x="169002" y="177571"/>
                  </a:lnTo>
                  <a:lnTo>
                    <a:pt x="170350" y="178972"/>
                  </a:lnTo>
                  <a:lnTo>
                    <a:pt x="171697" y="180373"/>
                  </a:lnTo>
                  <a:lnTo>
                    <a:pt x="173044" y="181828"/>
                  </a:lnTo>
                  <a:lnTo>
                    <a:pt x="174445" y="183230"/>
                  </a:lnTo>
                  <a:lnTo>
                    <a:pt x="175793" y="184631"/>
                  </a:lnTo>
                  <a:lnTo>
                    <a:pt x="177140" y="186086"/>
                  </a:lnTo>
                  <a:lnTo>
                    <a:pt x="178487" y="187487"/>
                  </a:lnTo>
                  <a:lnTo>
                    <a:pt x="179834" y="188942"/>
                  </a:lnTo>
                  <a:lnTo>
                    <a:pt x="181182" y="190343"/>
                  </a:lnTo>
                  <a:lnTo>
                    <a:pt x="182529" y="191744"/>
                  </a:lnTo>
                  <a:lnTo>
                    <a:pt x="183876" y="193199"/>
                  </a:lnTo>
                  <a:lnTo>
                    <a:pt x="185223" y="194601"/>
                  </a:lnTo>
                  <a:lnTo>
                    <a:pt x="186571" y="196002"/>
                  </a:lnTo>
                  <a:lnTo>
                    <a:pt x="187918" y="197457"/>
                  </a:lnTo>
                  <a:lnTo>
                    <a:pt x="189319" y="198858"/>
                  </a:lnTo>
                  <a:lnTo>
                    <a:pt x="190666" y="200259"/>
                  </a:lnTo>
                  <a:lnTo>
                    <a:pt x="192014" y="201714"/>
                  </a:lnTo>
                  <a:lnTo>
                    <a:pt x="193361" y="203115"/>
                  </a:lnTo>
                  <a:lnTo>
                    <a:pt x="194708" y="204517"/>
                  </a:lnTo>
                  <a:lnTo>
                    <a:pt x="196056" y="205972"/>
                  </a:lnTo>
                  <a:lnTo>
                    <a:pt x="197403" y="207373"/>
                  </a:lnTo>
                  <a:lnTo>
                    <a:pt x="198750" y="208828"/>
                  </a:lnTo>
                  <a:lnTo>
                    <a:pt x="200097" y="210229"/>
                  </a:lnTo>
                  <a:lnTo>
                    <a:pt x="201445" y="211630"/>
                  </a:lnTo>
                  <a:lnTo>
                    <a:pt x="202792" y="213085"/>
                  </a:lnTo>
                  <a:lnTo>
                    <a:pt x="204193" y="214486"/>
                  </a:lnTo>
                  <a:lnTo>
                    <a:pt x="205540" y="215888"/>
                  </a:lnTo>
                  <a:lnTo>
                    <a:pt x="206888" y="217343"/>
                  </a:lnTo>
                  <a:lnTo>
                    <a:pt x="208235" y="218744"/>
                  </a:lnTo>
                  <a:lnTo>
                    <a:pt x="209582" y="220145"/>
                  </a:lnTo>
                  <a:lnTo>
                    <a:pt x="210930" y="221600"/>
                  </a:lnTo>
                  <a:lnTo>
                    <a:pt x="212277" y="223001"/>
                  </a:lnTo>
                  <a:lnTo>
                    <a:pt x="213624" y="224402"/>
                  </a:lnTo>
                  <a:lnTo>
                    <a:pt x="214971" y="225857"/>
                  </a:lnTo>
                  <a:lnTo>
                    <a:pt x="216319" y="227259"/>
                  </a:lnTo>
                  <a:lnTo>
                    <a:pt x="217666" y="228714"/>
                  </a:lnTo>
                  <a:lnTo>
                    <a:pt x="219067" y="230115"/>
                  </a:lnTo>
                  <a:lnTo>
                    <a:pt x="220414" y="231516"/>
                  </a:lnTo>
                  <a:lnTo>
                    <a:pt x="221762" y="232971"/>
                  </a:lnTo>
                  <a:lnTo>
                    <a:pt x="223109" y="234372"/>
                  </a:lnTo>
                  <a:lnTo>
                    <a:pt x="224456" y="235773"/>
                  </a:lnTo>
                  <a:lnTo>
                    <a:pt x="225804" y="237228"/>
                  </a:lnTo>
                  <a:lnTo>
                    <a:pt x="227151" y="238630"/>
                  </a:lnTo>
                  <a:lnTo>
                    <a:pt x="228498" y="240031"/>
                  </a:lnTo>
                  <a:lnTo>
                    <a:pt x="229845" y="241486"/>
                  </a:lnTo>
                  <a:lnTo>
                    <a:pt x="231193" y="242887"/>
                  </a:lnTo>
                  <a:lnTo>
                    <a:pt x="232540" y="244342"/>
                  </a:lnTo>
                  <a:lnTo>
                    <a:pt x="233941" y="245743"/>
                  </a:lnTo>
                  <a:lnTo>
                    <a:pt x="235288" y="247144"/>
                  </a:lnTo>
                  <a:lnTo>
                    <a:pt x="236636" y="248600"/>
                  </a:lnTo>
                  <a:lnTo>
                    <a:pt x="237983" y="250001"/>
                  </a:lnTo>
                  <a:lnTo>
                    <a:pt x="239330" y="251402"/>
                  </a:lnTo>
                  <a:lnTo>
                    <a:pt x="240678" y="252857"/>
                  </a:lnTo>
                  <a:lnTo>
                    <a:pt x="242025" y="254258"/>
                  </a:lnTo>
                  <a:lnTo>
                    <a:pt x="243372" y="255659"/>
                  </a:lnTo>
                  <a:lnTo>
                    <a:pt x="244719" y="257114"/>
                  </a:lnTo>
                  <a:lnTo>
                    <a:pt x="246067" y="258515"/>
                  </a:lnTo>
                  <a:lnTo>
                    <a:pt x="247414" y="259917"/>
                  </a:lnTo>
                  <a:lnTo>
                    <a:pt x="248815" y="261372"/>
                  </a:lnTo>
                  <a:lnTo>
                    <a:pt x="250162" y="262773"/>
                  </a:lnTo>
                  <a:lnTo>
                    <a:pt x="251510" y="264228"/>
                  </a:lnTo>
                  <a:lnTo>
                    <a:pt x="252857" y="265629"/>
                  </a:lnTo>
                  <a:lnTo>
                    <a:pt x="254204" y="267030"/>
                  </a:lnTo>
                  <a:lnTo>
                    <a:pt x="255551" y="268485"/>
                  </a:lnTo>
                  <a:lnTo>
                    <a:pt x="256899" y="269887"/>
                  </a:lnTo>
                  <a:lnTo>
                    <a:pt x="258246" y="271288"/>
                  </a:lnTo>
                  <a:lnTo>
                    <a:pt x="259593" y="272743"/>
                  </a:lnTo>
                  <a:lnTo>
                    <a:pt x="260941" y="274144"/>
                  </a:lnTo>
                  <a:lnTo>
                    <a:pt x="262288" y="275545"/>
                  </a:lnTo>
                  <a:lnTo>
                    <a:pt x="263689" y="277000"/>
                  </a:lnTo>
                  <a:lnTo>
                    <a:pt x="265036" y="278401"/>
                  </a:lnTo>
                  <a:lnTo>
                    <a:pt x="266384" y="279856"/>
                  </a:lnTo>
                  <a:lnTo>
                    <a:pt x="267731" y="281258"/>
                  </a:lnTo>
                  <a:lnTo>
                    <a:pt x="269078" y="282659"/>
                  </a:lnTo>
                  <a:lnTo>
                    <a:pt x="270425" y="284114"/>
                  </a:lnTo>
                  <a:lnTo>
                    <a:pt x="271773" y="285515"/>
                  </a:lnTo>
                  <a:lnTo>
                    <a:pt x="273120" y="286916"/>
                  </a:lnTo>
                  <a:lnTo>
                    <a:pt x="274467" y="288371"/>
                  </a:lnTo>
                  <a:lnTo>
                    <a:pt x="275815" y="289772"/>
                  </a:lnTo>
                  <a:lnTo>
                    <a:pt x="277162" y="291174"/>
                  </a:lnTo>
                  <a:lnTo>
                    <a:pt x="278563" y="292629"/>
                  </a:lnTo>
                  <a:lnTo>
                    <a:pt x="279910" y="294030"/>
                  </a:lnTo>
                  <a:lnTo>
                    <a:pt x="281258" y="295431"/>
                  </a:lnTo>
                  <a:lnTo>
                    <a:pt x="282605" y="296886"/>
                  </a:lnTo>
                  <a:lnTo>
                    <a:pt x="283952" y="298287"/>
                  </a:lnTo>
                  <a:lnTo>
                    <a:pt x="285299" y="299742"/>
                  </a:lnTo>
                  <a:lnTo>
                    <a:pt x="286647" y="301143"/>
                  </a:lnTo>
                  <a:lnTo>
                    <a:pt x="287994" y="302545"/>
                  </a:lnTo>
                  <a:lnTo>
                    <a:pt x="289341" y="304000"/>
                  </a:lnTo>
                  <a:lnTo>
                    <a:pt x="290689" y="305401"/>
                  </a:lnTo>
                  <a:lnTo>
                    <a:pt x="292036" y="306802"/>
                  </a:lnTo>
                  <a:lnTo>
                    <a:pt x="293437" y="308257"/>
                  </a:lnTo>
                  <a:lnTo>
                    <a:pt x="294784" y="309658"/>
                  </a:lnTo>
                  <a:lnTo>
                    <a:pt x="296132" y="311059"/>
                  </a:lnTo>
                  <a:lnTo>
                    <a:pt x="297479" y="312514"/>
                  </a:lnTo>
                  <a:lnTo>
                    <a:pt x="298826" y="313916"/>
                  </a:lnTo>
                  <a:lnTo>
                    <a:pt x="300173" y="315371"/>
                  </a:lnTo>
                  <a:lnTo>
                    <a:pt x="301521" y="316772"/>
                  </a:lnTo>
                  <a:lnTo>
                    <a:pt x="302868" y="318173"/>
                  </a:lnTo>
                  <a:lnTo>
                    <a:pt x="304215" y="319628"/>
                  </a:lnTo>
                  <a:lnTo>
                    <a:pt x="305562" y="321029"/>
                  </a:lnTo>
                  <a:lnTo>
                    <a:pt x="306910" y="322430"/>
                  </a:lnTo>
                  <a:lnTo>
                    <a:pt x="308311" y="323885"/>
                  </a:lnTo>
                  <a:lnTo>
                    <a:pt x="309658" y="325287"/>
                  </a:lnTo>
                  <a:lnTo>
                    <a:pt x="311005" y="326688"/>
                  </a:lnTo>
                  <a:lnTo>
                    <a:pt x="312353" y="328143"/>
                  </a:lnTo>
                  <a:lnTo>
                    <a:pt x="313700" y="329544"/>
                  </a:lnTo>
                  <a:lnTo>
                    <a:pt x="315047" y="330945"/>
                  </a:lnTo>
                  <a:lnTo>
                    <a:pt x="316395" y="332400"/>
                  </a:lnTo>
                  <a:lnTo>
                    <a:pt x="317742" y="333801"/>
                  </a:lnTo>
                  <a:lnTo>
                    <a:pt x="319089" y="335257"/>
                  </a:lnTo>
                  <a:lnTo>
                    <a:pt x="320436" y="336658"/>
                  </a:lnTo>
                  <a:lnTo>
                    <a:pt x="321838" y="338059"/>
                  </a:lnTo>
                  <a:lnTo>
                    <a:pt x="323185" y="339514"/>
                  </a:lnTo>
                  <a:lnTo>
                    <a:pt x="324532" y="340915"/>
                  </a:lnTo>
                  <a:lnTo>
                    <a:pt x="325879" y="342316"/>
                  </a:lnTo>
                  <a:lnTo>
                    <a:pt x="327227" y="343771"/>
                  </a:lnTo>
                  <a:lnTo>
                    <a:pt x="328574" y="345173"/>
                  </a:lnTo>
                  <a:lnTo>
                    <a:pt x="329921" y="346574"/>
                  </a:lnTo>
                  <a:lnTo>
                    <a:pt x="331269" y="348029"/>
                  </a:lnTo>
                  <a:lnTo>
                    <a:pt x="332616" y="349430"/>
                  </a:lnTo>
                  <a:lnTo>
                    <a:pt x="333963" y="350885"/>
                  </a:lnTo>
                  <a:lnTo>
                    <a:pt x="335310" y="352286"/>
                  </a:lnTo>
                  <a:lnTo>
                    <a:pt x="336712" y="353687"/>
                  </a:lnTo>
                  <a:lnTo>
                    <a:pt x="338059" y="355142"/>
                  </a:lnTo>
                  <a:lnTo>
                    <a:pt x="339406" y="356544"/>
                  </a:lnTo>
                  <a:lnTo>
                    <a:pt x="340753" y="357945"/>
                  </a:lnTo>
                  <a:lnTo>
                    <a:pt x="342101" y="359400"/>
                  </a:lnTo>
                  <a:lnTo>
                    <a:pt x="343448" y="360801"/>
                  </a:lnTo>
                  <a:lnTo>
                    <a:pt x="344795" y="362202"/>
                  </a:lnTo>
                  <a:lnTo>
                    <a:pt x="346143" y="363657"/>
                  </a:lnTo>
                  <a:lnTo>
                    <a:pt x="347490" y="365058"/>
                  </a:lnTo>
                  <a:lnTo>
                    <a:pt x="348837" y="366460"/>
                  </a:lnTo>
                  <a:lnTo>
                    <a:pt x="350184" y="367915"/>
                  </a:lnTo>
                  <a:lnTo>
                    <a:pt x="351586" y="369316"/>
                  </a:lnTo>
                  <a:lnTo>
                    <a:pt x="352933" y="370771"/>
                  </a:lnTo>
                  <a:lnTo>
                    <a:pt x="354280" y="372172"/>
                  </a:lnTo>
                  <a:lnTo>
                    <a:pt x="355627" y="373573"/>
                  </a:lnTo>
                  <a:lnTo>
                    <a:pt x="356975" y="375028"/>
                  </a:lnTo>
                  <a:lnTo>
                    <a:pt x="358322" y="376429"/>
                  </a:lnTo>
                  <a:lnTo>
                    <a:pt x="359669" y="377831"/>
                  </a:lnTo>
                  <a:lnTo>
                    <a:pt x="361017" y="379286"/>
                  </a:lnTo>
                  <a:lnTo>
                    <a:pt x="362364" y="380687"/>
                  </a:lnTo>
                  <a:lnTo>
                    <a:pt x="363711" y="382088"/>
                  </a:lnTo>
                  <a:lnTo>
                    <a:pt x="365058" y="383543"/>
                  </a:lnTo>
                  <a:lnTo>
                    <a:pt x="366460" y="384944"/>
                  </a:lnTo>
                  <a:lnTo>
                    <a:pt x="367807" y="386399"/>
                  </a:lnTo>
                  <a:lnTo>
                    <a:pt x="369154" y="387800"/>
                  </a:lnTo>
                  <a:lnTo>
                    <a:pt x="370501" y="389202"/>
                  </a:lnTo>
                  <a:lnTo>
                    <a:pt x="371849" y="390657"/>
                  </a:lnTo>
                  <a:lnTo>
                    <a:pt x="373196" y="392058"/>
                  </a:lnTo>
                  <a:lnTo>
                    <a:pt x="374543" y="393459"/>
                  </a:lnTo>
                  <a:lnTo>
                    <a:pt x="375890" y="394914"/>
                  </a:lnTo>
                  <a:lnTo>
                    <a:pt x="377238" y="396315"/>
                  </a:lnTo>
                  <a:lnTo>
                    <a:pt x="378585" y="397716"/>
                  </a:lnTo>
                  <a:lnTo>
                    <a:pt x="379932" y="399171"/>
                  </a:lnTo>
                  <a:lnTo>
                    <a:pt x="381333" y="400573"/>
                  </a:lnTo>
                  <a:lnTo>
                    <a:pt x="382681" y="401974"/>
                  </a:lnTo>
                  <a:lnTo>
                    <a:pt x="384028" y="403429"/>
                  </a:lnTo>
                  <a:lnTo>
                    <a:pt x="385375" y="404830"/>
                  </a:lnTo>
                  <a:lnTo>
                    <a:pt x="386723" y="406285"/>
                  </a:lnTo>
                  <a:lnTo>
                    <a:pt x="388070" y="407686"/>
                  </a:lnTo>
                  <a:lnTo>
                    <a:pt x="389417" y="409087"/>
                  </a:lnTo>
                  <a:lnTo>
                    <a:pt x="390764" y="410543"/>
                  </a:lnTo>
                  <a:lnTo>
                    <a:pt x="392112" y="411944"/>
                  </a:lnTo>
                  <a:lnTo>
                    <a:pt x="393459" y="413345"/>
                  </a:lnTo>
                  <a:lnTo>
                    <a:pt x="394806" y="414800"/>
                  </a:lnTo>
                  <a:lnTo>
                    <a:pt x="396207" y="416201"/>
                  </a:lnTo>
                  <a:lnTo>
                    <a:pt x="397555" y="417602"/>
                  </a:lnTo>
                  <a:lnTo>
                    <a:pt x="398902" y="419057"/>
                  </a:lnTo>
                  <a:lnTo>
                    <a:pt x="400249" y="420458"/>
                  </a:lnTo>
                  <a:lnTo>
                    <a:pt x="401597" y="421860"/>
                  </a:lnTo>
                  <a:lnTo>
                    <a:pt x="402944" y="423315"/>
                  </a:lnTo>
                  <a:lnTo>
                    <a:pt x="404291" y="424716"/>
                  </a:lnTo>
                  <a:lnTo>
                    <a:pt x="405638" y="426171"/>
                  </a:lnTo>
                  <a:lnTo>
                    <a:pt x="406986" y="427572"/>
                  </a:lnTo>
                  <a:lnTo>
                    <a:pt x="408333" y="428973"/>
                  </a:lnTo>
                  <a:lnTo>
                    <a:pt x="409680" y="430428"/>
                  </a:lnTo>
                  <a:lnTo>
                    <a:pt x="411081" y="431830"/>
                  </a:lnTo>
                  <a:lnTo>
                    <a:pt x="412429" y="433231"/>
                  </a:lnTo>
                  <a:lnTo>
                    <a:pt x="413776" y="434686"/>
                  </a:lnTo>
                  <a:lnTo>
                    <a:pt x="415123" y="436087"/>
                  </a:lnTo>
                  <a:lnTo>
                    <a:pt x="416471" y="437488"/>
                  </a:lnTo>
                  <a:lnTo>
                    <a:pt x="417818" y="438943"/>
                  </a:lnTo>
                  <a:lnTo>
                    <a:pt x="419165" y="440344"/>
                  </a:lnTo>
                  <a:lnTo>
                    <a:pt x="420512" y="441799"/>
                  </a:lnTo>
                  <a:lnTo>
                    <a:pt x="421860" y="443201"/>
                  </a:lnTo>
                  <a:lnTo>
                    <a:pt x="423207" y="444602"/>
                  </a:lnTo>
                  <a:lnTo>
                    <a:pt x="424554" y="446057"/>
                  </a:lnTo>
                  <a:lnTo>
                    <a:pt x="425955" y="447458"/>
                  </a:lnTo>
                  <a:lnTo>
                    <a:pt x="427303" y="448859"/>
                  </a:lnTo>
                  <a:lnTo>
                    <a:pt x="428650" y="450314"/>
                  </a:lnTo>
                  <a:lnTo>
                    <a:pt x="429997" y="451715"/>
                  </a:lnTo>
                  <a:lnTo>
                    <a:pt x="431344" y="453117"/>
                  </a:lnTo>
                  <a:lnTo>
                    <a:pt x="432692" y="454572"/>
                  </a:lnTo>
                  <a:lnTo>
                    <a:pt x="434039" y="455973"/>
                  </a:lnTo>
                  <a:lnTo>
                    <a:pt x="435386" y="457374"/>
                  </a:lnTo>
                  <a:lnTo>
                    <a:pt x="436734" y="458829"/>
                  </a:lnTo>
                  <a:lnTo>
                    <a:pt x="438081" y="460230"/>
                  </a:lnTo>
                  <a:lnTo>
                    <a:pt x="439428" y="461685"/>
                  </a:lnTo>
                  <a:lnTo>
                    <a:pt x="440829" y="463086"/>
                  </a:lnTo>
                  <a:lnTo>
                    <a:pt x="442177" y="464488"/>
                  </a:lnTo>
                  <a:lnTo>
                    <a:pt x="443524" y="465943"/>
                  </a:lnTo>
                  <a:lnTo>
                    <a:pt x="444871" y="467344"/>
                  </a:lnTo>
                  <a:lnTo>
                    <a:pt x="446218" y="468745"/>
                  </a:lnTo>
                  <a:lnTo>
                    <a:pt x="447566" y="470200"/>
                  </a:lnTo>
                  <a:lnTo>
                    <a:pt x="448913" y="471601"/>
                  </a:lnTo>
                  <a:lnTo>
                    <a:pt x="450260" y="473002"/>
                  </a:lnTo>
                  <a:lnTo>
                    <a:pt x="451608" y="474457"/>
                  </a:lnTo>
                  <a:lnTo>
                    <a:pt x="452955" y="475859"/>
                  </a:lnTo>
                  <a:lnTo>
                    <a:pt x="454302" y="477314"/>
                  </a:lnTo>
                  <a:lnTo>
                    <a:pt x="455703" y="478715"/>
                  </a:lnTo>
                  <a:lnTo>
                    <a:pt x="457051" y="480116"/>
                  </a:lnTo>
                  <a:lnTo>
                    <a:pt x="458398" y="481571"/>
                  </a:lnTo>
                  <a:lnTo>
                    <a:pt x="459745" y="482972"/>
                  </a:lnTo>
                  <a:lnTo>
                    <a:pt x="461092" y="484373"/>
                  </a:lnTo>
                  <a:lnTo>
                    <a:pt x="462440" y="485828"/>
                  </a:lnTo>
                  <a:lnTo>
                    <a:pt x="463787" y="487230"/>
                  </a:lnTo>
                  <a:lnTo>
                    <a:pt x="465134" y="488631"/>
                  </a:lnTo>
                  <a:lnTo>
                    <a:pt x="466482" y="490086"/>
                  </a:lnTo>
                  <a:lnTo>
                    <a:pt x="467829" y="491487"/>
                  </a:lnTo>
                  <a:lnTo>
                    <a:pt x="469230" y="492888"/>
                  </a:lnTo>
                  <a:lnTo>
                    <a:pt x="470577" y="494343"/>
                  </a:lnTo>
                  <a:lnTo>
                    <a:pt x="471925" y="495744"/>
                  </a:lnTo>
                  <a:lnTo>
                    <a:pt x="473272" y="497200"/>
                  </a:lnTo>
                  <a:lnTo>
                    <a:pt x="474619" y="498601"/>
                  </a:lnTo>
                  <a:lnTo>
                    <a:pt x="475966" y="500002"/>
                  </a:lnTo>
                  <a:lnTo>
                    <a:pt x="477314" y="501457"/>
                  </a:lnTo>
                  <a:lnTo>
                    <a:pt x="478661" y="502858"/>
                  </a:lnTo>
                  <a:lnTo>
                    <a:pt x="480008" y="504259"/>
                  </a:lnTo>
                  <a:lnTo>
                    <a:pt x="481356" y="505714"/>
                  </a:lnTo>
                  <a:lnTo>
                    <a:pt x="482703" y="507115"/>
                  </a:lnTo>
                  <a:lnTo>
                    <a:pt x="484104" y="508517"/>
                  </a:lnTo>
                  <a:lnTo>
                    <a:pt x="485451" y="509972"/>
                  </a:lnTo>
                  <a:lnTo>
                    <a:pt x="486799" y="511373"/>
                  </a:lnTo>
                  <a:lnTo>
                    <a:pt x="488146" y="512828"/>
                  </a:lnTo>
                  <a:lnTo>
                    <a:pt x="489493" y="514229"/>
                  </a:lnTo>
                  <a:lnTo>
                    <a:pt x="490840" y="515630"/>
                  </a:lnTo>
                  <a:lnTo>
                    <a:pt x="492188" y="517085"/>
                  </a:lnTo>
                  <a:lnTo>
                    <a:pt x="493535" y="518487"/>
                  </a:lnTo>
                  <a:lnTo>
                    <a:pt x="494882" y="519888"/>
                  </a:lnTo>
                  <a:lnTo>
                    <a:pt x="496229" y="521343"/>
                  </a:lnTo>
                  <a:lnTo>
                    <a:pt x="497577" y="522744"/>
                  </a:lnTo>
                  <a:lnTo>
                    <a:pt x="498978" y="524145"/>
                  </a:lnTo>
                  <a:lnTo>
                    <a:pt x="500325" y="525600"/>
                  </a:lnTo>
                  <a:lnTo>
                    <a:pt x="501672" y="527001"/>
                  </a:lnTo>
                  <a:lnTo>
                    <a:pt x="503020" y="528403"/>
                  </a:lnTo>
                  <a:lnTo>
                    <a:pt x="504367" y="529858"/>
                  </a:lnTo>
                  <a:lnTo>
                    <a:pt x="505714" y="531259"/>
                  </a:lnTo>
                  <a:lnTo>
                    <a:pt x="507062" y="532714"/>
                  </a:lnTo>
                  <a:lnTo>
                    <a:pt x="508409" y="534115"/>
                  </a:lnTo>
                  <a:lnTo>
                    <a:pt x="509756" y="535516"/>
                  </a:lnTo>
                  <a:lnTo>
                    <a:pt x="511103" y="536971"/>
                  </a:lnTo>
                  <a:lnTo>
                    <a:pt x="512451" y="538372"/>
                  </a:lnTo>
                  <a:lnTo>
                    <a:pt x="513852" y="539774"/>
                  </a:lnTo>
                  <a:lnTo>
                    <a:pt x="515199" y="541229"/>
                  </a:lnTo>
                  <a:lnTo>
                    <a:pt x="516546" y="542630"/>
                  </a:lnTo>
                  <a:lnTo>
                    <a:pt x="517894" y="544031"/>
                  </a:lnTo>
                  <a:lnTo>
                    <a:pt x="519241" y="545486"/>
                  </a:lnTo>
                  <a:lnTo>
                    <a:pt x="520588" y="546887"/>
                  </a:lnTo>
                  <a:lnTo>
                    <a:pt x="521936" y="548342"/>
                  </a:lnTo>
                  <a:lnTo>
                    <a:pt x="523283" y="549743"/>
                  </a:lnTo>
                  <a:lnTo>
                    <a:pt x="524630" y="551145"/>
                  </a:lnTo>
                  <a:lnTo>
                    <a:pt x="525977" y="552600"/>
                  </a:lnTo>
                  <a:lnTo>
                    <a:pt x="527325" y="554001"/>
                  </a:lnTo>
                  <a:lnTo>
                    <a:pt x="528726" y="555402"/>
                  </a:lnTo>
                  <a:lnTo>
                    <a:pt x="530073" y="556857"/>
                  </a:lnTo>
                  <a:lnTo>
                    <a:pt x="531420" y="558258"/>
                  </a:lnTo>
                  <a:lnTo>
                    <a:pt x="532768" y="559659"/>
                  </a:lnTo>
                  <a:lnTo>
                    <a:pt x="534115" y="561114"/>
                  </a:lnTo>
                  <a:lnTo>
                    <a:pt x="535462" y="562516"/>
                  </a:lnTo>
                  <a:lnTo>
                    <a:pt x="536810" y="563917"/>
                  </a:lnTo>
                  <a:lnTo>
                    <a:pt x="538157" y="565372"/>
                  </a:lnTo>
                  <a:lnTo>
                    <a:pt x="539504" y="566773"/>
                  </a:lnTo>
                  <a:lnTo>
                    <a:pt x="540851" y="568228"/>
                  </a:lnTo>
                  <a:lnTo>
                    <a:pt x="542199" y="569629"/>
                  </a:lnTo>
                  <a:lnTo>
                    <a:pt x="543600" y="571030"/>
                  </a:lnTo>
                  <a:lnTo>
                    <a:pt x="544947" y="572485"/>
                  </a:lnTo>
                  <a:lnTo>
                    <a:pt x="546294" y="573887"/>
                  </a:lnTo>
                  <a:lnTo>
                    <a:pt x="547642" y="575288"/>
                  </a:lnTo>
                  <a:lnTo>
                    <a:pt x="548989" y="576743"/>
                  </a:lnTo>
                  <a:lnTo>
                    <a:pt x="550336" y="578144"/>
                  </a:lnTo>
                  <a:lnTo>
                    <a:pt x="551683" y="579545"/>
                  </a:lnTo>
                  <a:lnTo>
                    <a:pt x="553031" y="581000"/>
                  </a:lnTo>
                  <a:lnTo>
                    <a:pt x="554378" y="582401"/>
                  </a:lnTo>
                  <a:lnTo>
                    <a:pt x="555725" y="583857"/>
                  </a:lnTo>
                  <a:lnTo>
                    <a:pt x="557073" y="585258"/>
                  </a:lnTo>
                  <a:lnTo>
                    <a:pt x="558474" y="586659"/>
                  </a:lnTo>
                  <a:lnTo>
                    <a:pt x="559821" y="588114"/>
                  </a:lnTo>
                  <a:lnTo>
                    <a:pt x="561168" y="589515"/>
                  </a:lnTo>
                  <a:lnTo>
                    <a:pt x="562516" y="590916"/>
                  </a:lnTo>
                  <a:lnTo>
                    <a:pt x="563863" y="592371"/>
                  </a:lnTo>
                  <a:lnTo>
                    <a:pt x="565210" y="593773"/>
                  </a:lnTo>
                  <a:lnTo>
                    <a:pt x="566557" y="595174"/>
                  </a:lnTo>
                  <a:lnTo>
                    <a:pt x="567905" y="596629"/>
                  </a:lnTo>
                  <a:lnTo>
                    <a:pt x="569252" y="598030"/>
                  </a:lnTo>
                  <a:lnTo>
                    <a:pt x="570599" y="599431"/>
                  </a:lnTo>
                  <a:lnTo>
                    <a:pt x="571947" y="600886"/>
                  </a:lnTo>
                  <a:lnTo>
                    <a:pt x="573348" y="602287"/>
                  </a:lnTo>
                  <a:lnTo>
                    <a:pt x="574695" y="603742"/>
                  </a:lnTo>
                  <a:lnTo>
                    <a:pt x="576042" y="605144"/>
                  </a:lnTo>
                  <a:lnTo>
                    <a:pt x="577390" y="606545"/>
                  </a:lnTo>
                  <a:lnTo>
                    <a:pt x="578737" y="608000"/>
                  </a:lnTo>
                  <a:lnTo>
                    <a:pt x="580084" y="609401"/>
                  </a:lnTo>
                  <a:lnTo>
                    <a:pt x="581431" y="610802"/>
                  </a:lnTo>
                  <a:lnTo>
                    <a:pt x="582779" y="612257"/>
                  </a:lnTo>
                  <a:lnTo>
                    <a:pt x="584126" y="613658"/>
                  </a:lnTo>
                  <a:lnTo>
                    <a:pt x="585473" y="615060"/>
                  </a:lnTo>
                  <a:lnTo>
                    <a:pt x="586821" y="616515"/>
                  </a:lnTo>
                  <a:lnTo>
                    <a:pt x="588222" y="617916"/>
                  </a:lnTo>
                  <a:lnTo>
                    <a:pt x="589569" y="619317"/>
                  </a:lnTo>
                  <a:lnTo>
                    <a:pt x="590916" y="620772"/>
                  </a:lnTo>
                  <a:lnTo>
                    <a:pt x="592264" y="622173"/>
                  </a:lnTo>
                  <a:lnTo>
                    <a:pt x="593611" y="623628"/>
                  </a:lnTo>
                  <a:lnTo>
                    <a:pt x="594958" y="625029"/>
                  </a:lnTo>
                  <a:lnTo>
                    <a:pt x="596305" y="626431"/>
                  </a:lnTo>
                  <a:lnTo>
                    <a:pt x="597653" y="627886"/>
                  </a:lnTo>
                  <a:lnTo>
                    <a:pt x="599000" y="629287"/>
                  </a:lnTo>
                  <a:lnTo>
                    <a:pt x="600347" y="630688"/>
                  </a:lnTo>
                  <a:lnTo>
                    <a:pt x="601695" y="632143"/>
                  </a:lnTo>
                  <a:lnTo>
                    <a:pt x="603096" y="633544"/>
                  </a:lnTo>
                  <a:lnTo>
                    <a:pt x="604443" y="634945"/>
                  </a:lnTo>
                  <a:lnTo>
                    <a:pt x="605790" y="636400"/>
                  </a:lnTo>
                  <a:lnTo>
                    <a:pt x="607138" y="637802"/>
                  </a:lnTo>
                  <a:lnTo>
                    <a:pt x="608485" y="639257"/>
                  </a:lnTo>
                  <a:lnTo>
                    <a:pt x="609832" y="640658"/>
                  </a:lnTo>
                  <a:lnTo>
                    <a:pt x="611179" y="642059"/>
                  </a:lnTo>
                  <a:lnTo>
                    <a:pt x="612527" y="643514"/>
                  </a:lnTo>
                  <a:lnTo>
                    <a:pt x="613874" y="644915"/>
                  </a:lnTo>
                  <a:lnTo>
                    <a:pt x="615221" y="646316"/>
                  </a:lnTo>
                  <a:lnTo>
                    <a:pt x="616622" y="647771"/>
                  </a:lnTo>
                  <a:lnTo>
                    <a:pt x="617970" y="649173"/>
                  </a:lnTo>
                  <a:lnTo>
                    <a:pt x="619317" y="650574"/>
                  </a:lnTo>
                  <a:lnTo>
                    <a:pt x="620664" y="652029"/>
                  </a:lnTo>
                  <a:lnTo>
                    <a:pt x="622011" y="653430"/>
                  </a:lnTo>
                  <a:lnTo>
                    <a:pt x="623359" y="654831"/>
                  </a:lnTo>
                  <a:lnTo>
                    <a:pt x="624706" y="656286"/>
                  </a:lnTo>
                  <a:lnTo>
                    <a:pt x="626053" y="657687"/>
                  </a:lnTo>
                  <a:lnTo>
                    <a:pt x="627401" y="659143"/>
                  </a:lnTo>
                  <a:lnTo>
                    <a:pt x="628748" y="660544"/>
                  </a:lnTo>
                  <a:lnTo>
                    <a:pt x="630095" y="661945"/>
                  </a:lnTo>
                  <a:lnTo>
                    <a:pt x="631496" y="663400"/>
                  </a:lnTo>
                  <a:lnTo>
                    <a:pt x="632844" y="664801"/>
                  </a:lnTo>
                  <a:lnTo>
                    <a:pt x="634191" y="666202"/>
                  </a:lnTo>
                  <a:lnTo>
                    <a:pt x="635538" y="667657"/>
                  </a:lnTo>
                  <a:lnTo>
                    <a:pt x="636885" y="669058"/>
                  </a:lnTo>
                  <a:lnTo>
                    <a:pt x="638233" y="670460"/>
                  </a:lnTo>
                  <a:lnTo>
                    <a:pt x="639580" y="671915"/>
                  </a:lnTo>
                  <a:lnTo>
                    <a:pt x="640927" y="673316"/>
                  </a:lnTo>
                  <a:lnTo>
                    <a:pt x="642275" y="674771"/>
                  </a:lnTo>
                  <a:lnTo>
                    <a:pt x="643622" y="676172"/>
                  </a:lnTo>
                  <a:lnTo>
                    <a:pt x="644969" y="677573"/>
                  </a:lnTo>
                  <a:lnTo>
                    <a:pt x="646370" y="679028"/>
                  </a:lnTo>
                  <a:lnTo>
                    <a:pt x="647718" y="680430"/>
                  </a:lnTo>
                  <a:lnTo>
                    <a:pt x="649065" y="681831"/>
                  </a:lnTo>
                  <a:lnTo>
                    <a:pt x="650412" y="683286"/>
                  </a:lnTo>
                  <a:lnTo>
                    <a:pt x="651759" y="684687"/>
                  </a:lnTo>
                  <a:lnTo>
                    <a:pt x="653107" y="686088"/>
                  </a:lnTo>
                  <a:lnTo>
                    <a:pt x="654454" y="687543"/>
                  </a:lnTo>
                  <a:lnTo>
                    <a:pt x="655801" y="688944"/>
                  </a:lnTo>
                  <a:lnTo>
                    <a:pt x="657149" y="690346"/>
                  </a:lnTo>
                  <a:lnTo>
                    <a:pt x="658496" y="691801"/>
                  </a:lnTo>
                  <a:lnTo>
                    <a:pt x="659843" y="693202"/>
                  </a:lnTo>
                  <a:lnTo>
                    <a:pt x="661244" y="694657"/>
                  </a:lnTo>
                  <a:lnTo>
                    <a:pt x="662592" y="696058"/>
                  </a:lnTo>
                  <a:lnTo>
                    <a:pt x="663939" y="697459"/>
                  </a:lnTo>
                  <a:lnTo>
                    <a:pt x="665286" y="698914"/>
                  </a:lnTo>
                  <a:lnTo>
                    <a:pt x="666633" y="700315"/>
                  </a:lnTo>
                  <a:lnTo>
                    <a:pt x="667981" y="701717"/>
                  </a:lnTo>
                  <a:lnTo>
                    <a:pt x="669328" y="703172"/>
                  </a:lnTo>
                  <a:lnTo>
                    <a:pt x="670675" y="704573"/>
                  </a:lnTo>
                  <a:lnTo>
                    <a:pt x="672023" y="705974"/>
                  </a:lnTo>
                  <a:lnTo>
                    <a:pt x="673370" y="707429"/>
                  </a:lnTo>
                  <a:lnTo>
                    <a:pt x="674717" y="708830"/>
                  </a:lnTo>
                  <a:lnTo>
                    <a:pt x="676118" y="710285"/>
                  </a:lnTo>
                  <a:lnTo>
                    <a:pt x="677466" y="711686"/>
                  </a:lnTo>
                  <a:lnTo>
                    <a:pt x="678813" y="713088"/>
                  </a:lnTo>
                  <a:lnTo>
                    <a:pt x="680160" y="714543"/>
                  </a:lnTo>
                  <a:lnTo>
                    <a:pt x="681507" y="715944"/>
                  </a:lnTo>
                  <a:lnTo>
                    <a:pt x="682855" y="717345"/>
                  </a:lnTo>
                  <a:lnTo>
                    <a:pt x="684202" y="718800"/>
                  </a:lnTo>
                  <a:lnTo>
                    <a:pt x="685549" y="720201"/>
                  </a:lnTo>
                  <a:lnTo>
                    <a:pt x="686896" y="721602"/>
                  </a:lnTo>
                  <a:lnTo>
                    <a:pt x="688244" y="723057"/>
                  </a:lnTo>
                  <a:lnTo>
                    <a:pt x="689591" y="724459"/>
                  </a:lnTo>
                  <a:lnTo>
                    <a:pt x="690992" y="725860"/>
                  </a:lnTo>
                  <a:lnTo>
                    <a:pt x="692339" y="727315"/>
                  </a:lnTo>
                  <a:lnTo>
                    <a:pt x="693687" y="728716"/>
                  </a:lnTo>
                  <a:lnTo>
                    <a:pt x="695034" y="730171"/>
                  </a:lnTo>
                  <a:lnTo>
                    <a:pt x="696381" y="731572"/>
                  </a:lnTo>
                  <a:lnTo>
                    <a:pt x="697729" y="732973"/>
                  </a:lnTo>
                  <a:lnTo>
                    <a:pt x="699076" y="734428"/>
                  </a:lnTo>
                  <a:lnTo>
                    <a:pt x="700423" y="735830"/>
                  </a:lnTo>
                  <a:lnTo>
                    <a:pt x="701770" y="737231"/>
                  </a:lnTo>
                  <a:lnTo>
                    <a:pt x="703118" y="738686"/>
                  </a:lnTo>
                  <a:lnTo>
                    <a:pt x="704465" y="740087"/>
                  </a:lnTo>
                  <a:lnTo>
                    <a:pt x="705866" y="741488"/>
                  </a:lnTo>
                  <a:lnTo>
                    <a:pt x="707213" y="742943"/>
                  </a:lnTo>
                  <a:lnTo>
                    <a:pt x="708561" y="744344"/>
                  </a:lnTo>
                  <a:lnTo>
                    <a:pt x="709908" y="745800"/>
                  </a:lnTo>
                  <a:lnTo>
                    <a:pt x="711255" y="747201"/>
                  </a:lnTo>
                  <a:lnTo>
                    <a:pt x="712603" y="748602"/>
                  </a:lnTo>
                  <a:lnTo>
                    <a:pt x="713950" y="750057"/>
                  </a:lnTo>
                  <a:lnTo>
                    <a:pt x="715297" y="751458"/>
                  </a:lnTo>
                  <a:lnTo>
                    <a:pt x="716644" y="752859"/>
                  </a:lnTo>
                  <a:lnTo>
                    <a:pt x="717992" y="754314"/>
                  </a:lnTo>
                  <a:lnTo>
                    <a:pt x="719339" y="755716"/>
                  </a:lnTo>
                  <a:lnTo>
                    <a:pt x="720740" y="757117"/>
                  </a:lnTo>
                  <a:lnTo>
                    <a:pt x="722087" y="758572"/>
                  </a:lnTo>
                  <a:lnTo>
                    <a:pt x="723435" y="759973"/>
                  </a:lnTo>
                  <a:lnTo>
                    <a:pt x="724782" y="761374"/>
                  </a:lnTo>
                  <a:lnTo>
                    <a:pt x="726129" y="762829"/>
                  </a:lnTo>
                  <a:lnTo>
                    <a:pt x="727477" y="764230"/>
                  </a:lnTo>
                  <a:lnTo>
                    <a:pt x="728824" y="765685"/>
                  </a:lnTo>
                  <a:lnTo>
                    <a:pt x="730171" y="767087"/>
                  </a:lnTo>
                  <a:lnTo>
                    <a:pt x="731518" y="768488"/>
                  </a:lnTo>
                  <a:lnTo>
                    <a:pt x="732866" y="769943"/>
                  </a:lnTo>
                  <a:lnTo>
                    <a:pt x="734213" y="771344"/>
                  </a:lnTo>
                  <a:lnTo>
                    <a:pt x="735614" y="772745"/>
                  </a:lnTo>
                  <a:lnTo>
                    <a:pt x="736961" y="774200"/>
                  </a:lnTo>
                  <a:lnTo>
                    <a:pt x="738309" y="775601"/>
                  </a:lnTo>
                  <a:lnTo>
                    <a:pt x="739656" y="777003"/>
                  </a:lnTo>
                  <a:lnTo>
                    <a:pt x="741003" y="778458"/>
                  </a:lnTo>
                  <a:lnTo>
                    <a:pt x="742350" y="779859"/>
                  </a:lnTo>
                  <a:lnTo>
                    <a:pt x="743698" y="781260"/>
                  </a:lnTo>
                  <a:lnTo>
                    <a:pt x="745045" y="782715"/>
                  </a:lnTo>
                  <a:lnTo>
                    <a:pt x="746392" y="784116"/>
                  </a:lnTo>
                  <a:lnTo>
                    <a:pt x="747740" y="785571"/>
                  </a:lnTo>
                  <a:lnTo>
                    <a:pt x="749141" y="786972"/>
                  </a:lnTo>
                  <a:lnTo>
                    <a:pt x="750488" y="788374"/>
                  </a:lnTo>
                  <a:lnTo>
                    <a:pt x="751835" y="789829"/>
                  </a:lnTo>
                  <a:lnTo>
                    <a:pt x="753183" y="791230"/>
                  </a:lnTo>
                  <a:lnTo>
                    <a:pt x="754530" y="792631"/>
                  </a:lnTo>
                  <a:lnTo>
                    <a:pt x="755877" y="794086"/>
                  </a:lnTo>
                  <a:lnTo>
                    <a:pt x="757224" y="795487"/>
                  </a:lnTo>
                  <a:lnTo>
                    <a:pt x="758572" y="796888"/>
                  </a:lnTo>
                  <a:lnTo>
                    <a:pt x="759919" y="798343"/>
                  </a:lnTo>
                  <a:lnTo>
                    <a:pt x="761266" y="799745"/>
                  </a:lnTo>
                  <a:lnTo>
                    <a:pt x="762614" y="801200"/>
                  </a:lnTo>
                  <a:lnTo>
                    <a:pt x="764015" y="802601"/>
                  </a:lnTo>
                  <a:lnTo>
                    <a:pt x="765362" y="804002"/>
                  </a:lnTo>
                  <a:lnTo>
                    <a:pt x="766709" y="805457"/>
                  </a:lnTo>
                  <a:lnTo>
                    <a:pt x="768057" y="806858"/>
                  </a:lnTo>
                  <a:lnTo>
                    <a:pt x="769404" y="808259"/>
                  </a:lnTo>
                  <a:lnTo>
                    <a:pt x="770751" y="809714"/>
                  </a:lnTo>
                  <a:lnTo>
                    <a:pt x="772098" y="811116"/>
                  </a:lnTo>
                  <a:lnTo>
                    <a:pt x="773446" y="812517"/>
                  </a:lnTo>
                  <a:lnTo>
                    <a:pt x="774793" y="813972"/>
                  </a:lnTo>
                  <a:lnTo>
                    <a:pt x="776140" y="815373"/>
                  </a:lnTo>
                  <a:lnTo>
                    <a:pt x="777488" y="816774"/>
                  </a:lnTo>
                  <a:lnTo>
                    <a:pt x="778889" y="818229"/>
                  </a:lnTo>
                  <a:lnTo>
                    <a:pt x="780236" y="819630"/>
                  </a:lnTo>
                  <a:lnTo>
                    <a:pt x="781583" y="821086"/>
                  </a:lnTo>
                  <a:lnTo>
                    <a:pt x="782931" y="822487"/>
                  </a:lnTo>
                  <a:lnTo>
                    <a:pt x="784278" y="823888"/>
                  </a:lnTo>
                  <a:lnTo>
                    <a:pt x="785625" y="825343"/>
                  </a:lnTo>
                  <a:lnTo>
                    <a:pt x="786972" y="826744"/>
                  </a:lnTo>
                  <a:lnTo>
                    <a:pt x="788320" y="828145"/>
                  </a:lnTo>
                  <a:lnTo>
                    <a:pt x="789667" y="829600"/>
                  </a:lnTo>
                  <a:lnTo>
                    <a:pt x="791014" y="831001"/>
                  </a:lnTo>
                  <a:lnTo>
                    <a:pt x="792362" y="832403"/>
                  </a:lnTo>
                  <a:lnTo>
                    <a:pt x="793763" y="833858"/>
                  </a:lnTo>
                  <a:lnTo>
                    <a:pt x="795110" y="835259"/>
                  </a:lnTo>
                  <a:lnTo>
                    <a:pt x="796457" y="836714"/>
                  </a:lnTo>
                  <a:lnTo>
                    <a:pt x="797805" y="838115"/>
                  </a:lnTo>
                  <a:lnTo>
                    <a:pt x="799152" y="839516"/>
                  </a:lnTo>
                  <a:lnTo>
                    <a:pt x="800499" y="840971"/>
                  </a:lnTo>
                  <a:lnTo>
                    <a:pt x="801846" y="842373"/>
                  </a:lnTo>
                  <a:lnTo>
                    <a:pt x="803194" y="843774"/>
                  </a:lnTo>
                  <a:lnTo>
                    <a:pt x="804541" y="845229"/>
                  </a:lnTo>
                  <a:lnTo>
                    <a:pt x="805888" y="846630"/>
                  </a:lnTo>
                  <a:lnTo>
                    <a:pt x="807235" y="848031"/>
                  </a:lnTo>
                  <a:lnTo>
                    <a:pt x="808637" y="849486"/>
                  </a:lnTo>
                  <a:lnTo>
                    <a:pt x="809984" y="850887"/>
                  </a:lnTo>
                  <a:lnTo>
                    <a:pt x="811331" y="852288"/>
                  </a:lnTo>
                  <a:lnTo>
                    <a:pt x="812678" y="853744"/>
                  </a:lnTo>
                  <a:lnTo>
                    <a:pt x="814026" y="855145"/>
                  </a:lnTo>
                  <a:lnTo>
                    <a:pt x="815373" y="856600"/>
                  </a:lnTo>
                  <a:lnTo>
                    <a:pt x="816720" y="858001"/>
                  </a:lnTo>
                  <a:lnTo>
                    <a:pt x="818068" y="859402"/>
                  </a:lnTo>
                  <a:lnTo>
                    <a:pt x="819415" y="860857"/>
                  </a:lnTo>
                  <a:lnTo>
                    <a:pt x="820762" y="862258"/>
                  </a:lnTo>
                  <a:lnTo>
                    <a:pt x="822109" y="863660"/>
                  </a:lnTo>
                  <a:lnTo>
                    <a:pt x="823511" y="865115"/>
                  </a:lnTo>
                  <a:lnTo>
                    <a:pt x="824858" y="866516"/>
                  </a:lnTo>
                  <a:lnTo>
                    <a:pt x="826205" y="867917"/>
                  </a:lnTo>
                  <a:lnTo>
                    <a:pt x="827552" y="869372"/>
                  </a:lnTo>
                  <a:lnTo>
                    <a:pt x="828900" y="870773"/>
                  </a:lnTo>
                  <a:lnTo>
                    <a:pt x="830247" y="872228"/>
                  </a:lnTo>
                  <a:lnTo>
                    <a:pt x="831594" y="873629"/>
                  </a:lnTo>
                  <a:lnTo>
                    <a:pt x="832942" y="875031"/>
                  </a:lnTo>
                  <a:lnTo>
                    <a:pt x="834289" y="876486"/>
                  </a:lnTo>
                  <a:lnTo>
                    <a:pt x="835636" y="877887"/>
                  </a:lnTo>
                  <a:lnTo>
                    <a:pt x="836983" y="879288"/>
                  </a:lnTo>
                  <a:lnTo>
                    <a:pt x="838385" y="880743"/>
                  </a:lnTo>
                  <a:lnTo>
                    <a:pt x="839732" y="882144"/>
                  </a:lnTo>
                  <a:lnTo>
                    <a:pt x="841079" y="883545"/>
                  </a:lnTo>
                  <a:lnTo>
                    <a:pt x="842426" y="885000"/>
                  </a:lnTo>
                  <a:lnTo>
                    <a:pt x="843774" y="886402"/>
                  </a:lnTo>
                  <a:lnTo>
                    <a:pt x="845121" y="887803"/>
                  </a:lnTo>
                  <a:lnTo>
                    <a:pt x="846468" y="889258"/>
                  </a:lnTo>
                  <a:lnTo>
                    <a:pt x="847816" y="890659"/>
                  </a:lnTo>
                  <a:lnTo>
                    <a:pt x="849163" y="892114"/>
                  </a:lnTo>
                  <a:lnTo>
                    <a:pt x="850510" y="893515"/>
                  </a:lnTo>
                  <a:lnTo>
                    <a:pt x="851857" y="894916"/>
                  </a:lnTo>
                  <a:lnTo>
                    <a:pt x="853259" y="896371"/>
                  </a:lnTo>
                  <a:lnTo>
                    <a:pt x="854606" y="897773"/>
                  </a:lnTo>
                  <a:lnTo>
                    <a:pt x="855953" y="899174"/>
                  </a:lnTo>
                  <a:lnTo>
                    <a:pt x="857300" y="900629"/>
                  </a:lnTo>
                  <a:lnTo>
                    <a:pt x="858648" y="902030"/>
                  </a:lnTo>
                  <a:lnTo>
                    <a:pt x="859995" y="903431"/>
                  </a:lnTo>
                  <a:lnTo>
                    <a:pt x="861342" y="904886"/>
                  </a:lnTo>
                  <a:lnTo>
                    <a:pt x="862689" y="906287"/>
                  </a:lnTo>
                  <a:lnTo>
                    <a:pt x="864037" y="907743"/>
                  </a:lnTo>
                  <a:lnTo>
                    <a:pt x="865384" y="909144"/>
                  </a:lnTo>
                  <a:lnTo>
                    <a:pt x="866731" y="910545"/>
                  </a:lnTo>
                  <a:lnTo>
                    <a:pt x="868133" y="912000"/>
                  </a:lnTo>
                  <a:lnTo>
                    <a:pt x="869480" y="913401"/>
                  </a:lnTo>
                  <a:lnTo>
                    <a:pt x="870827" y="914802"/>
                  </a:lnTo>
                  <a:lnTo>
                    <a:pt x="872174" y="916257"/>
                  </a:lnTo>
                  <a:lnTo>
                    <a:pt x="873522" y="917658"/>
                  </a:lnTo>
                  <a:lnTo>
                    <a:pt x="874869" y="919060"/>
                  </a:lnTo>
                  <a:lnTo>
                    <a:pt x="876216" y="920515"/>
                  </a:lnTo>
                  <a:lnTo>
                    <a:pt x="877563" y="921916"/>
                  </a:lnTo>
                  <a:lnTo>
                    <a:pt x="878911" y="923317"/>
                  </a:lnTo>
                  <a:lnTo>
                    <a:pt x="880258" y="924772"/>
                  </a:lnTo>
                  <a:lnTo>
                    <a:pt x="881605" y="926173"/>
                  </a:lnTo>
                  <a:lnTo>
                    <a:pt x="883006" y="927628"/>
                  </a:lnTo>
                  <a:lnTo>
                    <a:pt x="884354" y="929030"/>
                  </a:lnTo>
                  <a:lnTo>
                    <a:pt x="885701" y="930431"/>
                  </a:lnTo>
                  <a:lnTo>
                    <a:pt x="887048" y="931886"/>
                  </a:lnTo>
                  <a:lnTo>
                    <a:pt x="888396" y="933287"/>
                  </a:lnTo>
                  <a:lnTo>
                    <a:pt x="889743" y="934688"/>
                  </a:lnTo>
                  <a:lnTo>
                    <a:pt x="891090" y="936143"/>
                  </a:lnTo>
                  <a:lnTo>
                    <a:pt x="892437" y="937544"/>
                  </a:lnTo>
                  <a:lnTo>
                    <a:pt x="893785" y="938946"/>
                  </a:lnTo>
                  <a:lnTo>
                    <a:pt x="895132" y="940401"/>
                  </a:lnTo>
                  <a:lnTo>
                    <a:pt x="896533" y="941802"/>
                  </a:lnTo>
                  <a:lnTo>
                    <a:pt x="897880" y="943257"/>
                  </a:lnTo>
                  <a:lnTo>
                    <a:pt x="899228" y="944658"/>
                  </a:lnTo>
                  <a:lnTo>
                    <a:pt x="900575" y="946059"/>
                  </a:lnTo>
                  <a:lnTo>
                    <a:pt x="901922" y="947514"/>
                  </a:lnTo>
                  <a:lnTo>
                    <a:pt x="903270" y="948915"/>
                  </a:lnTo>
                  <a:lnTo>
                    <a:pt x="904617" y="950317"/>
                  </a:lnTo>
                  <a:lnTo>
                    <a:pt x="905964" y="951772"/>
                  </a:lnTo>
                  <a:lnTo>
                    <a:pt x="907311" y="953173"/>
                  </a:lnTo>
                  <a:lnTo>
                    <a:pt x="908659" y="954574"/>
                  </a:lnTo>
                  <a:lnTo>
                    <a:pt x="910006" y="956029"/>
                  </a:lnTo>
                  <a:lnTo>
                    <a:pt x="911407" y="957430"/>
                  </a:lnTo>
                  <a:lnTo>
                    <a:pt x="912754" y="958831"/>
                  </a:lnTo>
                  <a:lnTo>
                    <a:pt x="914102" y="960286"/>
                  </a:lnTo>
                  <a:lnTo>
                    <a:pt x="915449" y="961688"/>
                  </a:lnTo>
                  <a:lnTo>
                    <a:pt x="916796" y="963143"/>
                  </a:lnTo>
                  <a:lnTo>
                    <a:pt x="918144" y="964544"/>
                  </a:lnTo>
                  <a:lnTo>
                    <a:pt x="919491" y="965945"/>
                  </a:lnTo>
                  <a:lnTo>
                    <a:pt x="920838" y="967400"/>
                  </a:lnTo>
                  <a:lnTo>
                    <a:pt x="922185" y="968801"/>
                  </a:lnTo>
                  <a:lnTo>
                    <a:pt x="923533" y="970202"/>
                  </a:lnTo>
                  <a:lnTo>
                    <a:pt x="924880" y="971657"/>
                  </a:lnTo>
                  <a:lnTo>
                    <a:pt x="926281" y="973059"/>
                  </a:lnTo>
                  <a:lnTo>
                    <a:pt x="927628" y="974460"/>
                  </a:lnTo>
                  <a:lnTo>
                    <a:pt x="928976" y="975915"/>
                  </a:lnTo>
                  <a:lnTo>
                    <a:pt x="930323" y="977316"/>
                  </a:lnTo>
                  <a:lnTo>
                    <a:pt x="931670" y="978717"/>
                  </a:lnTo>
                  <a:lnTo>
                    <a:pt x="933017" y="980172"/>
                  </a:lnTo>
                  <a:lnTo>
                    <a:pt x="934365" y="981573"/>
                  </a:lnTo>
                  <a:lnTo>
                    <a:pt x="935712" y="983028"/>
                  </a:lnTo>
                  <a:lnTo>
                    <a:pt x="937059" y="984430"/>
                  </a:lnTo>
                  <a:lnTo>
                    <a:pt x="938407" y="985831"/>
                  </a:lnTo>
                  <a:lnTo>
                    <a:pt x="939754" y="987286"/>
                  </a:lnTo>
                  <a:lnTo>
                    <a:pt x="941155" y="988687"/>
                  </a:lnTo>
                  <a:lnTo>
                    <a:pt x="942502" y="990088"/>
                  </a:lnTo>
                  <a:lnTo>
                    <a:pt x="943850" y="991543"/>
                  </a:lnTo>
                  <a:lnTo>
                    <a:pt x="945197" y="992944"/>
                  </a:lnTo>
                  <a:lnTo>
                    <a:pt x="946544" y="994346"/>
                  </a:lnTo>
                  <a:lnTo>
                    <a:pt x="947891" y="995801"/>
                  </a:lnTo>
                  <a:lnTo>
                    <a:pt x="949239" y="997202"/>
                  </a:lnTo>
                  <a:lnTo>
                    <a:pt x="950586" y="998657"/>
                  </a:lnTo>
                  <a:lnTo>
                    <a:pt x="951933" y="1000058"/>
                  </a:lnTo>
                  <a:lnTo>
                    <a:pt x="953281" y="1001459"/>
                  </a:lnTo>
                  <a:lnTo>
                    <a:pt x="954628" y="1002914"/>
                  </a:lnTo>
                  <a:lnTo>
                    <a:pt x="956029" y="1004316"/>
                  </a:lnTo>
                  <a:lnTo>
                    <a:pt x="957376" y="1005717"/>
                  </a:lnTo>
                  <a:lnTo>
                    <a:pt x="958724" y="1007172"/>
                  </a:lnTo>
                  <a:lnTo>
                    <a:pt x="960071" y="1008573"/>
                  </a:lnTo>
                  <a:lnTo>
                    <a:pt x="961418" y="1009974"/>
                  </a:lnTo>
                  <a:lnTo>
                    <a:pt x="962765" y="1011429"/>
                  </a:lnTo>
                  <a:lnTo>
                    <a:pt x="964113" y="1012830"/>
                  </a:lnTo>
                  <a:lnTo>
                    <a:pt x="965460" y="1014231"/>
                  </a:lnTo>
                  <a:lnTo>
                    <a:pt x="966807" y="1015687"/>
                  </a:lnTo>
                  <a:lnTo>
                    <a:pt x="968155" y="1017088"/>
                  </a:lnTo>
                  <a:lnTo>
                    <a:pt x="969502" y="1018543"/>
                  </a:lnTo>
                  <a:lnTo>
                    <a:pt x="970903" y="1019944"/>
                  </a:lnTo>
                  <a:lnTo>
                    <a:pt x="972250" y="1021345"/>
                  </a:lnTo>
                  <a:lnTo>
                    <a:pt x="973598" y="1022800"/>
                  </a:lnTo>
                  <a:lnTo>
                    <a:pt x="974945" y="1024201"/>
                  </a:lnTo>
                  <a:lnTo>
                    <a:pt x="976292" y="1025603"/>
                  </a:lnTo>
                  <a:lnTo>
                    <a:pt x="977639" y="1027058"/>
                  </a:lnTo>
                  <a:lnTo>
                    <a:pt x="978987" y="1028459"/>
                  </a:lnTo>
                  <a:lnTo>
                    <a:pt x="980334" y="1029860"/>
                  </a:lnTo>
                  <a:lnTo>
                    <a:pt x="981681" y="1031315"/>
                  </a:lnTo>
                  <a:lnTo>
                    <a:pt x="983028" y="1032716"/>
                  </a:lnTo>
                  <a:lnTo>
                    <a:pt x="984376" y="1034171"/>
                  </a:lnTo>
                  <a:lnTo>
                    <a:pt x="985777" y="1035572"/>
                  </a:lnTo>
                  <a:lnTo>
                    <a:pt x="987124" y="1036974"/>
                  </a:lnTo>
                  <a:lnTo>
                    <a:pt x="988472" y="1038429"/>
                  </a:lnTo>
                  <a:lnTo>
                    <a:pt x="989819" y="1039830"/>
                  </a:lnTo>
                  <a:lnTo>
                    <a:pt x="991166" y="1041231"/>
                  </a:lnTo>
                  <a:lnTo>
                    <a:pt x="992513" y="1042686"/>
                  </a:lnTo>
                  <a:lnTo>
                    <a:pt x="993861" y="1044087"/>
                  </a:lnTo>
                  <a:lnTo>
                    <a:pt x="995208" y="1045488"/>
                  </a:lnTo>
                  <a:lnTo>
                    <a:pt x="996555" y="1046943"/>
                  </a:lnTo>
                  <a:lnTo>
                    <a:pt x="997902" y="1048345"/>
                  </a:lnTo>
                  <a:lnTo>
                    <a:pt x="999250" y="1049746"/>
                  </a:lnTo>
                  <a:lnTo>
                    <a:pt x="1000651" y="1051201"/>
                  </a:lnTo>
                  <a:lnTo>
                    <a:pt x="1001998" y="1052602"/>
                  </a:lnTo>
                  <a:lnTo>
                    <a:pt x="1003345" y="1054057"/>
                  </a:lnTo>
                  <a:lnTo>
                    <a:pt x="1004693" y="1055458"/>
                  </a:lnTo>
                  <a:lnTo>
                    <a:pt x="1006040" y="1056859"/>
                  </a:lnTo>
                  <a:lnTo>
                    <a:pt x="1007387" y="1058314"/>
                  </a:lnTo>
                  <a:lnTo>
                    <a:pt x="1008735" y="1059716"/>
                  </a:lnTo>
                  <a:lnTo>
                    <a:pt x="1010082" y="1061117"/>
                  </a:lnTo>
                  <a:lnTo>
                    <a:pt x="1011429" y="1062572"/>
                  </a:lnTo>
                  <a:lnTo>
                    <a:pt x="1012776" y="1063973"/>
                  </a:lnTo>
                  <a:lnTo>
                    <a:pt x="1014124" y="1065374"/>
                  </a:lnTo>
                  <a:lnTo>
                    <a:pt x="1015525" y="1066829"/>
                  </a:lnTo>
                  <a:lnTo>
                    <a:pt x="1016872" y="1068230"/>
                  </a:lnTo>
                  <a:lnTo>
                    <a:pt x="1018219" y="1069686"/>
                  </a:lnTo>
                  <a:lnTo>
                    <a:pt x="1019567" y="1071087"/>
                  </a:lnTo>
                  <a:lnTo>
                    <a:pt x="1020914" y="1072488"/>
                  </a:lnTo>
                  <a:lnTo>
                    <a:pt x="1022261" y="1073943"/>
                  </a:lnTo>
                  <a:lnTo>
                    <a:pt x="1023609" y="1075344"/>
                  </a:lnTo>
                  <a:lnTo>
                    <a:pt x="1024956" y="1076745"/>
                  </a:lnTo>
                  <a:lnTo>
                    <a:pt x="1026303" y="1078200"/>
                  </a:lnTo>
                  <a:lnTo>
                    <a:pt x="1027650" y="1079601"/>
                  </a:lnTo>
                  <a:lnTo>
                    <a:pt x="1028998" y="1081003"/>
                  </a:lnTo>
                  <a:lnTo>
                    <a:pt x="1030399" y="1082458"/>
                  </a:lnTo>
                  <a:lnTo>
                    <a:pt x="1031746" y="1083859"/>
                  </a:lnTo>
                  <a:lnTo>
                    <a:pt x="1033093" y="1085260"/>
                  </a:lnTo>
                  <a:lnTo>
                    <a:pt x="1034441" y="1086715"/>
                  </a:lnTo>
                  <a:lnTo>
                    <a:pt x="1035788" y="1088116"/>
                  </a:lnTo>
                  <a:lnTo>
                    <a:pt x="1037135" y="1089571"/>
                  </a:lnTo>
                  <a:lnTo>
                    <a:pt x="1038483" y="1090973"/>
                  </a:lnTo>
                  <a:lnTo>
                    <a:pt x="1039830" y="1092374"/>
                  </a:lnTo>
                  <a:lnTo>
                    <a:pt x="1041177" y="1093829"/>
                  </a:lnTo>
                  <a:lnTo>
                    <a:pt x="1042524" y="1095230"/>
                  </a:lnTo>
                  <a:lnTo>
                    <a:pt x="1043926" y="1096631"/>
                  </a:lnTo>
                  <a:lnTo>
                    <a:pt x="1045273" y="1098086"/>
                  </a:lnTo>
                  <a:lnTo>
                    <a:pt x="1046620" y="1099487"/>
                  </a:lnTo>
                  <a:lnTo>
                    <a:pt x="1047967" y="1100889"/>
                  </a:lnTo>
                  <a:lnTo>
                    <a:pt x="1049315" y="1102344"/>
                  </a:lnTo>
                  <a:lnTo>
                    <a:pt x="1050662" y="1103745"/>
                  </a:lnTo>
                  <a:lnTo>
                    <a:pt x="1052009" y="1105200"/>
                  </a:lnTo>
                  <a:lnTo>
                    <a:pt x="1053356" y="1106601"/>
                  </a:lnTo>
                  <a:lnTo>
                    <a:pt x="1054704" y="1108002"/>
                  </a:lnTo>
                  <a:lnTo>
                    <a:pt x="1056051" y="1109457"/>
                  </a:lnTo>
                  <a:lnTo>
                    <a:pt x="1057398" y="1110858"/>
                  </a:lnTo>
                  <a:lnTo>
                    <a:pt x="1058799" y="1112260"/>
                  </a:lnTo>
                  <a:lnTo>
                    <a:pt x="1060147" y="1113715"/>
                  </a:lnTo>
                  <a:lnTo>
                    <a:pt x="1061494" y="1115116"/>
                  </a:lnTo>
                  <a:lnTo>
                    <a:pt x="1062841" y="1116517"/>
                  </a:lnTo>
                  <a:lnTo>
                    <a:pt x="1064189" y="1117972"/>
                  </a:lnTo>
                  <a:lnTo>
                    <a:pt x="1065536" y="1119373"/>
                  </a:lnTo>
                  <a:lnTo>
                    <a:pt x="1066883" y="1120774"/>
                  </a:lnTo>
                  <a:lnTo>
                    <a:pt x="1068230" y="1122229"/>
                  </a:lnTo>
                  <a:lnTo>
                    <a:pt x="1069578" y="1123631"/>
                  </a:lnTo>
                  <a:lnTo>
                    <a:pt x="1070925" y="1125086"/>
                  </a:lnTo>
                  <a:lnTo>
                    <a:pt x="1072272" y="1126487"/>
                  </a:lnTo>
                  <a:lnTo>
                    <a:pt x="1073673" y="1127888"/>
                  </a:lnTo>
                  <a:lnTo>
                    <a:pt x="1075021" y="1129343"/>
                  </a:lnTo>
                  <a:lnTo>
                    <a:pt x="1076368" y="1130744"/>
                  </a:lnTo>
                  <a:lnTo>
                    <a:pt x="1077715" y="1132145"/>
                  </a:lnTo>
                  <a:lnTo>
                    <a:pt x="1079063" y="1133600"/>
                  </a:lnTo>
                  <a:lnTo>
                    <a:pt x="1080410" y="1135002"/>
                  </a:lnTo>
                  <a:lnTo>
                    <a:pt x="1081757" y="1135271"/>
                  </a:lnTo>
                  <a:lnTo>
                    <a:pt x="1350836" y="1135271"/>
                  </a:lnTo>
                </a:path>
              </a:pathLst>
            </a:custGeom>
            <a:ln w="8083">
              <a:solidFill>
                <a:srgbClr val="000000"/>
              </a:solidFill>
            </a:ln>
          </p:spPr>
          <p:txBody>
            <a:bodyPr wrap="square" lIns="0" tIns="0" rIns="0" bIns="0" rtlCol="0"/>
            <a:lstStyle/>
            <a:p>
              <a:endParaRPr/>
            </a:p>
          </p:txBody>
        </p:sp>
        <p:sp>
          <p:nvSpPr>
            <p:cNvPr id="12" name="object 12"/>
            <p:cNvSpPr/>
            <p:nvPr/>
          </p:nvSpPr>
          <p:spPr>
            <a:xfrm>
              <a:off x="736572" y="1770742"/>
              <a:ext cx="1497965" cy="1265555"/>
            </a:xfrm>
            <a:custGeom>
              <a:avLst/>
              <a:gdLst/>
              <a:ahLst/>
              <a:cxnLst/>
              <a:rect l="l" t="t" r="r" b="b"/>
              <a:pathLst>
                <a:path w="1497964" h="1265555">
                  <a:moveTo>
                    <a:pt x="227905" y="1226132"/>
                  </a:moveTo>
                  <a:lnTo>
                    <a:pt x="1308638" y="1226132"/>
                  </a:lnTo>
                </a:path>
                <a:path w="1497964" h="1265555">
                  <a:moveTo>
                    <a:pt x="227905" y="1226132"/>
                  </a:moveTo>
                  <a:lnTo>
                    <a:pt x="227905" y="1264934"/>
                  </a:lnTo>
                </a:path>
                <a:path w="1497964" h="1265555">
                  <a:moveTo>
                    <a:pt x="498115" y="1226132"/>
                  </a:moveTo>
                  <a:lnTo>
                    <a:pt x="498115" y="1264934"/>
                  </a:lnTo>
                </a:path>
                <a:path w="1497964" h="1265555">
                  <a:moveTo>
                    <a:pt x="768271" y="1226132"/>
                  </a:moveTo>
                  <a:lnTo>
                    <a:pt x="768271" y="1264934"/>
                  </a:lnTo>
                </a:path>
                <a:path w="1497964" h="1265555">
                  <a:moveTo>
                    <a:pt x="1038428" y="1226132"/>
                  </a:moveTo>
                  <a:lnTo>
                    <a:pt x="1038428" y="1264934"/>
                  </a:lnTo>
                </a:path>
                <a:path w="1497964" h="1265555">
                  <a:moveTo>
                    <a:pt x="1308638" y="1226132"/>
                  </a:moveTo>
                  <a:lnTo>
                    <a:pt x="1308638" y="1264934"/>
                  </a:lnTo>
                </a:path>
                <a:path w="1497964" h="1265555">
                  <a:moveTo>
                    <a:pt x="38800" y="1180701"/>
                  </a:moveTo>
                  <a:lnTo>
                    <a:pt x="38800" y="45430"/>
                  </a:lnTo>
                </a:path>
                <a:path w="1497964" h="1265555">
                  <a:moveTo>
                    <a:pt x="38800" y="1180701"/>
                  </a:moveTo>
                  <a:lnTo>
                    <a:pt x="0" y="1180701"/>
                  </a:lnTo>
                </a:path>
                <a:path w="1497964" h="1265555">
                  <a:moveTo>
                    <a:pt x="38800" y="896910"/>
                  </a:moveTo>
                  <a:lnTo>
                    <a:pt x="0" y="896910"/>
                  </a:lnTo>
                </a:path>
                <a:path w="1497964" h="1265555">
                  <a:moveTo>
                    <a:pt x="38800" y="613066"/>
                  </a:moveTo>
                  <a:lnTo>
                    <a:pt x="0" y="613066"/>
                  </a:lnTo>
                </a:path>
                <a:path w="1497964" h="1265555">
                  <a:moveTo>
                    <a:pt x="38800" y="329221"/>
                  </a:moveTo>
                  <a:lnTo>
                    <a:pt x="0" y="329221"/>
                  </a:lnTo>
                </a:path>
                <a:path w="1497964" h="1265555">
                  <a:moveTo>
                    <a:pt x="38800" y="45430"/>
                  </a:moveTo>
                  <a:lnTo>
                    <a:pt x="0" y="45430"/>
                  </a:lnTo>
                </a:path>
                <a:path w="1497964" h="1265555">
                  <a:moveTo>
                    <a:pt x="38800" y="1226132"/>
                  </a:moveTo>
                  <a:lnTo>
                    <a:pt x="1497742" y="1226132"/>
                  </a:lnTo>
                  <a:lnTo>
                    <a:pt x="1497742" y="0"/>
                  </a:lnTo>
                  <a:lnTo>
                    <a:pt x="38800" y="0"/>
                  </a:lnTo>
                  <a:lnTo>
                    <a:pt x="38800" y="1226132"/>
                  </a:lnTo>
                </a:path>
              </a:pathLst>
            </a:custGeom>
            <a:ln w="4041">
              <a:solidFill>
                <a:srgbClr val="000000"/>
              </a:solidFill>
            </a:ln>
          </p:spPr>
          <p:txBody>
            <a:bodyPr wrap="square" lIns="0" tIns="0" rIns="0" bIns="0" rtlCol="0"/>
            <a:lstStyle/>
            <a:p>
              <a:endParaRPr/>
            </a:p>
          </p:txBody>
        </p:sp>
        <p:sp>
          <p:nvSpPr>
            <p:cNvPr id="13" name="object 13"/>
            <p:cNvSpPr/>
            <p:nvPr/>
          </p:nvSpPr>
          <p:spPr>
            <a:xfrm>
              <a:off x="829426" y="1957960"/>
              <a:ext cx="1351280" cy="986790"/>
            </a:xfrm>
            <a:custGeom>
              <a:avLst/>
              <a:gdLst/>
              <a:ahLst/>
              <a:cxnLst/>
              <a:rect l="l" t="t" r="r" b="b"/>
              <a:pathLst>
                <a:path w="1351280" h="986789">
                  <a:moveTo>
                    <a:pt x="0" y="0"/>
                  </a:moveTo>
                  <a:lnTo>
                    <a:pt x="1347" y="1401"/>
                  </a:lnTo>
                  <a:lnTo>
                    <a:pt x="2694" y="2802"/>
                  </a:lnTo>
                  <a:lnTo>
                    <a:pt x="4041" y="4257"/>
                  </a:lnTo>
                  <a:lnTo>
                    <a:pt x="5389" y="5658"/>
                  </a:lnTo>
                  <a:lnTo>
                    <a:pt x="6736" y="7059"/>
                  </a:lnTo>
                  <a:lnTo>
                    <a:pt x="8083" y="8514"/>
                  </a:lnTo>
                  <a:lnTo>
                    <a:pt x="9430" y="9915"/>
                  </a:lnTo>
                  <a:lnTo>
                    <a:pt x="10778" y="11317"/>
                  </a:lnTo>
                  <a:lnTo>
                    <a:pt x="12125" y="12772"/>
                  </a:lnTo>
                  <a:lnTo>
                    <a:pt x="13526" y="14173"/>
                  </a:lnTo>
                  <a:lnTo>
                    <a:pt x="14873" y="15574"/>
                  </a:lnTo>
                  <a:lnTo>
                    <a:pt x="16221" y="17029"/>
                  </a:lnTo>
                  <a:lnTo>
                    <a:pt x="17568" y="18430"/>
                  </a:lnTo>
                  <a:lnTo>
                    <a:pt x="18915" y="19831"/>
                  </a:lnTo>
                  <a:lnTo>
                    <a:pt x="20263" y="21287"/>
                  </a:lnTo>
                  <a:lnTo>
                    <a:pt x="21610" y="22688"/>
                  </a:lnTo>
                  <a:lnTo>
                    <a:pt x="22957" y="24089"/>
                  </a:lnTo>
                  <a:lnTo>
                    <a:pt x="24304" y="25544"/>
                  </a:lnTo>
                  <a:lnTo>
                    <a:pt x="25652" y="26945"/>
                  </a:lnTo>
                  <a:lnTo>
                    <a:pt x="27053" y="28346"/>
                  </a:lnTo>
                  <a:lnTo>
                    <a:pt x="28400" y="29801"/>
                  </a:lnTo>
                  <a:lnTo>
                    <a:pt x="29747" y="31202"/>
                  </a:lnTo>
                  <a:lnTo>
                    <a:pt x="31095" y="32604"/>
                  </a:lnTo>
                  <a:lnTo>
                    <a:pt x="32442" y="34059"/>
                  </a:lnTo>
                  <a:lnTo>
                    <a:pt x="33789" y="35460"/>
                  </a:lnTo>
                  <a:lnTo>
                    <a:pt x="35137" y="36861"/>
                  </a:lnTo>
                  <a:lnTo>
                    <a:pt x="36484" y="38316"/>
                  </a:lnTo>
                  <a:lnTo>
                    <a:pt x="37831" y="39717"/>
                  </a:lnTo>
                  <a:lnTo>
                    <a:pt x="39178" y="41118"/>
                  </a:lnTo>
                  <a:lnTo>
                    <a:pt x="40526" y="42574"/>
                  </a:lnTo>
                  <a:lnTo>
                    <a:pt x="41927" y="43975"/>
                  </a:lnTo>
                  <a:lnTo>
                    <a:pt x="43274" y="45376"/>
                  </a:lnTo>
                  <a:lnTo>
                    <a:pt x="44621" y="46831"/>
                  </a:lnTo>
                  <a:lnTo>
                    <a:pt x="45969" y="48232"/>
                  </a:lnTo>
                  <a:lnTo>
                    <a:pt x="47316" y="49633"/>
                  </a:lnTo>
                  <a:lnTo>
                    <a:pt x="48663" y="51088"/>
                  </a:lnTo>
                  <a:lnTo>
                    <a:pt x="50011" y="52490"/>
                  </a:lnTo>
                  <a:lnTo>
                    <a:pt x="51358" y="53891"/>
                  </a:lnTo>
                  <a:lnTo>
                    <a:pt x="52705" y="55292"/>
                  </a:lnTo>
                  <a:lnTo>
                    <a:pt x="54052" y="56747"/>
                  </a:lnTo>
                  <a:lnTo>
                    <a:pt x="55400" y="58148"/>
                  </a:lnTo>
                  <a:lnTo>
                    <a:pt x="56801" y="59549"/>
                  </a:lnTo>
                  <a:lnTo>
                    <a:pt x="58148" y="61004"/>
                  </a:lnTo>
                  <a:lnTo>
                    <a:pt x="59495" y="62405"/>
                  </a:lnTo>
                  <a:lnTo>
                    <a:pt x="60843" y="63807"/>
                  </a:lnTo>
                  <a:lnTo>
                    <a:pt x="62190" y="65262"/>
                  </a:lnTo>
                  <a:lnTo>
                    <a:pt x="63537" y="66663"/>
                  </a:lnTo>
                  <a:lnTo>
                    <a:pt x="64884" y="68064"/>
                  </a:lnTo>
                  <a:lnTo>
                    <a:pt x="66232" y="69519"/>
                  </a:lnTo>
                  <a:lnTo>
                    <a:pt x="67579" y="70920"/>
                  </a:lnTo>
                  <a:lnTo>
                    <a:pt x="68926" y="72321"/>
                  </a:lnTo>
                  <a:lnTo>
                    <a:pt x="70274" y="73777"/>
                  </a:lnTo>
                  <a:lnTo>
                    <a:pt x="71675" y="75178"/>
                  </a:lnTo>
                  <a:lnTo>
                    <a:pt x="73022" y="76579"/>
                  </a:lnTo>
                  <a:lnTo>
                    <a:pt x="74369" y="78034"/>
                  </a:lnTo>
                  <a:lnTo>
                    <a:pt x="75717" y="79435"/>
                  </a:lnTo>
                  <a:lnTo>
                    <a:pt x="77064" y="80836"/>
                  </a:lnTo>
                  <a:lnTo>
                    <a:pt x="78411" y="82291"/>
                  </a:lnTo>
                  <a:lnTo>
                    <a:pt x="79758" y="83693"/>
                  </a:lnTo>
                  <a:lnTo>
                    <a:pt x="81106" y="85094"/>
                  </a:lnTo>
                  <a:lnTo>
                    <a:pt x="82453" y="86549"/>
                  </a:lnTo>
                  <a:lnTo>
                    <a:pt x="83800" y="87950"/>
                  </a:lnTo>
                  <a:lnTo>
                    <a:pt x="85148" y="89351"/>
                  </a:lnTo>
                  <a:lnTo>
                    <a:pt x="86549" y="90752"/>
                  </a:lnTo>
                  <a:lnTo>
                    <a:pt x="87896" y="92207"/>
                  </a:lnTo>
                  <a:lnTo>
                    <a:pt x="89243" y="93608"/>
                  </a:lnTo>
                  <a:lnTo>
                    <a:pt x="90591" y="95010"/>
                  </a:lnTo>
                  <a:lnTo>
                    <a:pt x="91938" y="96465"/>
                  </a:lnTo>
                  <a:lnTo>
                    <a:pt x="93285" y="97866"/>
                  </a:lnTo>
                  <a:lnTo>
                    <a:pt x="94632" y="99267"/>
                  </a:lnTo>
                  <a:lnTo>
                    <a:pt x="95980" y="100722"/>
                  </a:lnTo>
                  <a:lnTo>
                    <a:pt x="97327" y="102123"/>
                  </a:lnTo>
                  <a:lnTo>
                    <a:pt x="98674" y="103524"/>
                  </a:lnTo>
                  <a:lnTo>
                    <a:pt x="100022" y="104980"/>
                  </a:lnTo>
                  <a:lnTo>
                    <a:pt x="101423" y="106381"/>
                  </a:lnTo>
                  <a:lnTo>
                    <a:pt x="102770" y="107782"/>
                  </a:lnTo>
                  <a:lnTo>
                    <a:pt x="104117" y="109237"/>
                  </a:lnTo>
                  <a:lnTo>
                    <a:pt x="105465" y="110638"/>
                  </a:lnTo>
                  <a:lnTo>
                    <a:pt x="106812" y="112039"/>
                  </a:lnTo>
                  <a:lnTo>
                    <a:pt x="108159" y="113440"/>
                  </a:lnTo>
                  <a:lnTo>
                    <a:pt x="109506" y="114895"/>
                  </a:lnTo>
                  <a:lnTo>
                    <a:pt x="110854" y="116297"/>
                  </a:lnTo>
                  <a:lnTo>
                    <a:pt x="112201" y="117698"/>
                  </a:lnTo>
                  <a:lnTo>
                    <a:pt x="113548" y="119153"/>
                  </a:lnTo>
                  <a:lnTo>
                    <a:pt x="114895" y="120554"/>
                  </a:lnTo>
                  <a:lnTo>
                    <a:pt x="116297" y="121955"/>
                  </a:lnTo>
                  <a:lnTo>
                    <a:pt x="117644" y="123410"/>
                  </a:lnTo>
                  <a:lnTo>
                    <a:pt x="118991" y="124811"/>
                  </a:lnTo>
                  <a:lnTo>
                    <a:pt x="120339" y="126213"/>
                  </a:lnTo>
                  <a:lnTo>
                    <a:pt x="121686" y="127614"/>
                  </a:lnTo>
                  <a:lnTo>
                    <a:pt x="123033" y="129069"/>
                  </a:lnTo>
                  <a:lnTo>
                    <a:pt x="124380" y="130470"/>
                  </a:lnTo>
                  <a:lnTo>
                    <a:pt x="125728" y="131871"/>
                  </a:lnTo>
                  <a:lnTo>
                    <a:pt x="127075" y="133326"/>
                  </a:lnTo>
                  <a:lnTo>
                    <a:pt x="128422" y="134727"/>
                  </a:lnTo>
                  <a:lnTo>
                    <a:pt x="129769" y="136129"/>
                  </a:lnTo>
                  <a:lnTo>
                    <a:pt x="131171" y="137584"/>
                  </a:lnTo>
                  <a:lnTo>
                    <a:pt x="132518" y="138985"/>
                  </a:lnTo>
                  <a:lnTo>
                    <a:pt x="133865" y="140386"/>
                  </a:lnTo>
                  <a:lnTo>
                    <a:pt x="135212" y="141787"/>
                  </a:lnTo>
                  <a:lnTo>
                    <a:pt x="136560" y="143242"/>
                  </a:lnTo>
                  <a:lnTo>
                    <a:pt x="137907" y="144643"/>
                  </a:lnTo>
                  <a:lnTo>
                    <a:pt x="139254" y="146045"/>
                  </a:lnTo>
                  <a:lnTo>
                    <a:pt x="140602" y="147500"/>
                  </a:lnTo>
                  <a:lnTo>
                    <a:pt x="141949" y="148901"/>
                  </a:lnTo>
                  <a:lnTo>
                    <a:pt x="143296" y="150302"/>
                  </a:lnTo>
                  <a:lnTo>
                    <a:pt x="144643" y="151703"/>
                  </a:lnTo>
                  <a:lnTo>
                    <a:pt x="146045" y="153158"/>
                  </a:lnTo>
                  <a:lnTo>
                    <a:pt x="147392" y="154559"/>
                  </a:lnTo>
                  <a:lnTo>
                    <a:pt x="148739" y="155961"/>
                  </a:lnTo>
                  <a:lnTo>
                    <a:pt x="150086" y="157416"/>
                  </a:lnTo>
                  <a:lnTo>
                    <a:pt x="151434" y="158817"/>
                  </a:lnTo>
                  <a:lnTo>
                    <a:pt x="152781" y="160218"/>
                  </a:lnTo>
                  <a:lnTo>
                    <a:pt x="154128" y="161619"/>
                  </a:lnTo>
                  <a:lnTo>
                    <a:pt x="155476" y="163074"/>
                  </a:lnTo>
                  <a:lnTo>
                    <a:pt x="156823" y="164475"/>
                  </a:lnTo>
                  <a:lnTo>
                    <a:pt x="158170" y="165877"/>
                  </a:lnTo>
                  <a:lnTo>
                    <a:pt x="159517" y="167332"/>
                  </a:lnTo>
                  <a:lnTo>
                    <a:pt x="160919" y="168733"/>
                  </a:lnTo>
                  <a:lnTo>
                    <a:pt x="162266" y="170134"/>
                  </a:lnTo>
                  <a:lnTo>
                    <a:pt x="163613" y="171535"/>
                  </a:lnTo>
                  <a:lnTo>
                    <a:pt x="164960" y="172990"/>
                  </a:lnTo>
                  <a:lnTo>
                    <a:pt x="166308" y="174391"/>
                  </a:lnTo>
                  <a:lnTo>
                    <a:pt x="167655" y="175793"/>
                  </a:lnTo>
                  <a:lnTo>
                    <a:pt x="169002" y="177248"/>
                  </a:lnTo>
                  <a:lnTo>
                    <a:pt x="170350" y="178649"/>
                  </a:lnTo>
                  <a:lnTo>
                    <a:pt x="171697" y="180050"/>
                  </a:lnTo>
                  <a:lnTo>
                    <a:pt x="173044" y="181451"/>
                  </a:lnTo>
                  <a:lnTo>
                    <a:pt x="174445" y="182906"/>
                  </a:lnTo>
                  <a:lnTo>
                    <a:pt x="175793" y="184307"/>
                  </a:lnTo>
                  <a:lnTo>
                    <a:pt x="177140" y="185709"/>
                  </a:lnTo>
                  <a:lnTo>
                    <a:pt x="178487" y="187110"/>
                  </a:lnTo>
                  <a:lnTo>
                    <a:pt x="179834" y="188565"/>
                  </a:lnTo>
                  <a:lnTo>
                    <a:pt x="181182" y="189966"/>
                  </a:lnTo>
                  <a:lnTo>
                    <a:pt x="182529" y="191367"/>
                  </a:lnTo>
                  <a:lnTo>
                    <a:pt x="183876" y="192822"/>
                  </a:lnTo>
                  <a:lnTo>
                    <a:pt x="185223" y="194223"/>
                  </a:lnTo>
                  <a:lnTo>
                    <a:pt x="186571" y="195624"/>
                  </a:lnTo>
                  <a:lnTo>
                    <a:pt x="187918" y="197026"/>
                  </a:lnTo>
                  <a:lnTo>
                    <a:pt x="189319" y="198481"/>
                  </a:lnTo>
                  <a:lnTo>
                    <a:pt x="190666" y="199882"/>
                  </a:lnTo>
                  <a:lnTo>
                    <a:pt x="192014" y="201283"/>
                  </a:lnTo>
                  <a:lnTo>
                    <a:pt x="193361" y="202684"/>
                  </a:lnTo>
                  <a:lnTo>
                    <a:pt x="194708" y="204139"/>
                  </a:lnTo>
                  <a:lnTo>
                    <a:pt x="196056" y="205540"/>
                  </a:lnTo>
                  <a:lnTo>
                    <a:pt x="197403" y="206942"/>
                  </a:lnTo>
                  <a:lnTo>
                    <a:pt x="198750" y="208343"/>
                  </a:lnTo>
                  <a:lnTo>
                    <a:pt x="200097" y="209798"/>
                  </a:lnTo>
                  <a:lnTo>
                    <a:pt x="201445" y="211199"/>
                  </a:lnTo>
                  <a:lnTo>
                    <a:pt x="202792" y="212600"/>
                  </a:lnTo>
                  <a:lnTo>
                    <a:pt x="204193" y="214001"/>
                  </a:lnTo>
                  <a:lnTo>
                    <a:pt x="205540" y="215456"/>
                  </a:lnTo>
                  <a:lnTo>
                    <a:pt x="206888" y="216858"/>
                  </a:lnTo>
                  <a:lnTo>
                    <a:pt x="208235" y="218259"/>
                  </a:lnTo>
                  <a:lnTo>
                    <a:pt x="209582" y="219660"/>
                  </a:lnTo>
                  <a:lnTo>
                    <a:pt x="210930" y="221115"/>
                  </a:lnTo>
                  <a:lnTo>
                    <a:pt x="212277" y="222516"/>
                  </a:lnTo>
                  <a:lnTo>
                    <a:pt x="213624" y="223917"/>
                  </a:lnTo>
                  <a:lnTo>
                    <a:pt x="214971" y="225319"/>
                  </a:lnTo>
                  <a:lnTo>
                    <a:pt x="216319" y="226774"/>
                  </a:lnTo>
                  <a:lnTo>
                    <a:pt x="217666" y="228175"/>
                  </a:lnTo>
                  <a:lnTo>
                    <a:pt x="219067" y="229576"/>
                  </a:lnTo>
                  <a:lnTo>
                    <a:pt x="220414" y="230977"/>
                  </a:lnTo>
                  <a:lnTo>
                    <a:pt x="221762" y="232432"/>
                  </a:lnTo>
                  <a:lnTo>
                    <a:pt x="223109" y="233833"/>
                  </a:lnTo>
                  <a:lnTo>
                    <a:pt x="224456" y="235234"/>
                  </a:lnTo>
                  <a:lnTo>
                    <a:pt x="225804" y="236636"/>
                  </a:lnTo>
                  <a:lnTo>
                    <a:pt x="227151" y="238091"/>
                  </a:lnTo>
                  <a:lnTo>
                    <a:pt x="228498" y="239492"/>
                  </a:lnTo>
                  <a:lnTo>
                    <a:pt x="229845" y="240893"/>
                  </a:lnTo>
                  <a:lnTo>
                    <a:pt x="231193" y="242294"/>
                  </a:lnTo>
                  <a:lnTo>
                    <a:pt x="232540" y="243695"/>
                  </a:lnTo>
                  <a:lnTo>
                    <a:pt x="233941" y="245150"/>
                  </a:lnTo>
                  <a:lnTo>
                    <a:pt x="235288" y="246552"/>
                  </a:lnTo>
                  <a:lnTo>
                    <a:pt x="236636" y="247953"/>
                  </a:lnTo>
                  <a:lnTo>
                    <a:pt x="237983" y="249354"/>
                  </a:lnTo>
                  <a:lnTo>
                    <a:pt x="239330" y="250809"/>
                  </a:lnTo>
                  <a:lnTo>
                    <a:pt x="240678" y="252210"/>
                  </a:lnTo>
                  <a:lnTo>
                    <a:pt x="242025" y="253611"/>
                  </a:lnTo>
                  <a:lnTo>
                    <a:pt x="243372" y="255013"/>
                  </a:lnTo>
                  <a:lnTo>
                    <a:pt x="244719" y="256414"/>
                  </a:lnTo>
                  <a:lnTo>
                    <a:pt x="246067" y="257869"/>
                  </a:lnTo>
                  <a:lnTo>
                    <a:pt x="247414" y="259270"/>
                  </a:lnTo>
                  <a:lnTo>
                    <a:pt x="248815" y="260671"/>
                  </a:lnTo>
                  <a:lnTo>
                    <a:pt x="250162" y="262072"/>
                  </a:lnTo>
                  <a:lnTo>
                    <a:pt x="251510" y="263473"/>
                  </a:lnTo>
                  <a:lnTo>
                    <a:pt x="252857" y="264929"/>
                  </a:lnTo>
                  <a:lnTo>
                    <a:pt x="254204" y="266330"/>
                  </a:lnTo>
                  <a:lnTo>
                    <a:pt x="255551" y="267731"/>
                  </a:lnTo>
                  <a:lnTo>
                    <a:pt x="256899" y="269132"/>
                  </a:lnTo>
                  <a:lnTo>
                    <a:pt x="258246" y="270587"/>
                  </a:lnTo>
                  <a:lnTo>
                    <a:pt x="259593" y="271988"/>
                  </a:lnTo>
                  <a:lnTo>
                    <a:pt x="260941" y="273389"/>
                  </a:lnTo>
                  <a:lnTo>
                    <a:pt x="262288" y="274791"/>
                  </a:lnTo>
                  <a:lnTo>
                    <a:pt x="263689" y="276192"/>
                  </a:lnTo>
                  <a:lnTo>
                    <a:pt x="265036" y="277593"/>
                  </a:lnTo>
                  <a:lnTo>
                    <a:pt x="266384" y="279048"/>
                  </a:lnTo>
                  <a:lnTo>
                    <a:pt x="267731" y="280449"/>
                  </a:lnTo>
                  <a:lnTo>
                    <a:pt x="269078" y="281850"/>
                  </a:lnTo>
                  <a:lnTo>
                    <a:pt x="270425" y="283252"/>
                  </a:lnTo>
                  <a:lnTo>
                    <a:pt x="271773" y="284653"/>
                  </a:lnTo>
                  <a:lnTo>
                    <a:pt x="273120" y="286108"/>
                  </a:lnTo>
                  <a:lnTo>
                    <a:pt x="274467" y="287509"/>
                  </a:lnTo>
                  <a:lnTo>
                    <a:pt x="275815" y="288910"/>
                  </a:lnTo>
                  <a:lnTo>
                    <a:pt x="277162" y="290311"/>
                  </a:lnTo>
                  <a:lnTo>
                    <a:pt x="278563" y="291712"/>
                  </a:lnTo>
                  <a:lnTo>
                    <a:pt x="279910" y="293114"/>
                  </a:lnTo>
                  <a:lnTo>
                    <a:pt x="281258" y="294569"/>
                  </a:lnTo>
                  <a:lnTo>
                    <a:pt x="282605" y="295970"/>
                  </a:lnTo>
                  <a:lnTo>
                    <a:pt x="283952" y="297371"/>
                  </a:lnTo>
                  <a:lnTo>
                    <a:pt x="285299" y="298772"/>
                  </a:lnTo>
                  <a:lnTo>
                    <a:pt x="286647" y="300173"/>
                  </a:lnTo>
                  <a:lnTo>
                    <a:pt x="287994" y="301575"/>
                  </a:lnTo>
                  <a:lnTo>
                    <a:pt x="289341" y="303030"/>
                  </a:lnTo>
                  <a:lnTo>
                    <a:pt x="290689" y="304431"/>
                  </a:lnTo>
                  <a:lnTo>
                    <a:pt x="292036" y="305832"/>
                  </a:lnTo>
                  <a:lnTo>
                    <a:pt x="293437" y="307233"/>
                  </a:lnTo>
                  <a:lnTo>
                    <a:pt x="294784" y="308634"/>
                  </a:lnTo>
                  <a:lnTo>
                    <a:pt x="296132" y="310035"/>
                  </a:lnTo>
                  <a:lnTo>
                    <a:pt x="297479" y="311491"/>
                  </a:lnTo>
                  <a:lnTo>
                    <a:pt x="298826" y="312892"/>
                  </a:lnTo>
                  <a:lnTo>
                    <a:pt x="300173" y="314293"/>
                  </a:lnTo>
                  <a:lnTo>
                    <a:pt x="301521" y="315694"/>
                  </a:lnTo>
                  <a:lnTo>
                    <a:pt x="302868" y="317095"/>
                  </a:lnTo>
                  <a:lnTo>
                    <a:pt x="304215" y="318496"/>
                  </a:lnTo>
                  <a:lnTo>
                    <a:pt x="305562" y="319898"/>
                  </a:lnTo>
                  <a:lnTo>
                    <a:pt x="306910" y="321299"/>
                  </a:lnTo>
                  <a:lnTo>
                    <a:pt x="308311" y="322754"/>
                  </a:lnTo>
                  <a:lnTo>
                    <a:pt x="309658" y="324155"/>
                  </a:lnTo>
                  <a:lnTo>
                    <a:pt x="311005" y="325556"/>
                  </a:lnTo>
                  <a:lnTo>
                    <a:pt x="312353" y="326957"/>
                  </a:lnTo>
                  <a:lnTo>
                    <a:pt x="313700" y="328358"/>
                  </a:lnTo>
                  <a:lnTo>
                    <a:pt x="315047" y="329760"/>
                  </a:lnTo>
                  <a:lnTo>
                    <a:pt x="316395" y="331161"/>
                  </a:lnTo>
                  <a:lnTo>
                    <a:pt x="317742" y="332562"/>
                  </a:lnTo>
                  <a:lnTo>
                    <a:pt x="319089" y="334017"/>
                  </a:lnTo>
                  <a:lnTo>
                    <a:pt x="320436" y="335418"/>
                  </a:lnTo>
                  <a:lnTo>
                    <a:pt x="321838" y="336819"/>
                  </a:lnTo>
                  <a:lnTo>
                    <a:pt x="323185" y="338221"/>
                  </a:lnTo>
                  <a:lnTo>
                    <a:pt x="324532" y="339622"/>
                  </a:lnTo>
                  <a:lnTo>
                    <a:pt x="325879" y="341023"/>
                  </a:lnTo>
                  <a:lnTo>
                    <a:pt x="327227" y="342424"/>
                  </a:lnTo>
                  <a:lnTo>
                    <a:pt x="328574" y="343825"/>
                  </a:lnTo>
                  <a:lnTo>
                    <a:pt x="329921" y="345226"/>
                  </a:lnTo>
                  <a:lnTo>
                    <a:pt x="331269" y="346628"/>
                  </a:lnTo>
                  <a:lnTo>
                    <a:pt x="332616" y="348029"/>
                  </a:lnTo>
                  <a:lnTo>
                    <a:pt x="333963" y="349484"/>
                  </a:lnTo>
                  <a:lnTo>
                    <a:pt x="335310" y="350885"/>
                  </a:lnTo>
                  <a:lnTo>
                    <a:pt x="336712" y="352286"/>
                  </a:lnTo>
                  <a:lnTo>
                    <a:pt x="338059" y="353687"/>
                  </a:lnTo>
                  <a:lnTo>
                    <a:pt x="339406" y="355088"/>
                  </a:lnTo>
                  <a:lnTo>
                    <a:pt x="340753" y="356490"/>
                  </a:lnTo>
                  <a:lnTo>
                    <a:pt x="342101" y="357891"/>
                  </a:lnTo>
                  <a:lnTo>
                    <a:pt x="343448" y="359292"/>
                  </a:lnTo>
                  <a:lnTo>
                    <a:pt x="344795" y="360693"/>
                  </a:lnTo>
                  <a:lnTo>
                    <a:pt x="346143" y="362094"/>
                  </a:lnTo>
                  <a:lnTo>
                    <a:pt x="347490" y="363496"/>
                  </a:lnTo>
                  <a:lnTo>
                    <a:pt x="348837" y="364897"/>
                  </a:lnTo>
                  <a:lnTo>
                    <a:pt x="350184" y="366298"/>
                  </a:lnTo>
                  <a:lnTo>
                    <a:pt x="351586" y="367699"/>
                  </a:lnTo>
                  <a:lnTo>
                    <a:pt x="352933" y="369100"/>
                  </a:lnTo>
                  <a:lnTo>
                    <a:pt x="354280" y="370501"/>
                  </a:lnTo>
                  <a:lnTo>
                    <a:pt x="355627" y="371903"/>
                  </a:lnTo>
                  <a:lnTo>
                    <a:pt x="356975" y="373304"/>
                  </a:lnTo>
                  <a:lnTo>
                    <a:pt x="358322" y="374705"/>
                  </a:lnTo>
                  <a:lnTo>
                    <a:pt x="359669" y="376106"/>
                  </a:lnTo>
                  <a:lnTo>
                    <a:pt x="361017" y="377507"/>
                  </a:lnTo>
                  <a:lnTo>
                    <a:pt x="362364" y="378962"/>
                  </a:lnTo>
                  <a:lnTo>
                    <a:pt x="363711" y="380363"/>
                  </a:lnTo>
                  <a:lnTo>
                    <a:pt x="365058" y="381765"/>
                  </a:lnTo>
                  <a:lnTo>
                    <a:pt x="366460" y="383166"/>
                  </a:lnTo>
                  <a:lnTo>
                    <a:pt x="367807" y="384567"/>
                  </a:lnTo>
                  <a:lnTo>
                    <a:pt x="369154" y="385968"/>
                  </a:lnTo>
                  <a:lnTo>
                    <a:pt x="370501" y="387369"/>
                  </a:lnTo>
                  <a:lnTo>
                    <a:pt x="371849" y="388770"/>
                  </a:lnTo>
                  <a:lnTo>
                    <a:pt x="373196" y="390172"/>
                  </a:lnTo>
                  <a:lnTo>
                    <a:pt x="374543" y="391519"/>
                  </a:lnTo>
                  <a:lnTo>
                    <a:pt x="375890" y="392920"/>
                  </a:lnTo>
                  <a:lnTo>
                    <a:pt x="377238" y="394321"/>
                  </a:lnTo>
                  <a:lnTo>
                    <a:pt x="378585" y="395722"/>
                  </a:lnTo>
                  <a:lnTo>
                    <a:pt x="379932" y="397124"/>
                  </a:lnTo>
                  <a:lnTo>
                    <a:pt x="381333" y="398525"/>
                  </a:lnTo>
                  <a:lnTo>
                    <a:pt x="382681" y="399926"/>
                  </a:lnTo>
                  <a:lnTo>
                    <a:pt x="384028" y="401327"/>
                  </a:lnTo>
                  <a:lnTo>
                    <a:pt x="385375" y="402728"/>
                  </a:lnTo>
                  <a:lnTo>
                    <a:pt x="386723" y="404129"/>
                  </a:lnTo>
                  <a:lnTo>
                    <a:pt x="388070" y="405531"/>
                  </a:lnTo>
                  <a:lnTo>
                    <a:pt x="389417" y="406932"/>
                  </a:lnTo>
                  <a:lnTo>
                    <a:pt x="390764" y="408333"/>
                  </a:lnTo>
                  <a:lnTo>
                    <a:pt x="392112" y="409734"/>
                  </a:lnTo>
                  <a:lnTo>
                    <a:pt x="393459" y="411135"/>
                  </a:lnTo>
                  <a:lnTo>
                    <a:pt x="394806" y="412536"/>
                  </a:lnTo>
                  <a:lnTo>
                    <a:pt x="396207" y="413938"/>
                  </a:lnTo>
                  <a:lnTo>
                    <a:pt x="397555" y="415339"/>
                  </a:lnTo>
                  <a:lnTo>
                    <a:pt x="398902" y="416686"/>
                  </a:lnTo>
                  <a:lnTo>
                    <a:pt x="400249" y="418087"/>
                  </a:lnTo>
                  <a:lnTo>
                    <a:pt x="401597" y="419488"/>
                  </a:lnTo>
                  <a:lnTo>
                    <a:pt x="402944" y="420890"/>
                  </a:lnTo>
                  <a:lnTo>
                    <a:pt x="404291" y="422291"/>
                  </a:lnTo>
                  <a:lnTo>
                    <a:pt x="405638" y="423692"/>
                  </a:lnTo>
                  <a:lnTo>
                    <a:pt x="406986" y="425093"/>
                  </a:lnTo>
                  <a:lnTo>
                    <a:pt x="408333" y="426494"/>
                  </a:lnTo>
                  <a:lnTo>
                    <a:pt x="409680" y="427895"/>
                  </a:lnTo>
                  <a:lnTo>
                    <a:pt x="411081" y="429243"/>
                  </a:lnTo>
                  <a:lnTo>
                    <a:pt x="412429" y="430644"/>
                  </a:lnTo>
                  <a:lnTo>
                    <a:pt x="413776" y="432045"/>
                  </a:lnTo>
                  <a:lnTo>
                    <a:pt x="415123" y="433446"/>
                  </a:lnTo>
                  <a:lnTo>
                    <a:pt x="416471" y="434847"/>
                  </a:lnTo>
                  <a:lnTo>
                    <a:pt x="417818" y="436249"/>
                  </a:lnTo>
                  <a:lnTo>
                    <a:pt x="419165" y="437650"/>
                  </a:lnTo>
                  <a:lnTo>
                    <a:pt x="420512" y="438997"/>
                  </a:lnTo>
                  <a:lnTo>
                    <a:pt x="421860" y="440398"/>
                  </a:lnTo>
                  <a:lnTo>
                    <a:pt x="423207" y="441799"/>
                  </a:lnTo>
                  <a:lnTo>
                    <a:pt x="424554" y="443201"/>
                  </a:lnTo>
                  <a:lnTo>
                    <a:pt x="425955" y="444602"/>
                  </a:lnTo>
                  <a:lnTo>
                    <a:pt x="427303" y="445949"/>
                  </a:lnTo>
                  <a:lnTo>
                    <a:pt x="428650" y="447350"/>
                  </a:lnTo>
                  <a:lnTo>
                    <a:pt x="429997" y="448751"/>
                  </a:lnTo>
                  <a:lnTo>
                    <a:pt x="431344" y="450153"/>
                  </a:lnTo>
                  <a:lnTo>
                    <a:pt x="432692" y="451554"/>
                  </a:lnTo>
                  <a:lnTo>
                    <a:pt x="434039" y="452901"/>
                  </a:lnTo>
                  <a:lnTo>
                    <a:pt x="435386" y="454302"/>
                  </a:lnTo>
                  <a:lnTo>
                    <a:pt x="436734" y="455703"/>
                  </a:lnTo>
                  <a:lnTo>
                    <a:pt x="438081" y="457104"/>
                  </a:lnTo>
                  <a:lnTo>
                    <a:pt x="439428" y="458452"/>
                  </a:lnTo>
                  <a:lnTo>
                    <a:pt x="440829" y="459853"/>
                  </a:lnTo>
                  <a:lnTo>
                    <a:pt x="442177" y="461254"/>
                  </a:lnTo>
                  <a:lnTo>
                    <a:pt x="443524" y="462655"/>
                  </a:lnTo>
                  <a:lnTo>
                    <a:pt x="444871" y="464003"/>
                  </a:lnTo>
                  <a:lnTo>
                    <a:pt x="446218" y="465404"/>
                  </a:lnTo>
                  <a:lnTo>
                    <a:pt x="447566" y="466805"/>
                  </a:lnTo>
                  <a:lnTo>
                    <a:pt x="448913" y="468206"/>
                  </a:lnTo>
                  <a:lnTo>
                    <a:pt x="450260" y="469553"/>
                  </a:lnTo>
                  <a:lnTo>
                    <a:pt x="451608" y="470955"/>
                  </a:lnTo>
                  <a:lnTo>
                    <a:pt x="452955" y="472356"/>
                  </a:lnTo>
                  <a:lnTo>
                    <a:pt x="454302" y="473703"/>
                  </a:lnTo>
                  <a:lnTo>
                    <a:pt x="455703" y="475104"/>
                  </a:lnTo>
                  <a:lnTo>
                    <a:pt x="457051" y="476505"/>
                  </a:lnTo>
                  <a:lnTo>
                    <a:pt x="458398" y="477853"/>
                  </a:lnTo>
                  <a:lnTo>
                    <a:pt x="459745" y="479254"/>
                  </a:lnTo>
                  <a:lnTo>
                    <a:pt x="461092" y="480655"/>
                  </a:lnTo>
                  <a:lnTo>
                    <a:pt x="462440" y="482002"/>
                  </a:lnTo>
                  <a:lnTo>
                    <a:pt x="463787" y="483403"/>
                  </a:lnTo>
                  <a:lnTo>
                    <a:pt x="465134" y="484805"/>
                  </a:lnTo>
                  <a:lnTo>
                    <a:pt x="466482" y="486152"/>
                  </a:lnTo>
                  <a:lnTo>
                    <a:pt x="467829" y="487553"/>
                  </a:lnTo>
                  <a:lnTo>
                    <a:pt x="469230" y="488900"/>
                  </a:lnTo>
                  <a:lnTo>
                    <a:pt x="470577" y="490301"/>
                  </a:lnTo>
                  <a:lnTo>
                    <a:pt x="471925" y="491703"/>
                  </a:lnTo>
                  <a:lnTo>
                    <a:pt x="473272" y="493050"/>
                  </a:lnTo>
                  <a:lnTo>
                    <a:pt x="474619" y="494451"/>
                  </a:lnTo>
                  <a:lnTo>
                    <a:pt x="475966" y="495798"/>
                  </a:lnTo>
                  <a:lnTo>
                    <a:pt x="477314" y="497200"/>
                  </a:lnTo>
                  <a:lnTo>
                    <a:pt x="478661" y="498601"/>
                  </a:lnTo>
                  <a:lnTo>
                    <a:pt x="480008" y="499948"/>
                  </a:lnTo>
                  <a:lnTo>
                    <a:pt x="481356" y="501349"/>
                  </a:lnTo>
                  <a:lnTo>
                    <a:pt x="482703" y="502696"/>
                  </a:lnTo>
                  <a:lnTo>
                    <a:pt x="484104" y="504098"/>
                  </a:lnTo>
                  <a:lnTo>
                    <a:pt x="485451" y="505445"/>
                  </a:lnTo>
                  <a:lnTo>
                    <a:pt x="486799" y="506846"/>
                  </a:lnTo>
                  <a:lnTo>
                    <a:pt x="488146" y="508193"/>
                  </a:lnTo>
                  <a:lnTo>
                    <a:pt x="489493" y="509594"/>
                  </a:lnTo>
                  <a:lnTo>
                    <a:pt x="490840" y="510942"/>
                  </a:lnTo>
                  <a:lnTo>
                    <a:pt x="492188" y="512343"/>
                  </a:lnTo>
                  <a:lnTo>
                    <a:pt x="493535" y="513690"/>
                  </a:lnTo>
                  <a:lnTo>
                    <a:pt x="494882" y="515091"/>
                  </a:lnTo>
                  <a:lnTo>
                    <a:pt x="496229" y="516439"/>
                  </a:lnTo>
                  <a:lnTo>
                    <a:pt x="497577" y="517840"/>
                  </a:lnTo>
                  <a:lnTo>
                    <a:pt x="498978" y="519187"/>
                  </a:lnTo>
                  <a:lnTo>
                    <a:pt x="500325" y="520534"/>
                  </a:lnTo>
                  <a:lnTo>
                    <a:pt x="501672" y="521936"/>
                  </a:lnTo>
                  <a:lnTo>
                    <a:pt x="503020" y="523283"/>
                  </a:lnTo>
                  <a:lnTo>
                    <a:pt x="504367" y="524684"/>
                  </a:lnTo>
                  <a:lnTo>
                    <a:pt x="505714" y="526031"/>
                  </a:lnTo>
                  <a:lnTo>
                    <a:pt x="507062" y="527379"/>
                  </a:lnTo>
                  <a:lnTo>
                    <a:pt x="508409" y="528780"/>
                  </a:lnTo>
                  <a:lnTo>
                    <a:pt x="509756" y="530127"/>
                  </a:lnTo>
                  <a:lnTo>
                    <a:pt x="511103" y="531474"/>
                  </a:lnTo>
                  <a:lnTo>
                    <a:pt x="512451" y="532875"/>
                  </a:lnTo>
                  <a:lnTo>
                    <a:pt x="513852" y="534223"/>
                  </a:lnTo>
                  <a:lnTo>
                    <a:pt x="515199" y="535570"/>
                  </a:lnTo>
                  <a:lnTo>
                    <a:pt x="516546" y="536971"/>
                  </a:lnTo>
                  <a:lnTo>
                    <a:pt x="517894" y="538318"/>
                  </a:lnTo>
                  <a:lnTo>
                    <a:pt x="519241" y="539666"/>
                  </a:lnTo>
                  <a:lnTo>
                    <a:pt x="520588" y="541067"/>
                  </a:lnTo>
                  <a:lnTo>
                    <a:pt x="521936" y="542414"/>
                  </a:lnTo>
                  <a:lnTo>
                    <a:pt x="523283" y="543761"/>
                  </a:lnTo>
                  <a:lnTo>
                    <a:pt x="524630" y="545109"/>
                  </a:lnTo>
                  <a:lnTo>
                    <a:pt x="525977" y="546510"/>
                  </a:lnTo>
                  <a:lnTo>
                    <a:pt x="527325" y="547857"/>
                  </a:lnTo>
                  <a:lnTo>
                    <a:pt x="528726" y="549205"/>
                  </a:lnTo>
                  <a:lnTo>
                    <a:pt x="530073" y="550552"/>
                  </a:lnTo>
                  <a:lnTo>
                    <a:pt x="531420" y="551899"/>
                  </a:lnTo>
                  <a:lnTo>
                    <a:pt x="532768" y="553300"/>
                  </a:lnTo>
                  <a:lnTo>
                    <a:pt x="534115" y="554648"/>
                  </a:lnTo>
                  <a:lnTo>
                    <a:pt x="535462" y="555995"/>
                  </a:lnTo>
                  <a:lnTo>
                    <a:pt x="536810" y="557342"/>
                  </a:lnTo>
                  <a:lnTo>
                    <a:pt x="538157" y="558689"/>
                  </a:lnTo>
                  <a:lnTo>
                    <a:pt x="539504" y="560037"/>
                  </a:lnTo>
                  <a:lnTo>
                    <a:pt x="540851" y="561384"/>
                  </a:lnTo>
                  <a:lnTo>
                    <a:pt x="542199" y="562785"/>
                  </a:lnTo>
                  <a:lnTo>
                    <a:pt x="543600" y="564132"/>
                  </a:lnTo>
                  <a:lnTo>
                    <a:pt x="544947" y="565480"/>
                  </a:lnTo>
                  <a:lnTo>
                    <a:pt x="546294" y="566827"/>
                  </a:lnTo>
                  <a:lnTo>
                    <a:pt x="557073" y="577605"/>
                  </a:lnTo>
                  <a:lnTo>
                    <a:pt x="558474" y="578952"/>
                  </a:lnTo>
                  <a:lnTo>
                    <a:pt x="559821" y="580300"/>
                  </a:lnTo>
                  <a:lnTo>
                    <a:pt x="561168" y="581647"/>
                  </a:lnTo>
                  <a:lnTo>
                    <a:pt x="562516" y="582940"/>
                  </a:lnTo>
                  <a:lnTo>
                    <a:pt x="570599" y="591024"/>
                  </a:lnTo>
                  <a:lnTo>
                    <a:pt x="571947" y="592317"/>
                  </a:lnTo>
                  <a:lnTo>
                    <a:pt x="573348" y="593665"/>
                  </a:lnTo>
                  <a:lnTo>
                    <a:pt x="574695" y="595012"/>
                  </a:lnTo>
                  <a:lnTo>
                    <a:pt x="576042" y="596359"/>
                  </a:lnTo>
                  <a:lnTo>
                    <a:pt x="577390" y="597707"/>
                  </a:lnTo>
                  <a:lnTo>
                    <a:pt x="578737" y="599000"/>
                  </a:lnTo>
                  <a:lnTo>
                    <a:pt x="580084" y="600347"/>
                  </a:lnTo>
                  <a:lnTo>
                    <a:pt x="581431" y="601695"/>
                  </a:lnTo>
                  <a:lnTo>
                    <a:pt x="582779" y="602988"/>
                  </a:lnTo>
                  <a:lnTo>
                    <a:pt x="584126" y="604335"/>
                  </a:lnTo>
                  <a:lnTo>
                    <a:pt x="585473" y="605682"/>
                  </a:lnTo>
                  <a:lnTo>
                    <a:pt x="586821" y="606976"/>
                  </a:lnTo>
                  <a:lnTo>
                    <a:pt x="588222" y="608323"/>
                  </a:lnTo>
                  <a:lnTo>
                    <a:pt x="589569" y="609670"/>
                  </a:lnTo>
                  <a:lnTo>
                    <a:pt x="590916" y="610964"/>
                  </a:lnTo>
                  <a:lnTo>
                    <a:pt x="592264" y="612311"/>
                  </a:lnTo>
                  <a:lnTo>
                    <a:pt x="593611" y="613604"/>
                  </a:lnTo>
                  <a:lnTo>
                    <a:pt x="594958" y="614952"/>
                  </a:lnTo>
                  <a:lnTo>
                    <a:pt x="596305" y="616245"/>
                  </a:lnTo>
                  <a:lnTo>
                    <a:pt x="597653" y="617592"/>
                  </a:lnTo>
                  <a:lnTo>
                    <a:pt x="599000" y="618886"/>
                  </a:lnTo>
                  <a:lnTo>
                    <a:pt x="600347" y="620233"/>
                  </a:lnTo>
                  <a:lnTo>
                    <a:pt x="601695" y="621526"/>
                  </a:lnTo>
                  <a:lnTo>
                    <a:pt x="603096" y="622874"/>
                  </a:lnTo>
                  <a:lnTo>
                    <a:pt x="604443" y="624167"/>
                  </a:lnTo>
                  <a:lnTo>
                    <a:pt x="605790" y="625461"/>
                  </a:lnTo>
                  <a:lnTo>
                    <a:pt x="607138" y="626808"/>
                  </a:lnTo>
                  <a:lnTo>
                    <a:pt x="608485" y="628101"/>
                  </a:lnTo>
                  <a:lnTo>
                    <a:pt x="609832" y="629448"/>
                  </a:lnTo>
                  <a:lnTo>
                    <a:pt x="611179" y="630742"/>
                  </a:lnTo>
                  <a:lnTo>
                    <a:pt x="612527" y="632035"/>
                  </a:lnTo>
                  <a:lnTo>
                    <a:pt x="613874" y="633329"/>
                  </a:lnTo>
                  <a:lnTo>
                    <a:pt x="615221" y="634676"/>
                  </a:lnTo>
                  <a:lnTo>
                    <a:pt x="616622" y="635969"/>
                  </a:lnTo>
                  <a:lnTo>
                    <a:pt x="617970" y="637263"/>
                  </a:lnTo>
                  <a:lnTo>
                    <a:pt x="619317" y="638556"/>
                  </a:lnTo>
                  <a:lnTo>
                    <a:pt x="620664" y="639903"/>
                  </a:lnTo>
                  <a:lnTo>
                    <a:pt x="622011" y="641197"/>
                  </a:lnTo>
                  <a:lnTo>
                    <a:pt x="623359" y="642490"/>
                  </a:lnTo>
                  <a:lnTo>
                    <a:pt x="624706" y="643784"/>
                  </a:lnTo>
                  <a:lnTo>
                    <a:pt x="626053" y="645077"/>
                  </a:lnTo>
                  <a:lnTo>
                    <a:pt x="627401" y="646370"/>
                  </a:lnTo>
                  <a:lnTo>
                    <a:pt x="628748" y="647664"/>
                  </a:lnTo>
                  <a:lnTo>
                    <a:pt x="630095" y="648957"/>
                  </a:lnTo>
                  <a:lnTo>
                    <a:pt x="631496" y="650250"/>
                  </a:lnTo>
                  <a:lnTo>
                    <a:pt x="632844" y="651544"/>
                  </a:lnTo>
                  <a:lnTo>
                    <a:pt x="634191" y="652837"/>
                  </a:lnTo>
                  <a:lnTo>
                    <a:pt x="635538" y="654131"/>
                  </a:lnTo>
                  <a:lnTo>
                    <a:pt x="636885" y="655424"/>
                  </a:lnTo>
                  <a:lnTo>
                    <a:pt x="638233" y="656717"/>
                  </a:lnTo>
                  <a:lnTo>
                    <a:pt x="639580" y="658011"/>
                  </a:lnTo>
                  <a:lnTo>
                    <a:pt x="640927" y="659304"/>
                  </a:lnTo>
                  <a:lnTo>
                    <a:pt x="642275" y="660598"/>
                  </a:lnTo>
                  <a:lnTo>
                    <a:pt x="643622" y="661891"/>
                  </a:lnTo>
                  <a:lnTo>
                    <a:pt x="644969" y="663130"/>
                  </a:lnTo>
                  <a:lnTo>
                    <a:pt x="646370" y="664424"/>
                  </a:lnTo>
                  <a:lnTo>
                    <a:pt x="647718" y="665717"/>
                  </a:lnTo>
                  <a:lnTo>
                    <a:pt x="649065" y="667011"/>
                  </a:lnTo>
                  <a:lnTo>
                    <a:pt x="650412" y="668250"/>
                  </a:lnTo>
                  <a:lnTo>
                    <a:pt x="651759" y="669544"/>
                  </a:lnTo>
                  <a:lnTo>
                    <a:pt x="653107" y="670837"/>
                  </a:lnTo>
                  <a:lnTo>
                    <a:pt x="654454" y="672076"/>
                  </a:lnTo>
                  <a:lnTo>
                    <a:pt x="655801" y="673370"/>
                  </a:lnTo>
                  <a:lnTo>
                    <a:pt x="657149" y="674663"/>
                  </a:lnTo>
                  <a:lnTo>
                    <a:pt x="658496" y="675903"/>
                  </a:lnTo>
                  <a:lnTo>
                    <a:pt x="659843" y="677196"/>
                  </a:lnTo>
                  <a:lnTo>
                    <a:pt x="661244" y="678436"/>
                  </a:lnTo>
                  <a:lnTo>
                    <a:pt x="662592" y="679729"/>
                  </a:lnTo>
                  <a:lnTo>
                    <a:pt x="663939" y="680968"/>
                  </a:lnTo>
                  <a:lnTo>
                    <a:pt x="665286" y="682262"/>
                  </a:lnTo>
                  <a:lnTo>
                    <a:pt x="666633" y="683501"/>
                  </a:lnTo>
                  <a:lnTo>
                    <a:pt x="667981" y="684741"/>
                  </a:lnTo>
                  <a:lnTo>
                    <a:pt x="669328" y="686034"/>
                  </a:lnTo>
                  <a:lnTo>
                    <a:pt x="670675" y="687274"/>
                  </a:lnTo>
                  <a:lnTo>
                    <a:pt x="672023" y="688513"/>
                  </a:lnTo>
                  <a:lnTo>
                    <a:pt x="673370" y="689807"/>
                  </a:lnTo>
                  <a:lnTo>
                    <a:pt x="674717" y="691046"/>
                  </a:lnTo>
                  <a:lnTo>
                    <a:pt x="676118" y="692286"/>
                  </a:lnTo>
                  <a:lnTo>
                    <a:pt x="677466" y="693525"/>
                  </a:lnTo>
                  <a:lnTo>
                    <a:pt x="678813" y="694765"/>
                  </a:lnTo>
                  <a:lnTo>
                    <a:pt x="680160" y="696058"/>
                  </a:lnTo>
                  <a:lnTo>
                    <a:pt x="681507" y="697297"/>
                  </a:lnTo>
                  <a:lnTo>
                    <a:pt x="682855" y="698537"/>
                  </a:lnTo>
                  <a:lnTo>
                    <a:pt x="684202" y="699776"/>
                  </a:lnTo>
                  <a:lnTo>
                    <a:pt x="685549" y="701016"/>
                  </a:lnTo>
                  <a:lnTo>
                    <a:pt x="686896" y="702255"/>
                  </a:lnTo>
                  <a:lnTo>
                    <a:pt x="688244" y="703495"/>
                  </a:lnTo>
                  <a:lnTo>
                    <a:pt x="689591" y="704734"/>
                  </a:lnTo>
                  <a:lnTo>
                    <a:pt x="690992" y="705974"/>
                  </a:lnTo>
                  <a:lnTo>
                    <a:pt x="692339" y="707160"/>
                  </a:lnTo>
                  <a:lnTo>
                    <a:pt x="693687" y="708399"/>
                  </a:lnTo>
                  <a:lnTo>
                    <a:pt x="695034" y="709639"/>
                  </a:lnTo>
                  <a:lnTo>
                    <a:pt x="696381" y="710878"/>
                  </a:lnTo>
                  <a:lnTo>
                    <a:pt x="697729" y="712118"/>
                  </a:lnTo>
                  <a:lnTo>
                    <a:pt x="699076" y="713303"/>
                  </a:lnTo>
                  <a:lnTo>
                    <a:pt x="700423" y="714543"/>
                  </a:lnTo>
                  <a:lnTo>
                    <a:pt x="701770" y="715782"/>
                  </a:lnTo>
                  <a:lnTo>
                    <a:pt x="703118" y="716968"/>
                  </a:lnTo>
                  <a:lnTo>
                    <a:pt x="704465" y="718207"/>
                  </a:lnTo>
                  <a:lnTo>
                    <a:pt x="705866" y="719393"/>
                  </a:lnTo>
                  <a:lnTo>
                    <a:pt x="707213" y="720632"/>
                  </a:lnTo>
                  <a:lnTo>
                    <a:pt x="708561" y="721818"/>
                  </a:lnTo>
                  <a:lnTo>
                    <a:pt x="709908" y="723057"/>
                  </a:lnTo>
                  <a:lnTo>
                    <a:pt x="711255" y="724243"/>
                  </a:lnTo>
                  <a:lnTo>
                    <a:pt x="712603" y="725483"/>
                  </a:lnTo>
                  <a:lnTo>
                    <a:pt x="713950" y="726668"/>
                  </a:lnTo>
                  <a:lnTo>
                    <a:pt x="715297" y="727854"/>
                  </a:lnTo>
                  <a:lnTo>
                    <a:pt x="716644" y="729093"/>
                  </a:lnTo>
                  <a:lnTo>
                    <a:pt x="717992" y="730279"/>
                  </a:lnTo>
                  <a:lnTo>
                    <a:pt x="719339" y="731464"/>
                  </a:lnTo>
                  <a:lnTo>
                    <a:pt x="720740" y="732650"/>
                  </a:lnTo>
                  <a:lnTo>
                    <a:pt x="722087" y="733836"/>
                  </a:lnTo>
                  <a:lnTo>
                    <a:pt x="723435" y="735075"/>
                  </a:lnTo>
                  <a:lnTo>
                    <a:pt x="724782" y="736261"/>
                  </a:lnTo>
                  <a:lnTo>
                    <a:pt x="726129" y="737446"/>
                  </a:lnTo>
                  <a:lnTo>
                    <a:pt x="727477" y="738632"/>
                  </a:lnTo>
                  <a:lnTo>
                    <a:pt x="728824" y="739818"/>
                  </a:lnTo>
                  <a:lnTo>
                    <a:pt x="730171" y="741003"/>
                  </a:lnTo>
                  <a:lnTo>
                    <a:pt x="731518" y="742135"/>
                  </a:lnTo>
                  <a:lnTo>
                    <a:pt x="732866" y="743321"/>
                  </a:lnTo>
                  <a:lnTo>
                    <a:pt x="734213" y="744506"/>
                  </a:lnTo>
                  <a:lnTo>
                    <a:pt x="735614" y="745692"/>
                  </a:lnTo>
                  <a:lnTo>
                    <a:pt x="736961" y="746877"/>
                  </a:lnTo>
                  <a:lnTo>
                    <a:pt x="738309" y="748009"/>
                  </a:lnTo>
                  <a:lnTo>
                    <a:pt x="739656" y="749195"/>
                  </a:lnTo>
                  <a:lnTo>
                    <a:pt x="741003" y="750380"/>
                  </a:lnTo>
                  <a:lnTo>
                    <a:pt x="742350" y="751512"/>
                  </a:lnTo>
                  <a:lnTo>
                    <a:pt x="743698" y="752698"/>
                  </a:lnTo>
                  <a:lnTo>
                    <a:pt x="745045" y="753829"/>
                  </a:lnTo>
                  <a:lnTo>
                    <a:pt x="746392" y="755015"/>
                  </a:lnTo>
                  <a:lnTo>
                    <a:pt x="747740" y="756147"/>
                  </a:lnTo>
                  <a:lnTo>
                    <a:pt x="749141" y="757332"/>
                  </a:lnTo>
                  <a:lnTo>
                    <a:pt x="750488" y="758464"/>
                  </a:lnTo>
                  <a:lnTo>
                    <a:pt x="751835" y="759596"/>
                  </a:lnTo>
                  <a:lnTo>
                    <a:pt x="753183" y="760781"/>
                  </a:lnTo>
                  <a:lnTo>
                    <a:pt x="754530" y="761913"/>
                  </a:lnTo>
                  <a:lnTo>
                    <a:pt x="755877" y="763045"/>
                  </a:lnTo>
                  <a:lnTo>
                    <a:pt x="757224" y="764176"/>
                  </a:lnTo>
                  <a:lnTo>
                    <a:pt x="758572" y="765308"/>
                  </a:lnTo>
                  <a:lnTo>
                    <a:pt x="759919" y="766440"/>
                  </a:lnTo>
                  <a:lnTo>
                    <a:pt x="761266" y="767572"/>
                  </a:lnTo>
                  <a:lnTo>
                    <a:pt x="762614" y="768703"/>
                  </a:lnTo>
                  <a:lnTo>
                    <a:pt x="764015" y="769835"/>
                  </a:lnTo>
                  <a:lnTo>
                    <a:pt x="765362" y="770967"/>
                  </a:lnTo>
                  <a:lnTo>
                    <a:pt x="766709" y="772098"/>
                  </a:lnTo>
                  <a:lnTo>
                    <a:pt x="768057" y="773230"/>
                  </a:lnTo>
                  <a:lnTo>
                    <a:pt x="769404" y="774308"/>
                  </a:lnTo>
                  <a:lnTo>
                    <a:pt x="770751" y="775440"/>
                  </a:lnTo>
                  <a:lnTo>
                    <a:pt x="772098" y="776571"/>
                  </a:lnTo>
                  <a:lnTo>
                    <a:pt x="773446" y="777649"/>
                  </a:lnTo>
                  <a:lnTo>
                    <a:pt x="774793" y="778781"/>
                  </a:lnTo>
                  <a:lnTo>
                    <a:pt x="776140" y="779913"/>
                  </a:lnTo>
                  <a:lnTo>
                    <a:pt x="777488" y="780990"/>
                  </a:lnTo>
                  <a:lnTo>
                    <a:pt x="778889" y="782068"/>
                  </a:lnTo>
                  <a:lnTo>
                    <a:pt x="780236" y="783200"/>
                  </a:lnTo>
                  <a:lnTo>
                    <a:pt x="781583" y="784278"/>
                  </a:lnTo>
                  <a:lnTo>
                    <a:pt x="782931" y="785410"/>
                  </a:lnTo>
                  <a:lnTo>
                    <a:pt x="784278" y="786487"/>
                  </a:lnTo>
                  <a:lnTo>
                    <a:pt x="785625" y="787565"/>
                  </a:lnTo>
                  <a:lnTo>
                    <a:pt x="786972" y="788643"/>
                  </a:lnTo>
                  <a:lnTo>
                    <a:pt x="788320" y="789721"/>
                  </a:lnTo>
                  <a:lnTo>
                    <a:pt x="789667" y="790799"/>
                  </a:lnTo>
                  <a:lnTo>
                    <a:pt x="791014" y="791876"/>
                  </a:lnTo>
                  <a:lnTo>
                    <a:pt x="792362" y="792954"/>
                  </a:lnTo>
                  <a:lnTo>
                    <a:pt x="793763" y="794032"/>
                  </a:lnTo>
                  <a:lnTo>
                    <a:pt x="795110" y="795110"/>
                  </a:lnTo>
                  <a:lnTo>
                    <a:pt x="796457" y="796188"/>
                  </a:lnTo>
                  <a:lnTo>
                    <a:pt x="797805" y="797266"/>
                  </a:lnTo>
                  <a:lnTo>
                    <a:pt x="799152" y="798290"/>
                  </a:lnTo>
                  <a:lnTo>
                    <a:pt x="800499" y="799367"/>
                  </a:lnTo>
                  <a:lnTo>
                    <a:pt x="801846" y="800445"/>
                  </a:lnTo>
                  <a:lnTo>
                    <a:pt x="803194" y="801469"/>
                  </a:lnTo>
                  <a:lnTo>
                    <a:pt x="804541" y="802547"/>
                  </a:lnTo>
                  <a:lnTo>
                    <a:pt x="805888" y="803571"/>
                  </a:lnTo>
                  <a:lnTo>
                    <a:pt x="807235" y="804649"/>
                  </a:lnTo>
                  <a:lnTo>
                    <a:pt x="808637" y="805673"/>
                  </a:lnTo>
                  <a:lnTo>
                    <a:pt x="809984" y="806697"/>
                  </a:lnTo>
                  <a:lnTo>
                    <a:pt x="811331" y="807774"/>
                  </a:lnTo>
                  <a:lnTo>
                    <a:pt x="812678" y="808798"/>
                  </a:lnTo>
                  <a:lnTo>
                    <a:pt x="814026" y="809822"/>
                  </a:lnTo>
                  <a:lnTo>
                    <a:pt x="815373" y="810846"/>
                  </a:lnTo>
                  <a:lnTo>
                    <a:pt x="816720" y="811870"/>
                  </a:lnTo>
                  <a:lnTo>
                    <a:pt x="818068" y="812894"/>
                  </a:lnTo>
                  <a:lnTo>
                    <a:pt x="819415" y="813918"/>
                  </a:lnTo>
                  <a:lnTo>
                    <a:pt x="820762" y="814942"/>
                  </a:lnTo>
                  <a:lnTo>
                    <a:pt x="822109" y="815966"/>
                  </a:lnTo>
                  <a:lnTo>
                    <a:pt x="823511" y="816990"/>
                  </a:lnTo>
                  <a:lnTo>
                    <a:pt x="824858" y="817960"/>
                  </a:lnTo>
                  <a:lnTo>
                    <a:pt x="826205" y="818984"/>
                  </a:lnTo>
                  <a:lnTo>
                    <a:pt x="827552" y="820008"/>
                  </a:lnTo>
                  <a:lnTo>
                    <a:pt x="828900" y="820978"/>
                  </a:lnTo>
                  <a:lnTo>
                    <a:pt x="830247" y="822002"/>
                  </a:lnTo>
                  <a:lnTo>
                    <a:pt x="831594" y="822972"/>
                  </a:lnTo>
                  <a:lnTo>
                    <a:pt x="832942" y="823996"/>
                  </a:lnTo>
                  <a:lnTo>
                    <a:pt x="834289" y="824966"/>
                  </a:lnTo>
                  <a:lnTo>
                    <a:pt x="835636" y="825936"/>
                  </a:lnTo>
                  <a:lnTo>
                    <a:pt x="836983" y="826960"/>
                  </a:lnTo>
                  <a:lnTo>
                    <a:pt x="838385" y="827930"/>
                  </a:lnTo>
                  <a:lnTo>
                    <a:pt x="846468" y="833750"/>
                  </a:lnTo>
                  <a:lnTo>
                    <a:pt x="847816" y="834666"/>
                  </a:lnTo>
                  <a:lnTo>
                    <a:pt x="849163" y="835636"/>
                  </a:lnTo>
                  <a:lnTo>
                    <a:pt x="850510" y="836606"/>
                  </a:lnTo>
                  <a:lnTo>
                    <a:pt x="851857" y="837522"/>
                  </a:lnTo>
                  <a:lnTo>
                    <a:pt x="853259" y="838492"/>
                  </a:lnTo>
                  <a:lnTo>
                    <a:pt x="854606" y="839409"/>
                  </a:lnTo>
                  <a:lnTo>
                    <a:pt x="855953" y="840379"/>
                  </a:lnTo>
                  <a:lnTo>
                    <a:pt x="857300" y="841295"/>
                  </a:lnTo>
                  <a:lnTo>
                    <a:pt x="858648" y="842265"/>
                  </a:lnTo>
                  <a:lnTo>
                    <a:pt x="859995" y="843181"/>
                  </a:lnTo>
                  <a:lnTo>
                    <a:pt x="861342" y="844097"/>
                  </a:lnTo>
                  <a:lnTo>
                    <a:pt x="862689" y="845013"/>
                  </a:lnTo>
                  <a:lnTo>
                    <a:pt x="864037" y="845929"/>
                  </a:lnTo>
                  <a:lnTo>
                    <a:pt x="865384" y="846845"/>
                  </a:lnTo>
                  <a:lnTo>
                    <a:pt x="866731" y="847762"/>
                  </a:lnTo>
                  <a:lnTo>
                    <a:pt x="868133" y="848678"/>
                  </a:lnTo>
                  <a:lnTo>
                    <a:pt x="869480" y="849594"/>
                  </a:lnTo>
                  <a:lnTo>
                    <a:pt x="870827" y="850510"/>
                  </a:lnTo>
                  <a:lnTo>
                    <a:pt x="872174" y="851372"/>
                  </a:lnTo>
                  <a:lnTo>
                    <a:pt x="873522" y="852288"/>
                  </a:lnTo>
                  <a:lnTo>
                    <a:pt x="874869" y="853205"/>
                  </a:lnTo>
                  <a:lnTo>
                    <a:pt x="876216" y="854067"/>
                  </a:lnTo>
                  <a:lnTo>
                    <a:pt x="877563" y="854983"/>
                  </a:lnTo>
                  <a:lnTo>
                    <a:pt x="878911" y="855845"/>
                  </a:lnTo>
                  <a:lnTo>
                    <a:pt x="880258" y="856708"/>
                  </a:lnTo>
                  <a:lnTo>
                    <a:pt x="881605" y="857624"/>
                  </a:lnTo>
                  <a:lnTo>
                    <a:pt x="883006" y="858486"/>
                  </a:lnTo>
                  <a:lnTo>
                    <a:pt x="884354" y="859348"/>
                  </a:lnTo>
                  <a:lnTo>
                    <a:pt x="885701" y="860210"/>
                  </a:lnTo>
                  <a:lnTo>
                    <a:pt x="887048" y="861073"/>
                  </a:lnTo>
                  <a:lnTo>
                    <a:pt x="888396" y="861935"/>
                  </a:lnTo>
                  <a:lnTo>
                    <a:pt x="889743" y="862797"/>
                  </a:lnTo>
                  <a:lnTo>
                    <a:pt x="891090" y="863660"/>
                  </a:lnTo>
                  <a:lnTo>
                    <a:pt x="892437" y="864468"/>
                  </a:lnTo>
                  <a:lnTo>
                    <a:pt x="893785" y="865330"/>
                  </a:lnTo>
                  <a:lnTo>
                    <a:pt x="895132" y="866192"/>
                  </a:lnTo>
                  <a:lnTo>
                    <a:pt x="896533" y="867001"/>
                  </a:lnTo>
                  <a:lnTo>
                    <a:pt x="897880" y="867863"/>
                  </a:lnTo>
                  <a:lnTo>
                    <a:pt x="899228" y="868671"/>
                  </a:lnTo>
                  <a:lnTo>
                    <a:pt x="900575" y="869534"/>
                  </a:lnTo>
                  <a:lnTo>
                    <a:pt x="901922" y="870342"/>
                  </a:lnTo>
                  <a:lnTo>
                    <a:pt x="903270" y="871150"/>
                  </a:lnTo>
                  <a:lnTo>
                    <a:pt x="904617" y="872013"/>
                  </a:lnTo>
                  <a:lnTo>
                    <a:pt x="905964" y="872821"/>
                  </a:lnTo>
                  <a:lnTo>
                    <a:pt x="907311" y="873629"/>
                  </a:lnTo>
                  <a:lnTo>
                    <a:pt x="908659" y="874438"/>
                  </a:lnTo>
                  <a:lnTo>
                    <a:pt x="910006" y="875246"/>
                  </a:lnTo>
                  <a:lnTo>
                    <a:pt x="911407" y="876055"/>
                  </a:lnTo>
                  <a:lnTo>
                    <a:pt x="912754" y="876809"/>
                  </a:lnTo>
                  <a:lnTo>
                    <a:pt x="914102" y="877617"/>
                  </a:lnTo>
                  <a:lnTo>
                    <a:pt x="915449" y="878426"/>
                  </a:lnTo>
                  <a:lnTo>
                    <a:pt x="916796" y="879180"/>
                  </a:lnTo>
                  <a:lnTo>
                    <a:pt x="918144" y="879989"/>
                  </a:lnTo>
                  <a:lnTo>
                    <a:pt x="919491" y="880743"/>
                  </a:lnTo>
                  <a:lnTo>
                    <a:pt x="920838" y="881551"/>
                  </a:lnTo>
                  <a:lnTo>
                    <a:pt x="922185" y="882306"/>
                  </a:lnTo>
                  <a:lnTo>
                    <a:pt x="923533" y="883060"/>
                  </a:lnTo>
                  <a:lnTo>
                    <a:pt x="924880" y="883869"/>
                  </a:lnTo>
                  <a:lnTo>
                    <a:pt x="926281" y="884623"/>
                  </a:lnTo>
                  <a:lnTo>
                    <a:pt x="927628" y="885378"/>
                  </a:lnTo>
                  <a:lnTo>
                    <a:pt x="928976" y="886132"/>
                  </a:lnTo>
                  <a:lnTo>
                    <a:pt x="930323" y="886887"/>
                  </a:lnTo>
                  <a:lnTo>
                    <a:pt x="931670" y="887641"/>
                  </a:lnTo>
                  <a:lnTo>
                    <a:pt x="933017" y="888396"/>
                  </a:lnTo>
                  <a:lnTo>
                    <a:pt x="934365" y="889096"/>
                  </a:lnTo>
                  <a:lnTo>
                    <a:pt x="935712" y="889851"/>
                  </a:lnTo>
                  <a:lnTo>
                    <a:pt x="937059" y="890605"/>
                  </a:lnTo>
                  <a:lnTo>
                    <a:pt x="938407" y="891306"/>
                  </a:lnTo>
                  <a:lnTo>
                    <a:pt x="939754" y="892060"/>
                  </a:lnTo>
                  <a:lnTo>
                    <a:pt x="941155" y="892761"/>
                  </a:lnTo>
                  <a:lnTo>
                    <a:pt x="942502" y="893515"/>
                  </a:lnTo>
                  <a:lnTo>
                    <a:pt x="943850" y="894216"/>
                  </a:lnTo>
                  <a:lnTo>
                    <a:pt x="945197" y="894916"/>
                  </a:lnTo>
                  <a:lnTo>
                    <a:pt x="946544" y="895617"/>
                  </a:lnTo>
                  <a:lnTo>
                    <a:pt x="947891" y="896318"/>
                  </a:lnTo>
                  <a:lnTo>
                    <a:pt x="949239" y="897018"/>
                  </a:lnTo>
                  <a:lnTo>
                    <a:pt x="950586" y="897719"/>
                  </a:lnTo>
                  <a:lnTo>
                    <a:pt x="951933" y="898419"/>
                  </a:lnTo>
                  <a:lnTo>
                    <a:pt x="953281" y="899120"/>
                  </a:lnTo>
                  <a:lnTo>
                    <a:pt x="954628" y="899821"/>
                  </a:lnTo>
                  <a:lnTo>
                    <a:pt x="956029" y="900521"/>
                  </a:lnTo>
                  <a:lnTo>
                    <a:pt x="957376" y="901168"/>
                  </a:lnTo>
                  <a:lnTo>
                    <a:pt x="958724" y="901868"/>
                  </a:lnTo>
                  <a:lnTo>
                    <a:pt x="960071" y="902515"/>
                  </a:lnTo>
                  <a:lnTo>
                    <a:pt x="961418" y="903216"/>
                  </a:lnTo>
                  <a:lnTo>
                    <a:pt x="962765" y="903862"/>
                  </a:lnTo>
                  <a:lnTo>
                    <a:pt x="964113" y="904509"/>
                  </a:lnTo>
                  <a:lnTo>
                    <a:pt x="965460" y="905210"/>
                  </a:lnTo>
                  <a:lnTo>
                    <a:pt x="966807" y="905856"/>
                  </a:lnTo>
                  <a:lnTo>
                    <a:pt x="968155" y="906503"/>
                  </a:lnTo>
                  <a:lnTo>
                    <a:pt x="969502" y="907150"/>
                  </a:lnTo>
                  <a:lnTo>
                    <a:pt x="970903" y="907796"/>
                  </a:lnTo>
                  <a:lnTo>
                    <a:pt x="972250" y="908443"/>
                  </a:lnTo>
                  <a:lnTo>
                    <a:pt x="973598" y="909090"/>
                  </a:lnTo>
                  <a:lnTo>
                    <a:pt x="974945" y="909736"/>
                  </a:lnTo>
                  <a:lnTo>
                    <a:pt x="976292" y="910329"/>
                  </a:lnTo>
                  <a:lnTo>
                    <a:pt x="977639" y="910976"/>
                  </a:lnTo>
                  <a:lnTo>
                    <a:pt x="978987" y="911623"/>
                  </a:lnTo>
                  <a:lnTo>
                    <a:pt x="980334" y="912215"/>
                  </a:lnTo>
                  <a:lnTo>
                    <a:pt x="981681" y="912862"/>
                  </a:lnTo>
                  <a:lnTo>
                    <a:pt x="983028" y="913455"/>
                  </a:lnTo>
                  <a:lnTo>
                    <a:pt x="984376" y="914048"/>
                  </a:lnTo>
                  <a:lnTo>
                    <a:pt x="985777" y="914694"/>
                  </a:lnTo>
                  <a:lnTo>
                    <a:pt x="987124" y="915287"/>
                  </a:lnTo>
                  <a:lnTo>
                    <a:pt x="988472" y="915880"/>
                  </a:lnTo>
                  <a:lnTo>
                    <a:pt x="989819" y="916473"/>
                  </a:lnTo>
                  <a:lnTo>
                    <a:pt x="991166" y="917066"/>
                  </a:lnTo>
                  <a:lnTo>
                    <a:pt x="992513" y="917658"/>
                  </a:lnTo>
                  <a:lnTo>
                    <a:pt x="993861" y="918251"/>
                  </a:lnTo>
                  <a:lnTo>
                    <a:pt x="995208" y="918844"/>
                  </a:lnTo>
                  <a:lnTo>
                    <a:pt x="996555" y="919383"/>
                  </a:lnTo>
                  <a:lnTo>
                    <a:pt x="997902" y="919976"/>
                  </a:lnTo>
                  <a:lnTo>
                    <a:pt x="999250" y="920569"/>
                  </a:lnTo>
                  <a:lnTo>
                    <a:pt x="1000651" y="921108"/>
                  </a:lnTo>
                  <a:lnTo>
                    <a:pt x="1001998" y="921700"/>
                  </a:lnTo>
                  <a:lnTo>
                    <a:pt x="1003345" y="922239"/>
                  </a:lnTo>
                  <a:lnTo>
                    <a:pt x="1004693" y="922832"/>
                  </a:lnTo>
                  <a:lnTo>
                    <a:pt x="1006040" y="923371"/>
                  </a:lnTo>
                  <a:lnTo>
                    <a:pt x="1007387" y="923910"/>
                  </a:lnTo>
                  <a:lnTo>
                    <a:pt x="1008735" y="924449"/>
                  </a:lnTo>
                  <a:lnTo>
                    <a:pt x="1010082" y="924988"/>
                  </a:lnTo>
                  <a:lnTo>
                    <a:pt x="1011429" y="925527"/>
                  </a:lnTo>
                  <a:lnTo>
                    <a:pt x="1012776" y="926066"/>
                  </a:lnTo>
                  <a:lnTo>
                    <a:pt x="1014124" y="926604"/>
                  </a:lnTo>
                  <a:lnTo>
                    <a:pt x="1015525" y="927143"/>
                  </a:lnTo>
                  <a:lnTo>
                    <a:pt x="1016872" y="927682"/>
                  </a:lnTo>
                  <a:lnTo>
                    <a:pt x="1018219" y="928221"/>
                  </a:lnTo>
                  <a:lnTo>
                    <a:pt x="1019567" y="928760"/>
                  </a:lnTo>
                  <a:lnTo>
                    <a:pt x="1020914" y="929245"/>
                  </a:lnTo>
                  <a:lnTo>
                    <a:pt x="1022261" y="929784"/>
                  </a:lnTo>
                  <a:lnTo>
                    <a:pt x="1023609" y="930269"/>
                  </a:lnTo>
                  <a:lnTo>
                    <a:pt x="1024956" y="930808"/>
                  </a:lnTo>
                  <a:lnTo>
                    <a:pt x="1026303" y="931293"/>
                  </a:lnTo>
                  <a:lnTo>
                    <a:pt x="1027650" y="931778"/>
                  </a:lnTo>
                  <a:lnTo>
                    <a:pt x="1028998" y="932317"/>
                  </a:lnTo>
                  <a:lnTo>
                    <a:pt x="1030399" y="932802"/>
                  </a:lnTo>
                  <a:lnTo>
                    <a:pt x="1039830" y="936197"/>
                  </a:lnTo>
                  <a:lnTo>
                    <a:pt x="1041177" y="936628"/>
                  </a:lnTo>
                  <a:lnTo>
                    <a:pt x="1042524" y="937113"/>
                  </a:lnTo>
                  <a:lnTo>
                    <a:pt x="1043926" y="937598"/>
                  </a:lnTo>
                  <a:lnTo>
                    <a:pt x="1045273" y="938029"/>
                  </a:lnTo>
                  <a:lnTo>
                    <a:pt x="1046620" y="938514"/>
                  </a:lnTo>
                  <a:lnTo>
                    <a:pt x="1047967" y="938946"/>
                  </a:lnTo>
                  <a:lnTo>
                    <a:pt x="1049315" y="939377"/>
                  </a:lnTo>
                  <a:lnTo>
                    <a:pt x="1050662" y="939862"/>
                  </a:lnTo>
                  <a:lnTo>
                    <a:pt x="1052009" y="940293"/>
                  </a:lnTo>
                  <a:lnTo>
                    <a:pt x="1053356" y="940724"/>
                  </a:lnTo>
                  <a:lnTo>
                    <a:pt x="1054704" y="941155"/>
                  </a:lnTo>
                  <a:lnTo>
                    <a:pt x="1056051" y="941640"/>
                  </a:lnTo>
                  <a:lnTo>
                    <a:pt x="1057398" y="942071"/>
                  </a:lnTo>
                  <a:lnTo>
                    <a:pt x="1058799" y="942502"/>
                  </a:lnTo>
                  <a:lnTo>
                    <a:pt x="1060147" y="942933"/>
                  </a:lnTo>
                  <a:lnTo>
                    <a:pt x="1061494" y="943311"/>
                  </a:lnTo>
                  <a:lnTo>
                    <a:pt x="1062841" y="943742"/>
                  </a:lnTo>
                  <a:lnTo>
                    <a:pt x="1064189" y="944173"/>
                  </a:lnTo>
                  <a:lnTo>
                    <a:pt x="1065536" y="944604"/>
                  </a:lnTo>
                  <a:lnTo>
                    <a:pt x="1066883" y="944981"/>
                  </a:lnTo>
                  <a:lnTo>
                    <a:pt x="1068230" y="945412"/>
                  </a:lnTo>
                  <a:lnTo>
                    <a:pt x="1069578" y="945844"/>
                  </a:lnTo>
                  <a:lnTo>
                    <a:pt x="1070925" y="946221"/>
                  </a:lnTo>
                  <a:lnTo>
                    <a:pt x="1072272" y="946598"/>
                  </a:lnTo>
                  <a:lnTo>
                    <a:pt x="1073673" y="947029"/>
                  </a:lnTo>
                  <a:lnTo>
                    <a:pt x="1075021" y="947406"/>
                  </a:lnTo>
                  <a:lnTo>
                    <a:pt x="1076368" y="947784"/>
                  </a:lnTo>
                  <a:lnTo>
                    <a:pt x="1077715" y="948215"/>
                  </a:lnTo>
                  <a:lnTo>
                    <a:pt x="1079063" y="948592"/>
                  </a:lnTo>
                  <a:lnTo>
                    <a:pt x="1080410" y="948969"/>
                  </a:lnTo>
                  <a:lnTo>
                    <a:pt x="1081757" y="949347"/>
                  </a:lnTo>
                  <a:lnTo>
                    <a:pt x="1083104" y="949724"/>
                  </a:lnTo>
                  <a:lnTo>
                    <a:pt x="1084452" y="950101"/>
                  </a:lnTo>
                  <a:lnTo>
                    <a:pt x="1085799" y="950478"/>
                  </a:lnTo>
                  <a:lnTo>
                    <a:pt x="1087146" y="950855"/>
                  </a:lnTo>
                  <a:lnTo>
                    <a:pt x="1088547" y="951233"/>
                  </a:lnTo>
                  <a:lnTo>
                    <a:pt x="1089895" y="951556"/>
                  </a:lnTo>
                  <a:lnTo>
                    <a:pt x="1091242" y="951933"/>
                  </a:lnTo>
                  <a:lnTo>
                    <a:pt x="1092589" y="952311"/>
                  </a:lnTo>
                  <a:lnTo>
                    <a:pt x="1093937" y="952634"/>
                  </a:lnTo>
                  <a:lnTo>
                    <a:pt x="1095284" y="953011"/>
                  </a:lnTo>
                  <a:lnTo>
                    <a:pt x="1096631" y="953388"/>
                  </a:lnTo>
                  <a:lnTo>
                    <a:pt x="1097978" y="953712"/>
                  </a:lnTo>
                  <a:lnTo>
                    <a:pt x="1099326" y="954035"/>
                  </a:lnTo>
                  <a:lnTo>
                    <a:pt x="1100673" y="954412"/>
                  </a:lnTo>
                  <a:lnTo>
                    <a:pt x="1102020" y="954736"/>
                  </a:lnTo>
                  <a:lnTo>
                    <a:pt x="1103421" y="955059"/>
                  </a:lnTo>
                  <a:lnTo>
                    <a:pt x="1104769" y="955436"/>
                  </a:lnTo>
                  <a:lnTo>
                    <a:pt x="1106116" y="955760"/>
                  </a:lnTo>
                  <a:lnTo>
                    <a:pt x="1107463" y="956083"/>
                  </a:lnTo>
                  <a:lnTo>
                    <a:pt x="1108811" y="956406"/>
                  </a:lnTo>
                  <a:lnTo>
                    <a:pt x="1110158" y="956730"/>
                  </a:lnTo>
                  <a:lnTo>
                    <a:pt x="1111505" y="957053"/>
                  </a:lnTo>
                  <a:lnTo>
                    <a:pt x="1112852" y="957376"/>
                  </a:lnTo>
                  <a:lnTo>
                    <a:pt x="1114200" y="957700"/>
                  </a:lnTo>
                  <a:lnTo>
                    <a:pt x="1115547" y="958023"/>
                  </a:lnTo>
                  <a:lnTo>
                    <a:pt x="1116894" y="958346"/>
                  </a:lnTo>
                  <a:lnTo>
                    <a:pt x="1118295" y="958616"/>
                  </a:lnTo>
                  <a:lnTo>
                    <a:pt x="1119643" y="958939"/>
                  </a:lnTo>
                  <a:lnTo>
                    <a:pt x="1120990" y="959262"/>
                  </a:lnTo>
                  <a:lnTo>
                    <a:pt x="1122337" y="959532"/>
                  </a:lnTo>
                  <a:lnTo>
                    <a:pt x="1123684" y="959855"/>
                  </a:lnTo>
                  <a:lnTo>
                    <a:pt x="1125032" y="960125"/>
                  </a:lnTo>
                  <a:lnTo>
                    <a:pt x="1126379" y="960448"/>
                  </a:lnTo>
                  <a:lnTo>
                    <a:pt x="1127726" y="960718"/>
                  </a:lnTo>
                  <a:lnTo>
                    <a:pt x="1129074" y="961041"/>
                  </a:lnTo>
                  <a:lnTo>
                    <a:pt x="1130421" y="961310"/>
                  </a:lnTo>
                  <a:lnTo>
                    <a:pt x="1131768" y="961634"/>
                  </a:lnTo>
                  <a:lnTo>
                    <a:pt x="1133169" y="961903"/>
                  </a:lnTo>
                  <a:lnTo>
                    <a:pt x="1134517" y="962173"/>
                  </a:lnTo>
                  <a:lnTo>
                    <a:pt x="1135864" y="962442"/>
                  </a:lnTo>
                  <a:lnTo>
                    <a:pt x="1137211" y="962712"/>
                  </a:lnTo>
                  <a:lnTo>
                    <a:pt x="1138558" y="963035"/>
                  </a:lnTo>
                  <a:lnTo>
                    <a:pt x="1139906" y="963304"/>
                  </a:lnTo>
                  <a:lnTo>
                    <a:pt x="1141253" y="963574"/>
                  </a:lnTo>
                  <a:lnTo>
                    <a:pt x="1142600" y="963843"/>
                  </a:lnTo>
                  <a:lnTo>
                    <a:pt x="1143948" y="964113"/>
                  </a:lnTo>
                  <a:lnTo>
                    <a:pt x="1145295" y="964382"/>
                  </a:lnTo>
                  <a:lnTo>
                    <a:pt x="1146642" y="964598"/>
                  </a:lnTo>
                  <a:lnTo>
                    <a:pt x="1148043" y="964867"/>
                  </a:lnTo>
                  <a:lnTo>
                    <a:pt x="1149391" y="965137"/>
                  </a:lnTo>
                  <a:lnTo>
                    <a:pt x="1150738" y="965406"/>
                  </a:lnTo>
                  <a:lnTo>
                    <a:pt x="1152085" y="965622"/>
                  </a:lnTo>
                  <a:lnTo>
                    <a:pt x="1153432" y="965891"/>
                  </a:lnTo>
                  <a:lnTo>
                    <a:pt x="1154780" y="966161"/>
                  </a:lnTo>
                  <a:lnTo>
                    <a:pt x="1156127" y="966376"/>
                  </a:lnTo>
                  <a:lnTo>
                    <a:pt x="1157474" y="966646"/>
                  </a:lnTo>
                  <a:lnTo>
                    <a:pt x="1158822" y="966915"/>
                  </a:lnTo>
                  <a:lnTo>
                    <a:pt x="1160169" y="967131"/>
                  </a:lnTo>
                  <a:lnTo>
                    <a:pt x="1161516" y="967346"/>
                  </a:lnTo>
                  <a:lnTo>
                    <a:pt x="1162917" y="967616"/>
                  </a:lnTo>
                  <a:lnTo>
                    <a:pt x="1164265" y="967831"/>
                  </a:lnTo>
                  <a:lnTo>
                    <a:pt x="1165612" y="968101"/>
                  </a:lnTo>
                  <a:lnTo>
                    <a:pt x="1166959" y="968316"/>
                  </a:lnTo>
                  <a:lnTo>
                    <a:pt x="1168306" y="968532"/>
                  </a:lnTo>
                  <a:lnTo>
                    <a:pt x="1169654" y="968747"/>
                  </a:lnTo>
                  <a:lnTo>
                    <a:pt x="1171001" y="969017"/>
                  </a:lnTo>
                  <a:lnTo>
                    <a:pt x="1172348" y="969232"/>
                  </a:lnTo>
                  <a:lnTo>
                    <a:pt x="1173695" y="969448"/>
                  </a:lnTo>
                  <a:lnTo>
                    <a:pt x="1175043" y="969663"/>
                  </a:lnTo>
                  <a:lnTo>
                    <a:pt x="1176390" y="969879"/>
                  </a:lnTo>
                  <a:lnTo>
                    <a:pt x="1177791" y="970095"/>
                  </a:lnTo>
                  <a:lnTo>
                    <a:pt x="1179138" y="970310"/>
                  </a:lnTo>
                  <a:lnTo>
                    <a:pt x="1180486" y="970526"/>
                  </a:lnTo>
                  <a:lnTo>
                    <a:pt x="1181833" y="970741"/>
                  </a:lnTo>
                  <a:lnTo>
                    <a:pt x="1183180" y="970957"/>
                  </a:lnTo>
                  <a:lnTo>
                    <a:pt x="1184528" y="971172"/>
                  </a:lnTo>
                  <a:lnTo>
                    <a:pt x="1185875" y="971334"/>
                  </a:lnTo>
                  <a:lnTo>
                    <a:pt x="1187222" y="971550"/>
                  </a:lnTo>
                  <a:lnTo>
                    <a:pt x="1188569" y="971765"/>
                  </a:lnTo>
                  <a:lnTo>
                    <a:pt x="1189917" y="971981"/>
                  </a:lnTo>
                  <a:lnTo>
                    <a:pt x="1191318" y="972142"/>
                  </a:lnTo>
                  <a:lnTo>
                    <a:pt x="1192665" y="972358"/>
                  </a:lnTo>
                  <a:lnTo>
                    <a:pt x="1194012" y="972574"/>
                  </a:lnTo>
                  <a:lnTo>
                    <a:pt x="1195360" y="972735"/>
                  </a:lnTo>
                  <a:lnTo>
                    <a:pt x="1196707" y="972951"/>
                  </a:lnTo>
                  <a:lnTo>
                    <a:pt x="1198054" y="973113"/>
                  </a:lnTo>
                  <a:lnTo>
                    <a:pt x="1199402" y="973328"/>
                  </a:lnTo>
                  <a:lnTo>
                    <a:pt x="1200749" y="973490"/>
                  </a:lnTo>
                  <a:lnTo>
                    <a:pt x="1202096" y="973705"/>
                  </a:lnTo>
                  <a:lnTo>
                    <a:pt x="1203443" y="973867"/>
                  </a:lnTo>
                  <a:lnTo>
                    <a:pt x="1204791" y="974083"/>
                  </a:lnTo>
                  <a:lnTo>
                    <a:pt x="1206192" y="974244"/>
                  </a:lnTo>
                  <a:lnTo>
                    <a:pt x="1207539" y="974406"/>
                  </a:lnTo>
                  <a:lnTo>
                    <a:pt x="1208886" y="974621"/>
                  </a:lnTo>
                  <a:lnTo>
                    <a:pt x="1210234" y="974783"/>
                  </a:lnTo>
                  <a:lnTo>
                    <a:pt x="1211581" y="974945"/>
                  </a:lnTo>
                  <a:lnTo>
                    <a:pt x="1212928" y="975106"/>
                  </a:lnTo>
                  <a:lnTo>
                    <a:pt x="1214276" y="975322"/>
                  </a:lnTo>
                  <a:lnTo>
                    <a:pt x="1215623" y="975484"/>
                  </a:lnTo>
                  <a:lnTo>
                    <a:pt x="1216970" y="975645"/>
                  </a:lnTo>
                  <a:lnTo>
                    <a:pt x="1218317" y="975807"/>
                  </a:lnTo>
                  <a:lnTo>
                    <a:pt x="1219665" y="975969"/>
                  </a:lnTo>
                  <a:lnTo>
                    <a:pt x="1221066" y="976130"/>
                  </a:lnTo>
                  <a:lnTo>
                    <a:pt x="1222413" y="976292"/>
                  </a:lnTo>
                  <a:lnTo>
                    <a:pt x="1223760" y="976454"/>
                  </a:lnTo>
                  <a:lnTo>
                    <a:pt x="1225108" y="976615"/>
                  </a:lnTo>
                  <a:lnTo>
                    <a:pt x="1226455" y="976777"/>
                  </a:lnTo>
                  <a:lnTo>
                    <a:pt x="1227802" y="976939"/>
                  </a:lnTo>
                  <a:lnTo>
                    <a:pt x="1229150" y="977100"/>
                  </a:lnTo>
                  <a:lnTo>
                    <a:pt x="1230497" y="977262"/>
                  </a:lnTo>
                  <a:lnTo>
                    <a:pt x="1231844" y="977424"/>
                  </a:lnTo>
                  <a:lnTo>
                    <a:pt x="1233191" y="977532"/>
                  </a:lnTo>
                  <a:lnTo>
                    <a:pt x="1234539" y="977693"/>
                  </a:lnTo>
                  <a:lnTo>
                    <a:pt x="1235940" y="977855"/>
                  </a:lnTo>
                  <a:lnTo>
                    <a:pt x="1237287" y="978017"/>
                  </a:lnTo>
                  <a:lnTo>
                    <a:pt x="1238634" y="978124"/>
                  </a:lnTo>
                  <a:lnTo>
                    <a:pt x="1239982" y="978286"/>
                  </a:lnTo>
                  <a:lnTo>
                    <a:pt x="1241329" y="978448"/>
                  </a:lnTo>
                  <a:lnTo>
                    <a:pt x="1242676" y="978556"/>
                  </a:lnTo>
                  <a:lnTo>
                    <a:pt x="1244023" y="978717"/>
                  </a:lnTo>
                  <a:lnTo>
                    <a:pt x="1245371" y="978879"/>
                  </a:lnTo>
                  <a:lnTo>
                    <a:pt x="1246718" y="978987"/>
                  </a:lnTo>
                  <a:lnTo>
                    <a:pt x="1248065" y="979148"/>
                  </a:lnTo>
                  <a:lnTo>
                    <a:pt x="1249413" y="979256"/>
                  </a:lnTo>
                  <a:lnTo>
                    <a:pt x="1250814" y="979418"/>
                  </a:lnTo>
                  <a:lnTo>
                    <a:pt x="1252161" y="979526"/>
                  </a:lnTo>
                  <a:lnTo>
                    <a:pt x="1253508" y="979687"/>
                  </a:lnTo>
                  <a:lnTo>
                    <a:pt x="1254856" y="979795"/>
                  </a:lnTo>
                  <a:lnTo>
                    <a:pt x="1256203" y="979957"/>
                  </a:lnTo>
                  <a:lnTo>
                    <a:pt x="1257550" y="980064"/>
                  </a:lnTo>
                  <a:lnTo>
                    <a:pt x="1258897" y="980172"/>
                  </a:lnTo>
                  <a:lnTo>
                    <a:pt x="1260245" y="980334"/>
                  </a:lnTo>
                  <a:lnTo>
                    <a:pt x="1261592" y="980442"/>
                  </a:lnTo>
                  <a:lnTo>
                    <a:pt x="1262939" y="980549"/>
                  </a:lnTo>
                  <a:lnTo>
                    <a:pt x="1264287" y="980711"/>
                  </a:lnTo>
                  <a:lnTo>
                    <a:pt x="1265688" y="980819"/>
                  </a:lnTo>
                  <a:lnTo>
                    <a:pt x="1267035" y="980927"/>
                  </a:lnTo>
                  <a:lnTo>
                    <a:pt x="1268382" y="981035"/>
                  </a:lnTo>
                  <a:lnTo>
                    <a:pt x="1269730" y="981196"/>
                  </a:lnTo>
                  <a:lnTo>
                    <a:pt x="1271077" y="981304"/>
                  </a:lnTo>
                  <a:lnTo>
                    <a:pt x="1279161" y="981951"/>
                  </a:lnTo>
                  <a:lnTo>
                    <a:pt x="1280562" y="982058"/>
                  </a:lnTo>
                  <a:lnTo>
                    <a:pt x="1289993" y="982813"/>
                  </a:lnTo>
                  <a:lnTo>
                    <a:pt x="1291340" y="982921"/>
                  </a:lnTo>
                  <a:lnTo>
                    <a:pt x="1292687" y="983028"/>
                  </a:lnTo>
                  <a:lnTo>
                    <a:pt x="1294034" y="983136"/>
                  </a:lnTo>
                  <a:lnTo>
                    <a:pt x="1295436" y="983244"/>
                  </a:lnTo>
                  <a:lnTo>
                    <a:pt x="1296783" y="983352"/>
                  </a:lnTo>
                  <a:lnTo>
                    <a:pt x="1298130" y="983406"/>
                  </a:lnTo>
                  <a:lnTo>
                    <a:pt x="1299477" y="983514"/>
                  </a:lnTo>
                  <a:lnTo>
                    <a:pt x="1300825" y="983621"/>
                  </a:lnTo>
                  <a:lnTo>
                    <a:pt x="1302172" y="983729"/>
                  </a:lnTo>
                  <a:lnTo>
                    <a:pt x="1303519" y="983837"/>
                  </a:lnTo>
                  <a:lnTo>
                    <a:pt x="1304867" y="983891"/>
                  </a:lnTo>
                  <a:lnTo>
                    <a:pt x="1306214" y="983999"/>
                  </a:lnTo>
                  <a:lnTo>
                    <a:pt x="1307561" y="984106"/>
                  </a:lnTo>
                  <a:lnTo>
                    <a:pt x="1308908" y="984160"/>
                  </a:lnTo>
                  <a:lnTo>
                    <a:pt x="1310310" y="984268"/>
                  </a:lnTo>
                  <a:lnTo>
                    <a:pt x="1311657" y="984376"/>
                  </a:lnTo>
                  <a:lnTo>
                    <a:pt x="1313004" y="984430"/>
                  </a:lnTo>
                  <a:lnTo>
                    <a:pt x="1314351" y="984537"/>
                  </a:lnTo>
                  <a:lnTo>
                    <a:pt x="1315699" y="984645"/>
                  </a:lnTo>
                  <a:lnTo>
                    <a:pt x="1317046" y="984699"/>
                  </a:lnTo>
                  <a:lnTo>
                    <a:pt x="1318393" y="984807"/>
                  </a:lnTo>
                  <a:lnTo>
                    <a:pt x="1319741" y="984861"/>
                  </a:lnTo>
                  <a:lnTo>
                    <a:pt x="1321088" y="984969"/>
                  </a:lnTo>
                  <a:lnTo>
                    <a:pt x="1322435" y="985022"/>
                  </a:lnTo>
                  <a:lnTo>
                    <a:pt x="1323782" y="985130"/>
                  </a:lnTo>
                  <a:lnTo>
                    <a:pt x="1325184" y="985184"/>
                  </a:lnTo>
                  <a:lnTo>
                    <a:pt x="1326531" y="985292"/>
                  </a:lnTo>
                  <a:lnTo>
                    <a:pt x="1327878" y="985346"/>
                  </a:lnTo>
                  <a:lnTo>
                    <a:pt x="1329225" y="985454"/>
                  </a:lnTo>
                  <a:lnTo>
                    <a:pt x="1330573" y="985507"/>
                  </a:lnTo>
                  <a:lnTo>
                    <a:pt x="1331920" y="985615"/>
                  </a:lnTo>
                  <a:lnTo>
                    <a:pt x="1333267" y="985669"/>
                  </a:lnTo>
                  <a:lnTo>
                    <a:pt x="1334615" y="985723"/>
                  </a:lnTo>
                  <a:lnTo>
                    <a:pt x="1335962" y="985831"/>
                  </a:lnTo>
                  <a:lnTo>
                    <a:pt x="1337309" y="985885"/>
                  </a:lnTo>
                  <a:lnTo>
                    <a:pt x="1338710" y="985993"/>
                  </a:lnTo>
                  <a:lnTo>
                    <a:pt x="1340058" y="986046"/>
                  </a:lnTo>
                  <a:lnTo>
                    <a:pt x="1341405" y="986100"/>
                  </a:lnTo>
                  <a:lnTo>
                    <a:pt x="1342752" y="986208"/>
                  </a:lnTo>
                  <a:lnTo>
                    <a:pt x="1344099" y="986262"/>
                  </a:lnTo>
                  <a:lnTo>
                    <a:pt x="1345447" y="986316"/>
                  </a:lnTo>
                  <a:lnTo>
                    <a:pt x="1346794" y="986424"/>
                  </a:lnTo>
                  <a:lnTo>
                    <a:pt x="1348141" y="986478"/>
                  </a:lnTo>
                  <a:lnTo>
                    <a:pt x="1349489" y="986531"/>
                  </a:lnTo>
                  <a:lnTo>
                    <a:pt x="1350836" y="986585"/>
                  </a:lnTo>
                </a:path>
              </a:pathLst>
            </a:custGeom>
            <a:ln w="8083">
              <a:solidFill>
                <a:srgbClr val="009F86"/>
              </a:solidFill>
            </a:ln>
          </p:spPr>
          <p:txBody>
            <a:bodyPr wrap="square" lIns="0" tIns="0" rIns="0" bIns="0" rtlCol="0"/>
            <a:lstStyle/>
            <a:p>
              <a:endParaRPr/>
            </a:p>
          </p:txBody>
        </p:sp>
        <p:sp>
          <p:nvSpPr>
            <p:cNvPr id="14" name="object 14"/>
            <p:cNvSpPr/>
            <p:nvPr/>
          </p:nvSpPr>
          <p:spPr>
            <a:xfrm>
              <a:off x="1370008" y="1770742"/>
              <a:ext cx="864869" cy="233045"/>
            </a:xfrm>
            <a:custGeom>
              <a:avLst/>
              <a:gdLst/>
              <a:ahLst/>
              <a:cxnLst/>
              <a:rect l="l" t="t" r="r" b="b"/>
              <a:pathLst>
                <a:path w="864869" h="233044">
                  <a:moveTo>
                    <a:pt x="0" y="232810"/>
                  </a:moveTo>
                  <a:lnTo>
                    <a:pt x="864306" y="232810"/>
                  </a:lnTo>
                  <a:lnTo>
                    <a:pt x="864306" y="0"/>
                  </a:lnTo>
                  <a:lnTo>
                    <a:pt x="0" y="0"/>
                  </a:lnTo>
                  <a:lnTo>
                    <a:pt x="0" y="232810"/>
                  </a:lnTo>
                  <a:close/>
                </a:path>
              </a:pathLst>
            </a:custGeom>
            <a:ln w="4041">
              <a:solidFill>
                <a:srgbClr val="000000"/>
              </a:solidFill>
            </a:ln>
          </p:spPr>
          <p:txBody>
            <a:bodyPr wrap="square" lIns="0" tIns="0" rIns="0" bIns="0" rtlCol="0"/>
            <a:lstStyle/>
            <a:p>
              <a:endParaRPr/>
            </a:p>
          </p:txBody>
        </p:sp>
        <p:sp>
          <p:nvSpPr>
            <p:cNvPr id="15" name="object 15"/>
            <p:cNvSpPr/>
            <p:nvPr/>
          </p:nvSpPr>
          <p:spPr>
            <a:xfrm>
              <a:off x="1413660" y="1833794"/>
              <a:ext cx="29209" cy="29209"/>
            </a:xfrm>
            <a:custGeom>
              <a:avLst/>
              <a:gdLst/>
              <a:ahLst/>
              <a:cxnLst/>
              <a:rect l="l" t="t" r="r" b="b"/>
              <a:pathLst>
                <a:path w="29209" h="29210">
                  <a:moveTo>
                    <a:pt x="29101" y="0"/>
                  </a:moveTo>
                  <a:lnTo>
                    <a:pt x="0" y="0"/>
                  </a:lnTo>
                  <a:lnTo>
                    <a:pt x="0" y="29101"/>
                  </a:lnTo>
                  <a:lnTo>
                    <a:pt x="29101" y="29101"/>
                  </a:lnTo>
                  <a:lnTo>
                    <a:pt x="29101" y="0"/>
                  </a:lnTo>
                  <a:close/>
                </a:path>
              </a:pathLst>
            </a:custGeom>
            <a:solidFill>
              <a:srgbClr val="000000"/>
            </a:solidFill>
          </p:spPr>
          <p:txBody>
            <a:bodyPr wrap="square" lIns="0" tIns="0" rIns="0" bIns="0" rtlCol="0"/>
            <a:lstStyle/>
            <a:p>
              <a:endParaRPr/>
            </a:p>
          </p:txBody>
        </p:sp>
        <p:sp>
          <p:nvSpPr>
            <p:cNvPr id="16" name="object 16"/>
            <p:cNvSpPr/>
            <p:nvPr/>
          </p:nvSpPr>
          <p:spPr>
            <a:xfrm>
              <a:off x="1413660" y="1911399"/>
              <a:ext cx="29209" cy="29209"/>
            </a:xfrm>
            <a:custGeom>
              <a:avLst/>
              <a:gdLst/>
              <a:ahLst/>
              <a:cxnLst/>
              <a:rect l="l" t="t" r="r" b="b"/>
              <a:pathLst>
                <a:path w="29209" h="29210">
                  <a:moveTo>
                    <a:pt x="29101" y="0"/>
                  </a:moveTo>
                  <a:lnTo>
                    <a:pt x="0" y="0"/>
                  </a:lnTo>
                  <a:lnTo>
                    <a:pt x="0" y="29100"/>
                  </a:lnTo>
                  <a:lnTo>
                    <a:pt x="29101" y="29100"/>
                  </a:lnTo>
                  <a:lnTo>
                    <a:pt x="29101" y="0"/>
                  </a:lnTo>
                  <a:close/>
                </a:path>
              </a:pathLst>
            </a:custGeom>
            <a:solidFill>
              <a:srgbClr val="009F86"/>
            </a:solidFill>
          </p:spPr>
          <p:txBody>
            <a:bodyPr wrap="square" lIns="0" tIns="0" rIns="0" bIns="0" rtlCol="0"/>
            <a:lstStyle/>
            <a:p>
              <a:endParaRPr/>
            </a:p>
          </p:txBody>
        </p:sp>
      </p:grpSp>
      <p:sp>
        <p:nvSpPr>
          <p:cNvPr id="17" name="object 17"/>
          <p:cNvSpPr txBox="1"/>
          <p:nvPr/>
        </p:nvSpPr>
        <p:spPr>
          <a:xfrm>
            <a:off x="914916" y="3059190"/>
            <a:ext cx="99695" cy="103505"/>
          </a:xfrm>
          <a:prstGeom prst="rect">
            <a:avLst/>
          </a:prstGeom>
        </p:spPr>
        <p:txBody>
          <a:bodyPr vert="horz" wrap="square" lIns="0" tIns="13970" rIns="0" bIns="0" rtlCol="0">
            <a:spAutoFit/>
          </a:bodyPr>
          <a:lstStyle/>
          <a:p>
            <a:pPr marL="12700">
              <a:lnSpc>
                <a:spcPct val="100000"/>
              </a:lnSpc>
              <a:spcBef>
                <a:spcPts val="110"/>
              </a:spcBef>
            </a:pPr>
            <a:r>
              <a:rPr sz="500" spc="-25" dirty="0">
                <a:latin typeface="Microsoft Sans Serif"/>
                <a:cs typeface="Microsoft Sans Serif"/>
              </a:rPr>
              <a:t>−6</a:t>
            </a:r>
            <a:endParaRPr sz="500">
              <a:latin typeface="Microsoft Sans Serif"/>
              <a:cs typeface="Microsoft Sans Serif"/>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72</a:t>
            </a:fld>
            <a:r>
              <a:rPr spc="-240" dirty="0"/>
              <a:t> </a:t>
            </a:r>
            <a:r>
              <a:rPr dirty="0"/>
              <a:t>/</a:t>
            </a:r>
            <a:r>
              <a:rPr spc="-245" dirty="0"/>
              <a:t> </a:t>
            </a:r>
            <a:r>
              <a:rPr spc="-25" dirty="0"/>
              <a:t>21</a:t>
            </a:r>
          </a:p>
        </p:txBody>
      </p:sp>
      <p:sp>
        <p:nvSpPr>
          <p:cNvPr id="18" name="object 18"/>
          <p:cNvSpPr txBox="1"/>
          <p:nvPr/>
        </p:nvSpPr>
        <p:spPr>
          <a:xfrm>
            <a:off x="1105980" y="3059190"/>
            <a:ext cx="995680" cy="273685"/>
          </a:xfrm>
          <a:prstGeom prst="rect">
            <a:avLst/>
          </a:prstGeom>
        </p:spPr>
        <p:txBody>
          <a:bodyPr vert="horz" wrap="square" lIns="0" tIns="13970" rIns="0" bIns="0" rtlCol="0">
            <a:spAutoFit/>
          </a:bodyPr>
          <a:lstStyle/>
          <a:p>
            <a:pPr marL="91440">
              <a:lnSpc>
                <a:spcPct val="100000"/>
              </a:lnSpc>
              <a:spcBef>
                <a:spcPts val="110"/>
              </a:spcBef>
              <a:tabLst>
                <a:tab pos="361315" algn="l"/>
                <a:tab pos="650875" algn="l"/>
                <a:tab pos="920750" algn="l"/>
              </a:tabLst>
            </a:pPr>
            <a:r>
              <a:rPr sz="500" spc="-25" dirty="0">
                <a:latin typeface="Microsoft Sans Serif"/>
                <a:cs typeface="Microsoft Sans Serif"/>
              </a:rPr>
              <a:t>−4</a:t>
            </a:r>
            <a:r>
              <a:rPr sz="500" dirty="0">
                <a:latin typeface="Microsoft Sans Serif"/>
                <a:cs typeface="Microsoft Sans Serif"/>
              </a:rPr>
              <a:t>	</a:t>
            </a:r>
            <a:r>
              <a:rPr sz="500" spc="-25" dirty="0">
                <a:latin typeface="Microsoft Sans Serif"/>
                <a:cs typeface="Microsoft Sans Serif"/>
              </a:rPr>
              <a:t>−2</a:t>
            </a:r>
            <a:r>
              <a:rPr sz="500" dirty="0">
                <a:latin typeface="Microsoft Sans Serif"/>
                <a:cs typeface="Microsoft Sans Serif"/>
              </a:rPr>
              <a:t>	</a:t>
            </a:r>
            <a:r>
              <a:rPr sz="500" spc="-50" dirty="0">
                <a:latin typeface="Microsoft Sans Serif"/>
                <a:cs typeface="Microsoft Sans Serif"/>
              </a:rPr>
              <a:t>0</a:t>
            </a:r>
            <a:r>
              <a:rPr sz="500" dirty="0">
                <a:latin typeface="Microsoft Sans Serif"/>
                <a:cs typeface="Microsoft Sans Serif"/>
              </a:rPr>
              <a:t>	</a:t>
            </a:r>
            <a:r>
              <a:rPr sz="500" spc="-50" dirty="0">
                <a:latin typeface="Microsoft Sans Serif"/>
                <a:cs typeface="Microsoft Sans Serif"/>
              </a:rPr>
              <a:t>2</a:t>
            </a:r>
            <a:endParaRPr sz="500">
              <a:latin typeface="Microsoft Sans Serif"/>
              <a:cs typeface="Microsoft Sans Serif"/>
            </a:endParaRPr>
          </a:p>
          <a:p>
            <a:pPr>
              <a:lnSpc>
                <a:spcPct val="100000"/>
              </a:lnSpc>
              <a:spcBef>
                <a:spcPts val="45"/>
              </a:spcBef>
            </a:pPr>
            <a:endParaRPr sz="500">
              <a:latin typeface="Microsoft Sans Serif"/>
              <a:cs typeface="Microsoft Sans Serif"/>
            </a:endParaRPr>
          </a:p>
          <a:p>
            <a:pPr marL="50800">
              <a:lnSpc>
                <a:spcPct val="100000"/>
              </a:lnSpc>
              <a:spcBef>
                <a:spcPts val="5"/>
              </a:spcBef>
            </a:pPr>
            <a:r>
              <a:rPr sz="900" i="1" baseline="9259" dirty="0">
                <a:solidFill>
                  <a:srgbClr val="231F20"/>
                </a:solidFill>
                <a:latin typeface="Calibri"/>
                <a:cs typeface="Calibri"/>
              </a:rPr>
              <a:t>y</a:t>
            </a:r>
            <a:r>
              <a:rPr sz="400" i="1" dirty="0">
                <a:solidFill>
                  <a:srgbClr val="231F20"/>
                </a:solidFill>
                <a:latin typeface="Calibri"/>
                <a:cs typeface="Calibri"/>
              </a:rPr>
              <a:t>i</a:t>
            </a:r>
            <a:r>
              <a:rPr sz="900" baseline="9259" dirty="0">
                <a:solidFill>
                  <a:srgbClr val="231F20"/>
                </a:solidFill>
                <a:latin typeface="Tahoma"/>
                <a:cs typeface="Tahoma"/>
              </a:rPr>
              <a:t>(</a:t>
            </a:r>
            <a:r>
              <a:rPr sz="900" i="1" baseline="9259" dirty="0">
                <a:solidFill>
                  <a:srgbClr val="231F20"/>
                </a:solidFill>
                <a:latin typeface="Calibri"/>
                <a:cs typeface="Calibri"/>
              </a:rPr>
              <a:t>β</a:t>
            </a:r>
            <a:r>
              <a:rPr sz="400" dirty="0">
                <a:solidFill>
                  <a:srgbClr val="231F20"/>
                </a:solidFill>
                <a:latin typeface="Calibri"/>
                <a:cs typeface="Calibri"/>
              </a:rPr>
              <a:t>0</a:t>
            </a:r>
            <a:r>
              <a:rPr sz="400" spc="110" dirty="0">
                <a:solidFill>
                  <a:srgbClr val="231F20"/>
                </a:solidFill>
                <a:latin typeface="Calibri"/>
                <a:cs typeface="Calibri"/>
              </a:rPr>
              <a:t> </a:t>
            </a:r>
            <a:r>
              <a:rPr sz="900" baseline="9259" dirty="0">
                <a:solidFill>
                  <a:srgbClr val="231F20"/>
                </a:solidFill>
                <a:latin typeface="Tahoma"/>
                <a:cs typeface="Tahoma"/>
              </a:rPr>
              <a:t>+</a:t>
            </a:r>
            <a:r>
              <a:rPr sz="900" spc="7" baseline="9259" dirty="0">
                <a:solidFill>
                  <a:srgbClr val="231F20"/>
                </a:solidFill>
                <a:latin typeface="Tahoma"/>
                <a:cs typeface="Tahoma"/>
              </a:rPr>
              <a:t> </a:t>
            </a:r>
            <a:r>
              <a:rPr sz="900" i="1" baseline="9259" dirty="0">
                <a:solidFill>
                  <a:srgbClr val="231F20"/>
                </a:solidFill>
                <a:latin typeface="Calibri"/>
                <a:cs typeface="Calibri"/>
              </a:rPr>
              <a:t>β</a:t>
            </a:r>
            <a:r>
              <a:rPr sz="400" dirty="0">
                <a:solidFill>
                  <a:srgbClr val="231F20"/>
                </a:solidFill>
                <a:latin typeface="Calibri"/>
                <a:cs typeface="Calibri"/>
              </a:rPr>
              <a:t>1</a:t>
            </a:r>
            <a:r>
              <a:rPr sz="900" i="1" baseline="9259" dirty="0">
                <a:solidFill>
                  <a:srgbClr val="231F20"/>
                </a:solidFill>
                <a:latin typeface="Calibri"/>
                <a:cs typeface="Calibri"/>
              </a:rPr>
              <a:t>x</a:t>
            </a:r>
            <a:r>
              <a:rPr sz="400" i="1" dirty="0">
                <a:solidFill>
                  <a:srgbClr val="231F20"/>
                </a:solidFill>
                <a:latin typeface="Calibri"/>
                <a:cs typeface="Calibri"/>
              </a:rPr>
              <a:t>i</a:t>
            </a:r>
            <a:r>
              <a:rPr sz="400" dirty="0">
                <a:solidFill>
                  <a:srgbClr val="231F20"/>
                </a:solidFill>
                <a:latin typeface="Calibri"/>
                <a:cs typeface="Calibri"/>
              </a:rPr>
              <a:t>1</a:t>
            </a:r>
            <a:r>
              <a:rPr sz="400" spc="114" dirty="0">
                <a:solidFill>
                  <a:srgbClr val="231F20"/>
                </a:solidFill>
                <a:latin typeface="Calibri"/>
                <a:cs typeface="Calibri"/>
              </a:rPr>
              <a:t> </a:t>
            </a:r>
            <a:r>
              <a:rPr sz="900" baseline="9259" dirty="0">
                <a:solidFill>
                  <a:srgbClr val="231F20"/>
                </a:solidFill>
                <a:latin typeface="Tahoma"/>
                <a:cs typeface="Tahoma"/>
              </a:rPr>
              <a:t>+</a:t>
            </a:r>
            <a:r>
              <a:rPr sz="900" spc="7" baseline="9259" dirty="0">
                <a:solidFill>
                  <a:srgbClr val="231F20"/>
                </a:solidFill>
                <a:latin typeface="Tahoma"/>
                <a:cs typeface="Tahoma"/>
              </a:rPr>
              <a:t> </a:t>
            </a:r>
            <a:r>
              <a:rPr sz="900" i="1" baseline="9259" dirty="0">
                <a:solidFill>
                  <a:srgbClr val="231F20"/>
                </a:solidFill>
                <a:latin typeface="Calibri"/>
                <a:cs typeface="Calibri"/>
              </a:rPr>
              <a:t>.</a:t>
            </a:r>
            <a:r>
              <a:rPr sz="900" i="1" spc="15" baseline="9259" dirty="0">
                <a:solidFill>
                  <a:srgbClr val="231F20"/>
                </a:solidFill>
                <a:latin typeface="Calibri"/>
                <a:cs typeface="Calibri"/>
              </a:rPr>
              <a:t> </a:t>
            </a:r>
            <a:r>
              <a:rPr sz="900" i="1" baseline="9259" dirty="0">
                <a:solidFill>
                  <a:srgbClr val="231F20"/>
                </a:solidFill>
                <a:latin typeface="Calibri"/>
                <a:cs typeface="Calibri"/>
              </a:rPr>
              <a:t>.</a:t>
            </a:r>
            <a:r>
              <a:rPr sz="900" i="1" spc="7" baseline="9259" dirty="0">
                <a:solidFill>
                  <a:srgbClr val="231F20"/>
                </a:solidFill>
                <a:latin typeface="Calibri"/>
                <a:cs typeface="Calibri"/>
              </a:rPr>
              <a:t> </a:t>
            </a:r>
            <a:r>
              <a:rPr sz="900" i="1" baseline="9259" dirty="0">
                <a:solidFill>
                  <a:srgbClr val="231F20"/>
                </a:solidFill>
                <a:latin typeface="Calibri"/>
                <a:cs typeface="Calibri"/>
              </a:rPr>
              <a:t>.</a:t>
            </a:r>
            <a:r>
              <a:rPr sz="900" i="1" spc="82" baseline="9259" dirty="0">
                <a:solidFill>
                  <a:srgbClr val="231F20"/>
                </a:solidFill>
                <a:latin typeface="Calibri"/>
                <a:cs typeface="Calibri"/>
              </a:rPr>
              <a:t> </a:t>
            </a:r>
            <a:r>
              <a:rPr sz="900" baseline="9259" dirty="0">
                <a:solidFill>
                  <a:srgbClr val="231F20"/>
                </a:solidFill>
                <a:latin typeface="Tahoma"/>
                <a:cs typeface="Tahoma"/>
              </a:rPr>
              <a:t>+</a:t>
            </a:r>
            <a:r>
              <a:rPr sz="900" spc="15" baseline="9259" dirty="0">
                <a:solidFill>
                  <a:srgbClr val="231F20"/>
                </a:solidFill>
                <a:latin typeface="Tahoma"/>
                <a:cs typeface="Tahoma"/>
              </a:rPr>
              <a:t> </a:t>
            </a:r>
            <a:r>
              <a:rPr sz="900" i="1" spc="-15" baseline="9259" dirty="0">
                <a:solidFill>
                  <a:srgbClr val="231F20"/>
                </a:solidFill>
                <a:latin typeface="Calibri"/>
                <a:cs typeface="Calibri"/>
              </a:rPr>
              <a:t>β</a:t>
            </a:r>
            <a:r>
              <a:rPr sz="400" i="1" spc="-10" dirty="0">
                <a:solidFill>
                  <a:srgbClr val="231F20"/>
                </a:solidFill>
                <a:latin typeface="Calibri"/>
                <a:cs typeface="Calibri"/>
              </a:rPr>
              <a:t>p</a:t>
            </a:r>
            <a:r>
              <a:rPr sz="900" i="1" spc="-15" baseline="9259" dirty="0">
                <a:solidFill>
                  <a:srgbClr val="231F20"/>
                </a:solidFill>
                <a:latin typeface="Calibri"/>
                <a:cs typeface="Calibri"/>
              </a:rPr>
              <a:t>x</a:t>
            </a:r>
            <a:r>
              <a:rPr sz="400" i="1" spc="-10" dirty="0">
                <a:solidFill>
                  <a:srgbClr val="231F20"/>
                </a:solidFill>
                <a:latin typeface="Calibri"/>
                <a:cs typeface="Calibri"/>
              </a:rPr>
              <a:t>ip</a:t>
            </a:r>
            <a:r>
              <a:rPr sz="900" spc="-15" baseline="9259" dirty="0">
                <a:solidFill>
                  <a:srgbClr val="231F20"/>
                </a:solidFill>
                <a:latin typeface="Tahoma"/>
                <a:cs typeface="Tahoma"/>
              </a:rPr>
              <a:t>)</a:t>
            </a:r>
            <a:endParaRPr sz="900" baseline="9259">
              <a:latin typeface="Tahoma"/>
              <a:cs typeface="Tahoma"/>
            </a:endParaRPr>
          </a:p>
        </p:txBody>
      </p:sp>
      <p:sp>
        <p:nvSpPr>
          <p:cNvPr id="19" name="object 19"/>
          <p:cNvSpPr txBox="1"/>
          <p:nvPr/>
        </p:nvSpPr>
        <p:spPr>
          <a:xfrm>
            <a:off x="619581" y="2920764"/>
            <a:ext cx="90170" cy="61594"/>
          </a:xfrm>
          <a:prstGeom prst="rect">
            <a:avLst/>
          </a:prstGeom>
        </p:spPr>
        <p:txBody>
          <a:bodyPr vert="vert270" wrap="square" lIns="0" tIns="0" rIns="0" bIns="0" rtlCol="0">
            <a:spAutoFit/>
          </a:bodyPr>
          <a:lstStyle/>
          <a:p>
            <a:pPr marL="12700">
              <a:lnSpc>
                <a:spcPts val="595"/>
              </a:lnSpc>
            </a:pPr>
            <a:r>
              <a:rPr sz="500" spc="-50" dirty="0">
                <a:latin typeface="Microsoft Sans Serif"/>
                <a:cs typeface="Microsoft Sans Serif"/>
              </a:rPr>
              <a:t>0</a:t>
            </a:r>
            <a:endParaRPr sz="500">
              <a:latin typeface="Microsoft Sans Serif"/>
              <a:cs typeface="Microsoft Sans Serif"/>
            </a:endParaRPr>
          </a:p>
        </p:txBody>
      </p:sp>
      <p:sp>
        <p:nvSpPr>
          <p:cNvPr id="20" name="object 20"/>
          <p:cNvSpPr txBox="1"/>
          <p:nvPr/>
        </p:nvSpPr>
        <p:spPr>
          <a:xfrm>
            <a:off x="619581" y="2636972"/>
            <a:ext cx="90170" cy="61594"/>
          </a:xfrm>
          <a:prstGeom prst="rect">
            <a:avLst/>
          </a:prstGeom>
        </p:spPr>
        <p:txBody>
          <a:bodyPr vert="vert270" wrap="square" lIns="0" tIns="0" rIns="0" bIns="0" rtlCol="0">
            <a:spAutoFit/>
          </a:bodyPr>
          <a:lstStyle/>
          <a:p>
            <a:pPr marL="12700">
              <a:lnSpc>
                <a:spcPts val="595"/>
              </a:lnSpc>
            </a:pPr>
            <a:r>
              <a:rPr sz="500" spc="-50" dirty="0">
                <a:latin typeface="Microsoft Sans Serif"/>
                <a:cs typeface="Microsoft Sans Serif"/>
              </a:rPr>
              <a:t>2</a:t>
            </a:r>
            <a:endParaRPr sz="500">
              <a:latin typeface="Microsoft Sans Serif"/>
              <a:cs typeface="Microsoft Sans Serif"/>
            </a:endParaRPr>
          </a:p>
        </p:txBody>
      </p:sp>
      <p:sp>
        <p:nvSpPr>
          <p:cNvPr id="21" name="object 21"/>
          <p:cNvSpPr txBox="1"/>
          <p:nvPr/>
        </p:nvSpPr>
        <p:spPr>
          <a:xfrm>
            <a:off x="619581" y="2353128"/>
            <a:ext cx="90170" cy="61594"/>
          </a:xfrm>
          <a:prstGeom prst="rect">
            <a:avLst/>
          </a:prstGeom>
        </p:spPr>
        <p:txBody>
          <a:bodyPr vert="vert270" wrap="square" lIns="0" tIns="0" rIns="0" bIns="0" rtlCol="0">
            <a:spAutoFit/>
          </a:bodyPr>
          <a:lstStyle/>
          <a:p>
            <a:pPr marL="12700">
              <a:lnSpc>
                <a:spcPts val="595"/>
              </a:lnSpc>
            </a:pPr>
            <a:r>
              <a:rPr sz="500" spc="-50" dirty="0">
                <a:latin typeface="Microsoft Sans Serif"/>
                <a:cs typeface="Microsoft Sans Serif"/>
              </a:rPr>
              <a:t>4</a:t>
            </a:r>
            <a:endParaRPr sz="500">
              <a:latin typeface="Microsoft Sans Serif"/>
              <a:cs typeface="Microsoft Sans Serif"/>
            </a:endParaRPr>
          </a:p>
        </p:txBody>
      </p:sp>
      <p:sp>
        <p:nvSpPr>
          <p:cNvPr id="22" name="object 22"/>
          <p:cNvSpPr txBox="1"/>
          <p:nvPr/>
        </p:nvSpPr>
        <p:spPr>
          <a:xfrm>
            <a:off x="619581" y="2069283"/>
            <a:ext cx="90170" cy="61594"/>
          </a:xfrm>
          <a:prstGeom prst="rect">
            <a:avLst/>
          </a:prstGeom>
        </p:spPr>
        <p:txBody>
          <a:bodyPr vert="vert270" wrap="square" lIns="0" tIns="0" rIns="0" bIns="0" rtlCol="0">
            <a:spAutoFit/>
          </a:bodyPr>
          <a:lstStyle/>
          <a:p>
            <a:pPr marL="12700">
              <a:lnSpc>
                <a:spcPts val="595"/>
              </a:lnSpc>
            </a:pPr>
            <a:r>
              <a:rPr sz="500" spc="-50" dirty="0">
                <a:latin typeface="Microsoft Sans Serif"/>
                <a:cs typeface="Microsoft Sans Serif"/>
              </a:rPr>
              <a:t>6</a:t>
            </a:r>
            <a:endParaRPr sz="500">
              <a:latin typeface="Microsoft Sans Serif"/>
              <a:cs typeface="Microsoft Sans Serif"/>
            </a:endParaRPr>
          </a:p>
        </p:txBody>
      </p:sp>
      <p:sp>
        <p:nvSpPr>
          <p:cNvPr id="23" name="object 23"/>
          <p:cNvSpPr txBox="1"/>
          <p:nvPr/>
        </p:nvSpPr>
        <p:spPr>
          <a:xfrm>
            <a:off x="619581" y="1785491"/>
            <a:ext cx="90170" cy="61594"/>
          </a:xfrm>
          <a:prstGeom prst="rect">
            <a:avLst/>
          </a:prstGeom>
        </p:spPr>
        <p:txBody>
          <a:bodyPr vert="vert270" wrap="square" lIns="0" tIns="0" rIns="0" bIns="0" rtlCol="0">
            <a:spAutoFit/>
          </a:bodyPr>
          <a:lstStyle/>
          <a:p>
            <a:pPr marL="12700">
              <a:lnSpc>
                <a:spcPts val="595"/>
              </a:lnSpc>
            </a:pPr>
            <a:r>
              <a:rPr sz="500" spc="-50" dirty="0">
                <a:latin typeface="Microsoft Sans Serif"/>
                <a:cs typeface="Microsoft Sans Serif"/>
              </a:rPr>
              <a:t>8</a:t>
            </a:r>
            <a:endParaRPr sz="500">
              <a:latin typeface="Microsoft Sans Serif"/>
              <a:cs typeface="Microsoft Sans Serif"/>
            </a:endParaRPr>
          </a:p>
        </p:txBody>
      </p:sp>
      <p:sp>
        <p:nvSpPr>
          <p:cNvPr id="24" name="object 24"/>
          <p:cNvSpPr txBox="1"/>
          <p:nvPr/>
        </p:nvSpPr>
        <p:spPr>
          <a:xfrm>
            <a:off x="464374" y="2302814"/>
            <a:ext cx="90170" cy="162560"/>
          </a:xfrm>
          <a:prstGeom prst="rect">
            <a:avLst/>
          </a:prstGeom>
        </p:spPr>
        <p:txBody>
          <a:bodyPr vert="vert270" wrap="square" lIns="0" tIns="0" rIns="0" bIns="0" rtlCol="0">
            <a:spAutoFit/>
          </a:bodyPr>
          <a:lstStyle/>
          <a:p>
            <a:pPr marL="12700">
              <a:lnSpc>
                <a:spcPts val="595"/>
              </a:lnSpc>
            </a:pPr>
            <a:r>
              <a:rPr sz="500" spc="-20" dirty="0">
                <a:latin typeface="Microsoft Sans Serif"/>
                <a:cs typeface="Microsoft Sans Serif"/>
              </a:rPr>
              <a:t>Loss</a:t>
            </a:r>
            <a:endParaRPr sz="500">
              <a:latin typeface="Microsoft Sans Serif"/>
              <a:cs typeface="Microsoft Sans Serif"/>
            </a:endParaRPr>
          </a:p>
        </p:txBody>
      </p:sp>
      <p:sp>
        <p:nvSpPr>
          <p:cNvPr id="25" name="object 25"/>
          <p:cNvSpPr txBox="1"/>
          <p:nvPr/>
        </p:nvSpPr>
        <p:spPr>
          <a:xfrm>
            <a:off x="1473713" y="1794203"/>
            <a:ext cx="744220" cy="180975"/>
          </a:xfrm>
          <a:prstGeom prst="rect">
            <a:avLst/>
          </a:prstGeom>
        </p:spPr>
        <p:txBody>
          <a:bodyPr vert="horz" wrap="square" lIns="0" tIns="13970" rIns="0" bIns="0" rtlCol="0">
            <a:spAutoFit/>
          </a:bodyPr>
          <a:lstStyle/>
          <a:p>
            <a:pPr marL="12700">
              <a:lnSpc>
                <a:spcPct val="100000"/>
              </a:lnSpc>
              <a:spcBef>
                <a:spcPts val="110"/>
              </a:spcBef>
            </a:pPr>
            <a:r>
              <a:rPr sz="500" dirty="0">
                <a:latin typeface="Microsoft Sans Serif"/>
                <a:cs typeface="Microsoft Sans Serif"/>
              </a:rPr>
              <a:t>SVM</a:t>
            </a:r>
            <a:r>
              <a:rPr sz="500" spc="15" dirty="0">
                <a:latin typeface="Microsoft Sans Serif"/>
                <a:cs typeface="Microsoft Sans Serif"/>
              </a:rPr>
              <a:t> </a:t>
            </a:r>
            <a:r>
              <a:rPr sz="500" spc="-20" dirty="0">
                <a:latin typeface="Microsoft Sans Serif"/>
                <a:cs typeface="Microsoft Sans Serif"/>
              </a:rPr>
              <a:t>Loss</a:t>
            </a:r>
            <a:endParaRPr sz="500">
              <a:latin typeface="Microsoft Sans Serif"/>
              <a:cs typeface="Microsoft Sans Serif"/>
            </a:endParaRPr>
          </a:p>
          <a:p>
            <a:pPr marL="12700">
              <a:lnSpc>
                <a:spcPct val="100000"/>
              </a:lnSpc>
              <a:spcBef>
                <a:spcPts val="10"/>
              </a:spcBef>
            </a:pPr>
            <a:r>
              <a:rPr sz="500" dirty="0">
                <a:latin typeface="Microsoft Sans Serif"/>
                <a:cs typeface="Microsoft Sans Serif"/>
              </a:rPr>
              <a:t>Logistic</a:t>
            </a:r>
            <a:r>
              <a:rPr sz="500" spc="45" dirty="0">
                <a:latin typeface="Microsoft Sans Serif"/>
                <a:cs typeface="Microsoft Sans Serif"/>
              </a:rPr>
              <a:t> </a:t>
            </a:r>
            <a:r>
              <a:rPr sz="500" dirty="0">
                <a:latin typeface="Microsoft Sans Serif"/>
                <a:cs typeface="Microsoft Sans Serif"/>
              </a:rPr>
              <a:t>Regression</a:t>
            </a:r>
            <a:r>
              <a:rPr sz="500" spc="45" dirty="0">
                <a:latin typeface="Microsoft Sans Serif"/>
                <a:cs typeface="Microsoft Sans Serif"/>
              </a:rPr>
              <a:t> </a:t>
            </a:r>
            <a:r>
              <a:rPr sz="500" spc="-20" dirty="0">
                <a:latin typeface="Microsoft Sans Serif"/>
                <a:cs typeface="Microsoft Sans Serif"/>
              </a:rPr>
              <a:t>Loss</a:t>
            </a:r>
            <a:endParaRPr sz="500">
              <a:latin typeface="Microsoft Sans Serif"/>
              <a:cs typeface="Microsoft Sans Serif"/>
            </a:endParaRPr>
          </a:p>
        </p:txBody>
      </p:sp>
      <p:sp>
        <p:nvSpPr>
          <p:cNvPr id="26" name="object 26"/>
          <p:cNvSpPr txBox="1"/>
          <p:nvPr/>
        </p:nvSpPr>
        <p:spPr>
          <a:xfrm>
            <a:off x="2388501" y="1787676"/>
            <a:ext cx="1775460" cy="1224280"/>
          </a:xfrm>
          <a:prstGeom prst="rect">
            <a:avLst/>
          </a:prstGeom>
        </p:spPr>
        <p:txBody>
          <a:bodyPr vert="horz" wrap="square" lIns="0" tIns="11430" rIns="0" bIns="0" rtlCol="0">
            <a:spAutoFit/>
          </a:bodyPr>
          <a:lstStyle/>
          <a:p>
            <a:pPr marL="12700">
              <a:lnSpc>
                <a:spcPct val="100000"/>
              </a:lnSpc>
              <a:spcBef>
                <a:spcPts val="90"/>
              </a:spcBef>
            </a:pPr>
            <a:r>
              <a:rPr sz="1100" spc="80" dirty="0">
                <a:latin typeface="Calibri"/>
                <a:cs typeface="Calibri"/>
              </a:rPr>
              <a:t>This</a:t>
            </a:r>
            <a:r>
              <a:rPr sz="1100" spc="135" dirty="0">
                <a:latin typeface="Calibri"/>
                <a:cs typeface="Calibri"/>
              </a:rPr>
              <a:t> </a:t>
            </a:r>
            <a:r>
              <a:rPr sz="1100" dirty="0">
                <a:latin typeface="Calibri"/>
                <a:cs typeface="Calibri"/>
              </a:rPr>
              <a:t>has</a:t>
            </a:r>
            <a:r>
              <a:rPr sz="1100" spc="135" dirty="0">
                <a:latin typeface="Calibri"/>
                <a:cs typeface="Calibri"/>
              </a:rPr>
              <a:t> </a:t>
            </a:r>
            <a:r>
              <a:rPr sz="1100" dirty="0">
                <a:latin typeface="Calibri"/>
                <a:cs typeface="Calibri"/>
              </a:rPr>
              <a:t>the</a:t>
            </a:r>
            <a:r>
              <a:rPr sz="1100" spc="135" dirty="0">
                <a:latin typeface="Calibri"/>
                <a:cs typeface="Calibri"/>
              </a:rPr>
              <a:t> </a:t>
            </a:r>
            <a:r>
              <a:rPr sz="1100" spc="-20" dirty="0">
                <a:latin typeface="Calibri"/>
                <a:cs typeface="Calibri"/>
              </a:rPr>
              <a:t>form</a:t>
            </a:r>
            <a:endParaRPr sz="1100">
              <a:latin typeface="Calibri"/>
              <a:cs typeface="Calibri"/>
            </a:endParaRPr>
          </a:p>
          <a:p>
            <a:pPr marL="12700">
              <a:lnSpc>
                <a:spcPct val="100000"/>
              </a:lnSpc>
              <a:spcBef>
                <a:spcPts val="35"/>
              </a:spcBef>
            </a:pPr>
            <a:r>
              <a:rPr sz="1100" i="1" dirty="0">
                <a:solidFill>
                  <a:srgbClr val="009900"/>
                </a:solidFill>
                <a:latin typeface="Calibri"/>
                <a:cs typeface="Calibri"/>
              </a:rPr>
              <a:t>loss</a:t>
            </a:r>
            <a:r>
              <a:rPr sz="1100" i="1" spc="190" dirty="0">
                <a:solidFill>
                  <a:srgbClr val="009900"/>
                </a:solidFill>
                <a:latin typeface="Calibri"/>
                <a:cs typeface="Calibri"/>
              </a:rPr>
              <a:t> </a:t>
            </a:r>
            <a:r>
              <a:rPr sz="1100" i="1" dirty="0">
                <a:solidFill>
                  <a:srgbClr val="009900"/>
                </a:solidFill>
                <a:latin typeface="Calibri"/>
                <a:cs typeface="Calibri"/>
              </a:rPr>
              <a:t>plus</a:t>
            </a:r>
            <a:r>
              <a:rPr sz="1100" i="1" spc="190" dirty="0">
                <a:solidFill>
                  <a:srgbClr val="009900"/>
                </a:solidFill>
                <a:latin typeface="Calibri"/>
                <a:cs typeface="Calibri"/>
              </a:rPr>
              <a:t> </a:t>
            </a:r>
            <a:r>
              <a:rPr sz="1100" i="1" spc="-10" dirty="0">
                <a:solidFill>
                  <a:srgbClr val="009900"/>
                </a:solidFill>
                <a:latin typeface="Calibri"/>
                <a:cs typeface="Calibri"/>
              </a:rPr>
              <a:t>penalty</a:t>
            </a:r>
            <a:r>
              <a:rPr sz="1100" spc="-10" dirty="0">
                <a:latin typeface="Calibri"/>
                <a:cs typeface="Calibri"/>
              </a:rPr>
              <a:t>.</a:t>
            </a:r>
            <a:endParaRPr sz="1100">
              <a:latin typeface="Calibri"/>
              <a:cs typeface="Calibri"/>
            </a:endParaRPr>
          </a:p>
          <a:p>
            <a:pPr marL="12700">
              <a:lnSpc>
                <a:spcPct val="100000"/>
              </a:lnSpc>
              <a:spcBef>
                <a:spcPts val="35"/>
              </a:spcBef>
            </a:pPr>
            <a:r>
              <a:rPr sz="1100" spc="65" dirty="0">
                <a:latin typeface="Calibri"/>
                <a:cs typeface="Calibri"/>
              </a:rPr>
              <a:t>The</a:t>
            </a:r>
            <a:r>
              <a:rPr sz="1100" spc="150" dirty="0">
                <a:latin typeface="Calibri"/>
                <a:cs typeface="Calibri"/>
              </a:rPr>
              <a:t>  </a:t>
            </a:r>
            <a:r>
              <a:rPr sz="1100" dirty="0">
                <a:latin typeface="Calibri"/>
                <a:cs typeface="Calibri"/>
              </a:rPr>
              <a:t>loss</a:t>
            </a:r>
            <a:r>
              <a:rPr sz="1100" spc="155" dirty="0">
                <a:latin typeface="Calibri"/>
                <a:cs typeface="Calibri"/>
              </a:rPr>
              <a:t>  </a:t>
            </a:r>
            <a:r>
              <a:rPr sz="1100" dirty="0">
                <a:latin typeface="Calibri"/>
                <a:cs typeface="Calibri"/>
              </a:rPr>
              <a:t>is</a:t>
            </a:r>
            <a:r>
              <a:rPr sz="1100" spc="150" dirty="0">
                <a:latin typeface="Calibri"/>
                <a:cs typeface="Calibri"/>
              </a:rPr>
              <a:t>  </a:t>
            </a:r>
            <a:r>
              <a:rPr sz="1100" dirty="0">
                <a:latin typeface="Calibri"/>
                <a:cs typeface="Calibri"/>
              </a:rPr>
              <a:t>known</a:t>
            </a:r>
            <a:r>
              <a:rPr sz="1100" spc="155" dirty="0">
                <a:latin typeface="Calibri"/>
                <a:cs typeface="Calibri"/>
              </a:rPr>
              <a:t>  </a:t>
            </a:r>
            <a:r>
              <a:rPr sz="1100" dirty="0">
                <a:latin typeface="Calibri"/>
                <a:cs typeface="Calibri"/>
              </a:rPr>
              <a:t>as</a:t>
            </a:r>
            <a:r>
              <a:rPr sz="1100" spc="155" dirty="0">
                <a:latin typeface="Calibri"/>
                <a:cs typeface="Calibri"/>
              </a:rPr>
              <a:t>  </a:t>
            </a:r>
            <a:r>
              <a:rPr sz="1100" spc="-25" dirty="0">
                <a:latin typeface="Calibri"/>
                <a:cs typeface="Calibri"/>
              </a:rPr>
              <a:t>the</a:t>
            </a:r>
            <a:endParaRPr sz="1100">
              <a:latin typeface="Calibri"/>
              <a:cs typeface="Calibri"/>
            </a:endParaRPr>
          </a:p>
          <a:p>
            <a:pPr marL="12700">
              <a:lnSpc>
                <a:spcPct val="100000"/>
              </a:lnSpc>
              <a:spcBef>
                <a:spcPts val="35"/>
              </a:spcBef>
            </a:pPr>
            <a:r>
              <a:rPr sz="1100" i="1" dirty="0">
                <a:solidFill>
                  <a:srgbClr val="009900"/>
                </a:solidFill>
                <a:latin typeface="Calibri"/>
                <a:cs typeface="Calibri"/>
              </a:rPr>
              <a:t>hinge</a:t>
            </a:r>
            <a:r>
              <a:rPr sz="1100" i="1" spc="160" dirty="0">
                <a:solidFill>
                  <a:srgbClr val="009900"/>
                </a:solidFill>
                <a:latin typeface="Calibri"/>
                <a:cs typeface="Calibri"/>
              </a:rPr>
              <a:t> </a:t>
            </a:r>
            <a:r>
              <a:rPr sz="1100" i="1" spc="-20" dirty="0">
                <a:solidFill>
                  <a:srgbClr val="009900"/>
                </a:solidFill>
                <a:latin typeface="Calibri"/>
                <a:cs typeface="Calibri"/>
              </a:rPr>
              <a:t>loss</a:t>
            </a:r>
            <a:r>
              <a:rPr sz="1100" spc="-20" dirty="0">
                <a:latin typeface="Calibri"/>
                <a:cs typeface="Calibri"/>
              </a:rPr>
              <a:t>.</a:t>
            </a:r>
            <a:endParaRPr sz="1100">
              <a:latin typeface="Calibri"/>
              <a:cs typeface="Calibri"/>
            </a:endParaRPr>
          </a:p>
          <a:p>
            <a:pPr marL="12700" marR="5080" algn="just">
              <a:lnSpc>
                <a:spcPct val="102600"/>
              </a:lnSpc>
            </a:pPr>
            <a:r>
              <a:rPr sz="1100" dirty="0">
                <a:latin typeface="Calibri"/>
                <a:cs typeface="Calibri"/>
              </a:rPr>
              <a:t>Very</a:t>
            </a:r>
            <a:r>
              <a:rPr sz="1100" spc="280" dirty="0">
                <a:latin typeface="Calibri"/>
                <a:cs typeface="Calibri"/>
              </a:rPr>
              <a:t>  </a:t>
            </a:r>
            <a:r>
              <a:rPr sz="1100" dirty="0">
                <a:latin typeface="Calibri"/>
                <a:cs typeface="Calibri"/>
              </a:rPr>
              <a:t>similar</a:t>
            </a:r>
            <a:r>
              <a:rPr sz="1100" spc="285" dirty="0">
                <a:latin typeface="Calibri"/>
                <a:cs typeface="Calibri"/>
              </a:rPr>
              <a:t>  </a:t>
            </a:r>
            <a:r>
              <a:rPr sz="1100" dirty="0">
                <a:latin typeface="Calibri"/>
                <a:cs typeface="Calibri"/>
              </a:rPr>
              <a:t>to</a:t>
            </a:r>
            <a:r>
              <a:rPr sz="1100" spc="280" dirty="0">
                <a:latin typeface="Calibri"/>
                <a:cs typeface="Calibri"/>
              </a:rPr>
              <a:t>  </a:t>
            </a:r>
            <a:r>
              <a:rPr sz="1100" dirty="0">
                <a:latin typeface="Calibri"/>
                <a:cs typeface="Calibri"/>
              </a:rPr>
              <a:t>“loss”</a:t>
            </a:r>
            <a:r>
              <a:rPr sz="1100" spc="285" dirty="0">
                <a:latin typeface="Calibri"/>
                <a:cs typeface="Calibri"/>
              </a:rPr>
              <a:t>  </a:t>
            </a:r>
            <a:r>
              <a:rPr sz="1100" spc="-25" dirty="0">
                <a:latin typeface="Calibri"/>
                <a:cs typeface="Calibri"/>
              </a:rPr>
              <a:t>in </a:t>
            </a:r>
            <a:r>
              <a:rPr sz="1100" dirty="0">
                <a:latin typeface="Calibri"/>
                <a:cs typeface="Calibri"/>
              </a:rPr>
              <a:t>logistic</a:t>
            </a:r>
            <a:r>
              <a:rPr sz="1100" spc="160" dirty="0">
                <a:latin typeface="Calibri"/>
                <a:cs typeface="Calibri"/>
              </a:rPr>
              <a:t>  </a:t>
            </a:r>
            <a:r>
              <a:rPr sz="1100" dirty="0">
                <a:latin typeface="Calibri"/>
                <a:cs typeface="Calibri"/>
              </a:rPr>
              <a:t>regression</a:t>
            </a:r>
            <a:r>
              <a:rPr sz="1100" spc="160" dirty="0">
                <a:latin typeface="Calibri"/>
                <a:cs typeface="Calibri"/>
              </a:rPr>
              <a:t>  </a:t>
            </a:r>
            <a:r>
              <a:rPr sz="1100" spc="-10" dirty="0">
                <a:latin typeface="Calibri"/>
                <a:cs typeface="Calibri"/>
              </a:rPr>
              <a:t>(negative </a:t>
            </a:r>
            <a:r>
              <a:rPr sz="1100" dirty="0">
                <a:latin typeface="Calibri"/>
                <a:cs typeface="Calibri"/>
              </a:rPr>
              <a:t>log-</a:t>
            </a:r>
            <a:r>
              <a:rPr sz="1100" spc="-10" dirty="0">
                <a:latin typeface="Calibri"/>
                <a:cs typeface="Calibri"/>
              </a:rPr>
              <a:t>likelihood).</a:t>
            </a:r>
            <a:endParaRPr sz="1100">
              <a:latin typeface="Calibri"/>
              <a:cs typeface="Calibri"/>
            </a:endParaRPr>
          </a:p>
        </p:txBody>
      </p:sp>
    </p:spTree>
    <p:extLst>
      <p:ext uri="{BB962C8B-B14F-4D97-AF65-F5344CB8AC3E}">
        <p14:creationId xmlns:p14="http://schemas.microsoft.com/office/powerpoint/2010/main" val="2060256202"/>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33020">
              <a:lnSpc>
                <a:spcPct val="100000"/>
              </a:lnSpc>
              <a:spcBef>
                <a:spcPts val="135"/>
              </a:spcBef>
            </a:pPr>
            <a:r>
              <a:rPr spc="60" dirty="0"/>
              <a:t>Which</a:t>
            </a:r>
            <a:r>
              <a:rPr spc="160" dirty="0"/>
              <a:t> </a:t>
            </a:r>
            <a:r>
              <a:rPr dirty="0"/>
              <a:t>to</a:t>
            </a:r>
            <a:r>
              <a:rPr spc="160" dirty="0"/>
              <a:t> </a:t>
            </a:r>
            <a:r>
              <a:rPr dirty="0"/>
              <a:t>use:</a:t>
            </a:r>
            <a:r>
              <a:rPr spc="315" dirty="0"/>
              <a:t> </a:t>
            </a:r>
            <a:r>
              <a:rPr spc="155" dirty="0"/>
              <a:t>SVM</a:t>
            </a:r>
            <a:r>
              <a:rPr spc="160" dirty="0"/>
              <a:t> </a:t>
            </a:r>
            <a:r>
              <a:rPr dirty="0"/>
              <a:t>or</a:t>
            </a:r>
            <a:r>
              <a:rPr spc="160" dirty="0"/>
              <a:t> </a:t>
            </a:r>
            <a:r>
              <a:rPr spc="60" dirty="0"/>
              <a:t>Logistic</a:t>
            </a:r>
            <a:r>
              <a:rPr spc="160" dirty="0"/>
              <a:t> </a:t>
            </a:r>
            <a:r>
              <a:rPr spc="-10" dirty="0"/>
              <a:t>Regression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670"/>
              </a:lnSpc>
            </a:pPr>
            <a:fld id="{81D60167-4931-47E6-BA6A-407CBD079E47}" type="slidenum">
              <a:rPr dirty="0"/>
              <a:t>73</a:t>
            </a:fld>
            <a:r>
              <a:rPr spc="-240" dirty="0"/>
              <a:t> </a:t>
            </a:r>
            <a:r>
              <a:rPr dirty="0"/>
              <a:t>/</a:t>
            </a:r>
            <a:r>
              <a:rPr spc="-245" dirty="0"/>
              <a:t> </a:t>
            </a:r>
            <a:r>
              <a:rPr spc="-25" dirty="0"/>
              <a:t>21</a:t>
            </a:r>
          </a:p>
        </p:txBody>
      </p:sp>
      <p:sp>
        <p:nvSpPr>
          <p:cNvPr id="3" name="object 3"/>
          <p:cNvSpPr txBox="1">
            <a:spLocks noGrp="1"/>
          </p:cNvSpPr>
          <p:nvPr>
            <p:ph type="body" idx="1"/>
          </p:nvPr>
        </p:nvSpPr>
        <p:spPr>
          <a:prstGeom prst="rect">
            <a:avLst/>
          </a:prstGeom>
        </p:spPr>
        <p:txBody>
          <a:bodyPr vert="horz" wrap="square" lIns="0" tIns="6985" rIns="0" bIns="0" rtlCol="0">
            <a:spAutoFit/>
          </a:bodyPr>
          <a:lstStyle/>
          <a:p>
            <a:pPr marL="144780" marR="5080" indent="-132715">
              <a:lnSpc>
                <a:spcPct val="102600"/>
              </a:lnSpc>
              <a:spcBef>
                <a:spcPts val="55"/>
              </a:spcBef>
              <a:buClr>
                <a:srgbClr val="3333B2"/>
              </a:buClr>
              <a:buSzPct val="90909"/>
              <a:buFont typeface="Cambria"/>
              <a:buChar char="•"/>
              <a:tabLst>
                <a:tab pos="144780" algn="l"/>
              </a:tabLst>
            </a:pPr>
            <a:r>
              <a:rPr sz="1100" dirty="0"/>
              <a:t>When</a:t>
            </a:r>
            <a:r>
              <a:rPr sz="1100" spc="190" dirty="0"/>
              <a:t> </a:t>
            </a:r>
            <a:r>
              <a:rPr sz="1100" dirty="0"/>
              <a:t>classes</a:t>
            </a:r>
            <a:r>
              <a:rPr sz="1100" spc="190" dirty="0"/>
              <a:t> </a:t>
            </a:r>
            <a:r>
              <a:rPr sz="1100" dirty="0"/>
              <a:t>are</a:t>
            </a:r>
            <a:r>
              <a:rPr sz="1100" spc="190" dirty="0"/>
              <a:t> </a:t>
            </a:r>
            <a:r>
              <a:rPr sz="1100" dirty="0"/>
              <a:t>(nearly)</a:t>
            </a:r>
            <a:r>
              <a:rPr sz="1100" spc="190" dirty="0"/>
              <a:t> </a:t>
            </a:r>
            <a:r>
              <a:rPr sz="1100" dirty="0"/>
              <a:t>separable,</a:t>
            </a:r>
            <a:r>
              <a:rPr sz="1100" spc="190" dirty="0"/>
              <a:t> </a:t>
            </a:r>
            <a:r>
              <a:rPr sz="1100" spc="114" dirty="0"/>
              <a:t>SVM</a:t>
            </a:r>
            <a:r>
              <a:rPr sz="1100" spc="190" dirty="0"/>
              <a:t> </a:t>
            </a:r>
            <a:r>
              <a:rPr sz="1100" dirty="0"/>
              <a:t>does</a:t>
            </a:r>
            <a:r>
              <a:rPr sz="1100" spc="190" dirty="0"/>
              <a:t> </a:t>
            </a:r>
            <a:r>
              <a:rPr sz="1100" dirty="0"/>
              <a:t>better</a:t>
            </a:r>
            <a:r>
              <a:rPr sz="1100" spc="190" dirty="0"/>
              <a:t> </a:t>
            </a:r>
            <a:r>
              <a:rPr sz="1100" spc="-20" dirty="0"/>
              <a:t>than </a:t>
            </a:r>
            <a:r>
              <a:rPr sz="1100" spc="145" dirty="0"/>
              <a:t>LR.</a:t>
            </a:r>
            <a:r>
              <a:rPr sz="1100" spc="125" dirty="0"/>
              <a:t> </a:t>
            </a:r>
            <a:r>
              <a:rPr sz="1100" dirty="0"/>
              <a:t>So</a:t>
            </a:r>
            <a:r>
              <a:rPr sz="1100" spc="130" dirty="0"/>
              <a:t> </a:t>
            </a:r>
            <a:r>
              <a:rPr sz="1100" dirty="0"/>
              <a:t>does</a:t>
            </a:r>
            <a:r>
              <a:rPr sz="1100" spc="125" dirty="0"/>
              <a:t> </a:t>
            </a:r>
            <a:r>
              <a:rPr sz="1100" spc="114" dirty="0"/>
              <a:t>LDA.</a:t>
            </a:r>
            <a:endParaRPr sz="1100"/>
          </a:p>
          <a:p>
            <a:pPr marL="146050" indent="-133350" algn="just">
              <a:lnSpc>
                <a:spcPct val="100000"/>
              </a:lnSpc>
              <a:spcBef>
                <a:spcPts val="335"/>
              </a:spcBef>
              <a:buClr>
                <a:srgbClr val="3333B2"/>
              </a:buClr>
              <a:buSzPct val="90909"/>
              <a:buFont typeface="Cambria"/>
              <a:buChar char="•"/>
              <a:tabLst>
                <a:tab pos="146050" algn="l"/>
              </a:tabLst>
            </a:pPr>
            <a:r>
              <a:rPr sz="1100" dirty="0"/>
              <a:t>When</a:t>
            </a:r>
            <a:r>
              <a:rPr sz="1100" spc="215" dirty="0"/>
              <a:t> </a:t>
            </a:r>
            <a:r>
              <a:rPr sz="1100" dirty="0"/>
              <a:t>not,</a:t>
            </a:r>
            <a:r>
              <a:rPr sz="1100" spc="215" dirty="0"/>
              <a:t> </a:t>
            </a:r>
            <a:r>
              <a:rPr sz="1100" spc="204" dirty="0"/>
              <a:t>LR</a:t>
            </a:r>
            <a:r>
              <a:rPr sz="1100" spc="215" dirty="0"/>
              <a:t> </a:t>
            </a:r>
            <a:r>
              <a:rPr sz="1100" dirty="0"/>
              <a:t>(with</a:t>
            </a:r>
            <a:r>
              <a:rPr sz="1100" spc="215" dirty="0"/>
              <a:t> </a:t>
            </a:r>
            <a:r>
              <a:rPr sz="1100" dirty="0"/>
              <a:t>ridge</a:t>
            </a:r>
            <a:r>
              <a:rPr sz="1100" spc="220" dirty="0"/>
              <a:t> </a:t>
            </a:r>
            <a:r>
              <a:rPr sz="1100" dirty="0"/>
              <a:t>penalty)</a:t>
            </a:r>
            <a:r>
              <a:rPr sz="1100" spc="215" dirty="0"/>
              <a:t> </a:t>
            </a:r>
            <a:r>
              <a:rPr sz="1100" dirty="0"/>
              <a:t>and</a:t>
            </a:r>
            <a:r>
              <a:rPr sz="1100" spc="220" dirty="0"/>
              <a:t> </a:t>
            </a:r>
            <a:r>
              <a:rPr sz="1100" spc="114" dirty="0"/>
              <a:t>SVM</a:t>
            </a:r>
            <a:r>
              <a:rPr sz="1100" spc="215" dirty="0"/>
              <a:t> </a:t>
            </a:r>
            <a:r>
              <a:rPr sz="1100" dirty="0"/>
              <a:t>very</a:t>
            </a:r>
            <a:r>
              <a:rPr sz="1100" spc="220" dirty="0"/>
              <a:t> </a:t>
            </a:r>
            <a:r>
              <a:rPr sz="1100" spc="-10" dirty="0"/>
              <a:t>similar.</a:t>
            </a:r>
            <a:endParaRPr sz="1100"/>
          </a:p>
          <a:p>
            <a:pPr marL="146050" indent="-133350" algn="just">
              <a:lnSpc>
                <a:spcPct val="100000"/>
              </a:lnSpc>
              <a:spcBef>
                <a:spcPts val="334"/>
              </a:spcBef>
              <a:buClr>
                <a:srgbClr val="3333B2"/>
              </a:buClr>
              <a:buSzPct val="90909"/>
              <a:buFont typeface="Cambria"/>
              <a:buChar char="•"/>
              <a:tabLst>
                <a:tab pos="146050" algn="l"/>
              </a:tabLst>
            </a:pPr>
            <a:r>
              <a:rPr sz="1100" spc="55" dirty="0"/>
              <a:t>If</a:t>
            </a:r>
            <a:r>
              <a:rPr sz="1100" spc="185" dirty="0"/>
              <a:t> </a:t>
            </a:r>
            <a:r>
              <a:rPr sz="1100" dirty="0"/>
              <a:t>you</a:t>
            </a:r>
            <a:r>
              <a:rPr sz="1100" spc="185" dirty="0"/>
              <a:t> </a:t>
            </a:r>
            <a:r>
              <a:rPr sz="1100" dirty="0"/>
              <a:t>wish</a:t>
            </a:r>
            <a:r>
              <a:rPr sz="1100" spc="190" dirty="0"/>
              <a:t> </a:t>
            </a:r>
            <a:r>
              <a:rPr sz="1100" dirty="0"/>
              <a:t>to</a:t>
            </a:r>
            <a:r>
              <a:rPr sz="1100" spc="180" dirty="0"/>
              <a:t> </a:t>
            </a:r>
            <a:r>
              <a:rPr sz="1100" dirty="0"/>
              <a:t>estimate</a:t>
            </a:r>
            <a:r>
              <a:rPr sz="1100" spc="190" dirty="0"/>
              <a:t> </a:t>
            </a:r>
            <a:r>
              <a:rPr sz="1100" dirty="0"/>
              <a:t>probabilities,</a:t>
            </a:r>
            <a:r>
              <a:rPr sz="1100" spc="185" dirty="0"/>
              <a:t> </a:t>
            </a:r>
            <a:r>
              <a:rPr sz="1100" spc="204" dirty="0"/>
              <a:t>LR</a:t>
            </a:r>
            <a:r>
              <a:rPr sz="1100" spc="185" dirty="0"/>
              <a:t> </a:t>
            </a:r>
            <a:r>
              <a:rPr sz="1100" dirty="0"/>
              <a:t>is</a:t>
            </a:r>
            <a:r>
              <a:rPr sz="1100" spc="185" dirty="0"/>
              <a:t> </a:t>
            </a:r>
            <a:r>
              <a:rPr sz="1100" dirty="0"/>
              <a:t>the</a:t>
            </a:r>
            <a:r>
              <a:rPr sz="1100" spc="190" dirty="0"/>
              <a:t> </a:t>
            </a:r>
            <a:r>
              <a:rPr sz="1100" spc="-10" dirty="0"/>
              <a:t>choice.</a:t>
            </a:r>
            <a:endParaRPr sz="1100"/>
          </a:p>
          <a:p>
            <a:pPr marL="144780" marR="149860" indent="-132715" algn="just">
              <a:lnSpc>
                <a:spcPct val="102600"/>
              </a:lnSpc>
              <a:spcBef>
                <a:spcPts val="295"/>
              </a:spcBef>
              <a:buClr>
                <a:srgbClr val="3333B2"/>
              </a:buClr>
              <a:buSzPct val="90909"/>
              <a:buFont typeface="Cambria"/>
              <a:buChar char="•"/>
              <a:tabLst>
                <a:tab pos="144780" algn="l"/>
              </a:tabLst>
            </a:pPr>
            <a:r>
              <a:rPr sz="1100" dirty="0"/>
              <a:t>For</a:t>
            </a:r>
            <a:r>
              <a:rPr sz="1100" spc="200" dirty="0"/>
              <a:t> </a:t>
            </a:r>
            <a:r>
              <a:rPr sz="1100" dirty="0"/>
              <a:t>nonlinear</a:t>
            </a:r>
            <a:r>
              <a:rPr sz="1100" spc="200" dirty="0"/>
              <a:t> </a:t>
            </a:r>
            <a:r>
              <a:rPr sz="1100" dirty="0"/>
              <a:t>boundaries,</a:t>
            </a:r>
            <a:r>
              <a:rPr sz="1100" spc="200" dirty="0"/>
              <a:t> </a:t>
            </a:r>
            <a:r>
              <a:rPr sz="1100" dirty="0"/>
              <a:t>kernel</a:t>
            </a:r>
            <a:r>
              <a:rPr sz="1100" spc="200" dirty="0"/>
              <a:t> </a:t>
            </a:r>
            <a:r>
              <a:rPr sz="1100" spc="85" dirty="0"/>
              <a:t>SVMs</a:t>
            </a:r>
            <a:r>
              <a:rPr sz="1100" spc="200" dirty="0"/>
              <a:t> </a:t>
            </a:r>
            <a:r>
              <a:rPr sz="1100" dirty="0"/>
              <a:t>are</a:t>
            </a:r>
            <a:r>
              <a:rPr sz="1100" spc="200" dirty="0"/>
              <a:t> </a:t>
            </a:r>
            <a:r>
              <a:rPr sz="1100" dirty="0"/>
              <a:t>popular.</a:t>
            </a:r>
            <a:r>
              <a:rPr sz="1100" spc="350" dirty="0"/>
              <a:t> </a:t>
            </a:r>
            <a:r>
              <a:rPr sz="1100" spc="50" dirty="0"/>
              <a:t>Can </a:t>
            </a:r>
            <a:r>
              <a:rPr sz="1100" dirty="0"/>
              <a:t>use</a:t>
            </a:r>
            <a:r>
              <a:rPr sz="1100" spc="155" dirty="0"/>
              <a:t> </a:t>
            </a:r>
            <a:r>
              <a:rPr sz="1100" dirty="0"/>
              <a:t>kernels</a:t>
            </a:r>
            <a:r>
              <a:rPr sz="1100" spc="155" dirty="0"/>
              <a:t> </a:t>
            </a:r>
            <a:r>
              <a:rPr sz="1100" dirty="0"/>
              <a:t>with</a:t>
            </a:r>
            <a:r>
              <a:rPr sz="1100" spc="155" dirty="0"/>
              <a:t> </a:t>
            </a:r>
            <a:r>
              <a:rPr sz="1100" spc="204" dirty="0"/>
              <a:t>LR</a:t>
            </a:r>
            <a:r>
              <a:rPr sz="1100" spc="155" dirty="0"/>
              <a:t> </a:t>
            </a:r>
            <a:r>
              <a:rPr sz="1100" dirty="0"/>
              <a:t>and</a:t>
            </a:r>
            <a:r>
              <a:rPr sz="1100" spc="155" dirty="0"/>
              <a:t> </a:t>
            </a:r>
            <a:r>
              <a:rPr sz="1100" spc="170" dirty="0"/>
              <a:t>LDA</a:t>
            </a:r>
            <a:r>
              <a:rPr sz="1100" spc="150" dirty="0"/>
              <a:t> </a:t>
            </a:r>
            <a:r>
              <a:rPr sz="1100" dirty="0"/>
              <a:t>as</a:t>
            </a:r>
            <a:r>
              <a:rPr sz="1100" spc="155" dirty="0"/>
              <a:t> </a:t>
            </a:r>
            <a:r>
              <a:rPr sz="1100" dirty="0"/>
              <a:t>well,</a:t>
            </a:r>
            <a:r>
              <a:rPr sz="1100" spc="155" dirty="0"/>
              <a:t> </a:t>
            </a:r>
            <a:r>
              <a:rPr sz="1100" dirty="0"/>
              <a:t>but</a:t>
            </a:r>
            <a:r>
              <a:rPr sz="1100" spc="155" dirty="0"/>
              <a:t> </a:t>
            </a:r>
            <a:r>
              <a:rPr sz="1100" spc="-10" dirty="0"/>
              <a:t>computations </a:t>
            </a:r>
            <a:r>
              <a:rPr sz="1100" dirty="0"/>
              <a:t>are</a:t>
            </a:r>
            <a:r>
              <a:rPr sz="1100" spc="95" dirty="0"/>
              <a:t> </a:t>
            </a:r>
            <a:r>
              <a:rPr sz="1100" dirty="0"/>
              <a:t>more</a:t>
            </a:r>
            <a:r>
              <a:rPr sz="1100" spc="95" dirty="0"/>
              <a:t> </a:t>
            </a:r>
            <a:r>
              <a:rPr sz="1100" spc="-10" dirty="0"/>
              <a:t>expensive.</a:t>
            </a:r>
            <a:endParaRPr sz="1100"/>
          </a:p>
        </p:txBody>
      </p:sp>
    </p:spTree>
    <p:extLst>
      <p:ext uri="{BB962C8B-B14F-4D97-AF65-F5344CB8AC3E}">
        <p14:creationId xmlns:p14="http://schemas.microsoft.com/office/powerpoint/2010/main" val="3547743803"/>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06488" y="211465"/>
            <a:ext cx="3394075" cy="215444"/>
          </a:xfrm>
        </p:spPr>
        <p:txBody>
          <a:bodyPr/>
          <a:lstStyle/>
          <a:p>
            <a:r>
              <a:rPr lang="en-US" dirty="0"/>
              <a:t>Which one is better?</a:t>
            </a:r>
          </a:p>
        </p:txBody>
      </p:sp>
      <p:sp>
        <p:nvSpPr>
          <p:cNvPr id="26628" name="Rectangle 3"/>
          <p:cNvSpPr>
            <a:spLocks noGrp="1" noChangeArrowheads="1"/>
          </p:cNvSpPr>
          <p:nvPr>
            <p:ph type="body" sz="half" idx="4294967295"/>
          </p:nvPr>
        </p:nvSpPr>
        <p:spPr>
          <a:xfrm>
            <a:off x="662702" y="2594769"/>
            <a:ext cx="3342323" cy="230505"/>
          </a:xfrm>
        </p:spPr>
        <p:txBody>
          <a:bodyPr>
            <a:normAutofit fontScale="85000"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1440656"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66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6" y="885790"/>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A23BA217-4678-1149-A1E0-9229F78C11B9}"/>
              </a:ext>
            </a:extLst>
          </p:cNvPr>
          <p:cNvSpPr txBox="1"/>
          <p:nvPr/>
        </p:nvSpPr>
        <p:spPr>
          <a:xfrm>
            <a:off x="3532932" y="995640"/>
            <a:ext cx="882126" cy="1200329"/>
          </a:xfrm>
          <a:prstGeom prst="rect">
            <a:avLst/>
          </a:prstGeom>
          <a:noFill/>
        </p:spPr>
        <p:txBody>
          <a:bodyPr wrap="square" rtlCol="0">
            <a:spAutoFit/>
          </a:bodyPr>
          <a:lstStyle/>
          <a:p>
            <a:pPr algn="ctr"/>
            <a:r>
              <a:rPr lang="en-US" sz="1200" dirty="0"/>
              <a:t>Fitting the widest possible street between  classes </a:t>
            </a:r>
            <a:r>
              <a:rPr lang="en-US" sz="1200" dirty="0">
                <a:sym typeface="Wingdings" pitchFamily="2" charset="2"/>
              </a:rPr>
              <a:t></a:t>
            </a:r>
            <a:endParaRPr lang="en-US" sz="1200" dirty="0"/>
          </a:p>
        </p:txBody>
      </p:sp>
      <p:sp>
        <p:nvSpPr>
          <p:cNvPr id="3" name="Date Placeholder 2">
            <a:extLst>
              <a:ext uri="{FF2B5EF4-FFF2-40B4-BE49-F238E27FC236}">
                <a16:creationId xmlns:a16="http://schemas.microsoft.com/office/drawing/2014/main" id="{ADE13EC6-2C0F-2241-ACF6-31222D0EFE6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2D0BB118-F41B-B94F-8793-926CCAA8AA3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8</a:t>
            </a:fld>
            <a:endParaRPr lang="en-US" dirty="0"/>
          </a:p>
        </p:txBody>
      </p:sp>
    </p:spTree>
    <p:extLst>
      <p:ext uri="{BB962C8B-B14F-4D97-AF65-F5344CB8AC3E}">
        <p14:creationId xmlns:p14="http://schemas.microsoft.com/office/powerpoint/2010/main" val="148735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06488" y="211465"/>
            <a:ext cx="3394075" cy="215444"/>
          </a:xfrm>
        </p:spPr>
        <p:txBody>
          <a:bodyPr/>
          <a:lstStyle/>
          <a:p>
            <a:r>
              <a:rPr lang="en-US" dirty="0"/>
              <a:t>Noisy data</a:t>
            </a:r>
          </a:p>
        </p:txBody>
      </p:sp>
      <p:sp>
        <p:nvSpPr>
          <p:cNvPr id="26628" name="Rectangle 3"/>
          <p:cNvSpPr>
            <a:spLocks noGrp="1" noChangeArrowheads="1"/>
          </p:cNvSpPr>
          <p:nvPr>
            <p:ph type="body" sz="half" idx="4294967295"/>
          </p:nvPr>
        </p:nvSpPr>
        <p:spPr>
          <a:xfrm>
            <a:off x="662702" y="2594769"/>
            <a:ext cx="3342323" cy="230505"/>
          </a:xfrm>
        </p:spPr>
        <p:txBody>
          <a:bodyPr>
            <a:normAutofit fontScale="85000"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900410" y="833566"/>
          <a:ext cx="2384286" cy="1844040"/>
        </p:xfrm>
        <a:graphic>
          <a:graphicData uri="http://schemas.openxmlformats.org/presentationml/2006/ole">
            <mc:AlternateContent xmlns:mc="http://schemas.openxmlformats.org/markup-compatibility/2006">
              <mc:Choice xmlns:v="urn:schemas-microsoft-com:vml" Requires="v">
                <p:oleObj name="Visio" r:id="rId2" imgW="9963043" imgH="7704847" progId="Visio.Drawing.11">
                  <p:embed/>
                </p:oleObj>
              </mc:Choice>
              <mc:Fallback>
                <p:oleObj name="Visio" r:id="rId2" imgW="9963043" imgH="7704847" progId="Visio.Drawing.11">
                  <p:embed/>
                  <p:pic>
                    <p:nvPicPr>
                      <p:cNvPr id="266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410" y="833566"/>
                        <a:ext cx="2384286"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2239B805-DB93-EB4E-BC6E-8AD05C3484F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Slide Number Placeholder 3">
            <a:extLst>
              <a:ext uri="{FF2B5EF4-FFF2-40B4-BE49-F238E27FC236}">
                <a16:creationId xmlns:a16="http://schemas.microsoft.com/office/drawing/2014/main" id="{5279B2F6-175C-C04E-9301-F29DB2FC9D4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9</a:t>
            </a:fld>
            <a:endParaRPr lang="en-US" dirty="0"/>
          </a:p>
        </p:txBody>
      </p:sp>
    </p:spTree>
    <p:extLst>
      <p:ext uri="{BB962C8B-B14F-4D97-AF65-F5344CB8AC3E}">
        <p14:creationId xmlns:p14="http://schemas.microsoft.com/office/powerpoint/2010/main" val="3853688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899</TotalTime>
  <Words>4268</Words>
  <Application>Microsoft Macintosh PowerPoint</Application>
  <PresentationFormat>Custom</PresentationFormat>
  <Paragraphs>761</Paragraphs>
  <Slides>73</Slides>
  <Notes>1</Notes>
  <HiddenSlides>10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95" baseType="lpstr">
      <vt:lpstr>MS Gothic</vt:lpstr>
      <vt:lpstr>ＭＳ Ｐゴシック</vt:lpstr>
      <vt:lpstr>-apple-system</vt:lpstr>
      <vt:lpstr>Arial</vt:lpstr>
      <vt:lpstr>Calibri</vt:lpstr>
      <vt:lpstr>Cambria</vt:lpstr>
      <vt:lpstr>charter</vt:lpstr>
      <vt:lpstr>Helvetica Neue</vt:lpstr>
      <vt:lpstr>Lucida Console</vt:lpstr>
      <vt:lpstr>Lucida Sans Unicode</vt:lpstr>
      <vt:lpstr>Microsoft Sans Serif</vt:lpstr>
      <vt:lpstr>Open Sans</vt:lpstr>
      <vt:lpstr>source-serif-pro</vt:lpstr>
      <vt:lpstr>Symbol</vt:lpstr>
      <vt:lpstr>Tahoma</vt:lpstr>
      <vt:lpstr>Times</vt:lpstr>
      <vt:lpstr>Times New Roman</vt:lpstr>
      <vt:lpstr>Verdana</vt:lpstr>
      <vt:lpstr>Wingdings</vt:lpstr>
      <vt:lpstr>Office Theme</vt:lpstr>
      <vt:lpstr>Visio</vt:lpstr>
      <vt:lpstr>Equation</vt:lpstr>
      <vt:lpstr>Machine Learning  06- Support Vector Machine</vt:lpstr>
      <vt:lpstr>SVM</vt:lpstr>
      <vt:lpstr>Classification</vt:lpstr>
      <vt:lpstr>Linearly separable classes</vt:lpstr>
      <vt:lpstr>Linearly separable classes</vt:lpstr>
      <vt:lpstr>Linearly separable classes</vt:lpstr>
      <vt:lpstr>Which one is better?</vt:lpstr>
      <vt:lpstr>Which one is better?</vt:lpstr>
      <vt:lpstr>Noisy data</vt:lpstr>
      <vt:lpstr>Noisy data</vt:lpstr>
      <vt:lpstr>Support Vector Machines</vt:lpstr>
      <vt:lpstr>How does SVM work?</vt:lpstr>
      <vt:lpstr>Terminologies</vt:lpstr>
      <vt:lpstr>What is a Hyperplane?</vt:lpstr>
      <vt:lpstr>PowerPoint Presentation</vt:lpstr>
      <vt:lpstr>If we have only one feature</vt:lpstr>
      <vt:lpstr>Look at this figure</vt:lpstr>
      <vt:lpstr>Hyperplane in 2 Dimensions</vt:lpstr>
      <vt:lpstr>Separating  Hyperplanes</vt:lpstr>
      <vt:lpstr>Salary for poor or rich people  </vt:lpstr>
      <vt:lpstr>The core idea of SVM</vt:lpstr>
      <vt:lpstr>Maximal Margin Classifier</vt:lpstr>
      <vt:lpstr>Margin</vt:lpstr>
      <vt:lpstr>Margin</vt:lpstr>
      <vt:lpstr>Maximum Margin</vt:lpstr>
      <vt:lpstr>PowerPoint Presentation</vt:lpstr>
      <vt:lpstr>Underfitting vs Overfitting</vt:lpstr>
      <vt:lpstr>PowerPoint Presentation</vt:lpstr>
      <vt:lpstr>PowerPoint Presentation</vt:lpstr>
      <vt:lpstr>PowerPoint Presentation</vt:lpstr>
      <vt:lpstr>Split, fit, and predict </vt:lpstr>
      <vt:lpstr>Evaluating </vt:lpstr>
      <vt:lpstr>How Do we know which soft margin to choose?</vt:lpstr>
      <vt:lpstr>Non-separable Data</vt:lpstr>
      <vt:lpstr>Noisy Data</vt:lpstr>
      <vt:lpstr>PowerPoint Presentation</vt:lpstr>
      <vt:lpstr>Support Vector Classifier</vt:lpstr>
      <vt:lpstr>PowerPoint Presentation</vt:lpstr>
      <vt:lpstr>Soft Margin Classification  </vt:lpstr>
      <vt:lpstr>PowerPoint Presentation</vt:lpstr>
      <vt:lpstr>PowerPoint Presentation</vt:lpstr>
      <vt:lpstr>Noisy data</vt:lpstr>
      <vt:lpstr>SVM Support Vector Machine</vt:lpstr>
      <vt:lpstr>Support vector machines</vt:lpstr>
      <vt:lpstr>PowerPoint Presentation</vt:lpstr>
      <vt:lpstr>Dealing with non-linear and inseparable planes</vt:lpstr>
      <vt:lpstr>Support vector machines</vt:lpstr>
      <vt:lpstr>PowerPoint Presentation</vt:lpstr>
      <vt:lpstr>Non-linear SVMs:  Feature spaces</vt:lpstr>
      <vt:lpstr>PowerPoint Presentation</vt:lpstr>
      <vt:lpstr>Linear boundary can fail</vt:lpstr>
      <vt:lpstr>Feature Expansion</vt:lpstr>
      <vt:lpstr>Cubic Polynomials</vt:lpstr>
      <vt:lpstr>SVM Kernels</vt:lpstr>
      <vt:lpstr>Polynomial Kernel</vt:lpstr>
      <vt:lpstr>Gaussian RBF Kernel</vt:lpstr>
      <vt:lpstr>PowerPoint Presentation</vt:lpstr>
      <vt:lpstr>PowerPoint Presentation</vt:lpstr>
      <vt:lpstr>PowerPoint Presentation</vt:lpstr>
      <vt:lpstr>PowerPoint Presentation</vt:lpstr>
      <vt:lpstr>PowerPoint Presentation</vt:lpstr>
      <vt:lpstr>Regression</vt:lpstr>
      <vt:lpstr>PowerPoint Presentation</vt:lpstr>
      <vt:lpstr>SVM applications</vt:lpstr>
      <vt:lpstr>Nonlinearities and Kernels</vt:lpstr>
      <vt:lpstr>Inner products and support vectors</vt:lpstr>
      <vt:lpstr>Kernels and Support Vector Machines</vt:lpstr>
      <vt:lpstr>Radial Kernel</vt:lpstr>
      <vt:lpstr>Example: Heart Data</vt:lpstr>
      <vt:lpstr>Example continued: Heart Test Data</vt:lpstr>
      <vt:lpstr>SVMs: more than 2 classes?</vt:lpstr>
      <vt:lpstr>Support Vector versus Logistic Regression?</vt:lpstr>
      <vt:lpstr>Which to use: SVM or Logistic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dc:title>
  <cp:lastModifiedBy>Malak Abdullah</cp:lastModifiedBy>
  <cp:revision>10</cp:revision>
  <dcterms:created xsi:type="dcterms:W3CDTF">2024-02-10T12:59:46Z</dcterms:created>
  <dcterms:modified xsi:type="dcterms:W3CDTF">2024-05-07T04:47:52Z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y fmtid="{D5CDD505-2E9C-101B-9397-08002B2CF9AE}" pid="5" name="PTEX.Fullbanner">
    <vt:lpwstr>This is pdfTeX, Version 3.1415926-2.5-1.40.14 (TeX Live 2013) kpathsea version 6.1.1</vt:lpwstr>
  </property>
  <property fmtid="{D5CDD505-2E9C-101B-9397-08002B2CF9AE}" pid="6" name="Producer">
    <vt:lpwstr>pdfTeX-1.40.14</vt:lpwstr>
  </property>
</Properties>
</file>